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257" r:id="rId6"/>
    <p:sldId id="273" r:id="rId7"/>
    <p:sldId id="258" r:id="rId8"/>
    <p:sldId id="281" r:id="rId9"/>
    <p:sldId id="277" r:id="rId10"/>
    <p:sldId id="272" r:id="rId11"/>
    <p:sldId id="278" r:id="rId12"/>
    <p:sldId id="279" r:id="rId13"/>
    <p:sldId id="280" r:id="rId14"/>
    <p:sldId id="282" r:id="rId15"/>
    <p:sldId id="285" r:id="rId16"/>
    <p:sldId id="284" r:id="rId17"/>
    <p:sldId id="262" r:id="rId18"/>
    <p:sldId id="274" r:id="rId19"/>
    <p:sldId id="261" r:id="rId20"/>
    <p:sldId id="275" r:id="rId21"/>
    <p:sldId id="263" r:id="rId22"/>
    <p:sldId id="266"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FD7C4-E510-470D-B85C-AE4526D74E10}" v="6" dt="2022-12-09T00:20:28.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0704" autoAdjust="0"/>
  </p:normalViewPr>
  <p:slideViewPr>
    <p:cSldViewPr snapToGrid="0">
      <p:cViewPr varScale="1">
        <p:scale>
          <a:sx n="112" d="100"/>
          <a:sy n="112" d="100"/>
        </p:scale>
        <p:origin x="608"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12/9/22</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sz="3200"/>
              <a:t>Representing </a:t>
            </a:r>
            <a:br>
              <a:rPr lang="en-US" sz="3200"/>
            </a:br>
            <a:r>
              <a:rPr lang="en-US" sz="3200"/>
              <a:t>Pro Bono INCARCERATED Clients </a:t>
            </a:r>
            <a:br>
              <a:rPr lang="en-US" sz="3200"/>
            </a:br>
            <a:r>
              <a:rPr lang="en-US" sz="3200"/>
              <a:t>in Federal Court </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859630"/>
          </a:xfrm>
        </p:spPr>
        <p:txBody>
          <a:bodyPr>
            <a:normAutofit/>
          </a:bodyPr>
          <a:lstStyle/>
          <a:p>
            <a:r>
              <a:rPr lang="en-US"/>
              <a:t>USDC Pro Bono Panel</a:t>
            </a:r>
          </a:p>
          <a:p>
            <a:r>
              <a:rPr lang="en-US"/>
              <a:t>Anna Holland Edwards &amp; Aurora L. Randolph</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4E96A-2A81-B29B-6B32-F9BB9081F12C}"/>
              </a:ext>
            </a:extLst>
          </p:cNvPr>
          <p:cNvSpPr>
            <a:spLocks noGrp="1"/>
          </p:cNvSpPr>
          <p:nvPr>
            <p:ph type="title"/>
          </p:nvPr>
        </p:nvSpPr>
        <p:spPr>
          <a:xfrm>
            <a:off x="952499" y="300039"/>
            <a:ext cx="9382125" cy="604422"/>
          </a:xfrm>
        </p:spPr>
        <p:txBody>
          <a:bodyPr>
            <a:noAutofit/>
          </a:bodyPr>
          <a:lstStyle/>
          <a:p>
            <a:r>
              <a:rPr lang="en-US" sz="3600"/>
              <a:t>Failure to Protect – 8</a:t>
            </a:r>
            <a:r>
              <a:rPr lang="en-US" sz="3600" baseline="30000"/>
              <a:t>th</a:t>
            </a:r>
            <a:r>
              <a:rPr lang="en-US" sz="3600"/>
              <a:t> Amendment</a:t>
            </a:r>
          </a:p>
        </p:txBody>
      </p:sp>
      <p:sp>
        <p:nvSpPr>
          <p:cNvPr id="3" name="Text Placeholder 2">
            <a:extLst>
              <a:ext uri="{FF2B5EF4-FFF2-40B4-BE49-F238E27FC236}">
                <a16:creationId xmlns:a16="http://schemas.microsoft.com/office/drawing/2014/main" id="{02714869-8776-F844-A073-9E0CBAC70332}"/>
              </a:ext>
            </a:extLst>
          </p:cNvPr>
          <p:cNvSpPr>
            <a:spLocks noGrp="1"/>
          </p:cNvSpPr>
          <p:nvPr>
            <p:ph type="body" idx="1"/>
          </p:nvPr>
        </p:nvSpPr>
        <p:spPr>
          <a:xfrm>
            <a:off x="1419224" y="1087852"/>
            <a:ext cx="6917221" cy="2542553"/>
          </a:xfrm>
        </p:spPr>
        <p:txBody>
          <a:bodyPr>
            <a:noAutofit/>
          </a:bodyPr>
          <a:lstStyle/>
          <a:p>
            <a:r>
              <a:rPr lang="en-US" sz="1600">
                <a:effectLst/>
              </a:rPr>
              <a:t>Failur</a:t>
            </a:r>
            <a:r>
              <a:rPr lang="en-US" sz="1600"/>
              <a:t>e to protect from harm cases usually relate deliberate indifference in preventing assaults by other incarcerated people. Negligence or carelessness is not enough.</a:t>
            </a:r>
            <a:endParaRPr lang="en-US" sz="1600">
              <a:effectLst/>
            </a:endParaRPr>
          </a:p>
          <a:p>
            <a:r>
              <a:rPr lang="en-US" sz="1600">
                <a:effectLst/>
              </a:rPr>
              <a:t>A prison official is liable under the Eighth Amendment if he knows that an inmate faces a substantial risk of serious harm and is “deliberately indifferent” to that risk by failing to take reasonable measures to abate it. Deliberate indifference does not require a finding of express intent to harm, but involves more than mere ordinary lack of due care for the inmate’s interests or safety. </a:t>
            </a:r>
          </a:p>
          <a:p>
            <a:r>
              <a:rPr lang="en-US" sz="1600" i="1">
                <a:effectLst/>
              </a:rPr>
              <a:t>Farmer v. Brennan</a:t>
            </a:r>
            <a:r>
              <a:rPr lang="en-US" sz="1600">
                <a:effectLst/>
              </a:rPr>
              <a:t>, 511 U.S. 825, 511 U.S. 825, 842 (1994). </a:t>
            </a:r>
          </a:p>
          <a:p>
            <a:r>
              <a:rPr lang="en-US" sz="1600"/>
              <a:t>But knowledge can be inferred – “where defendants know of the danger or where the treat of violence is so substantial or pervasive that their knowledge could be inferred, and yet defendants fail to embrace </a:t>
            </a:r>
            <a:br>
              <a:rPr lang="en-US" sz="1600"/>
            </a:br>
            <a:r>
              <a:rPr lang="en-US" sz="1600"/>
              <a:t>a policy or take other reasonable steps which may have prevented </a:t>
            </a:r>
            <a:br>
              <a:rPr lang="en-US" sz="1600"/>
            </a:br>
            <a:r>
              <a:rPr lang="en-US" sz="1600"/>
              <a:t>the harm.” </a:t>
            </a:r>
            <a:r>
              <a:rPr lang="en-US" sz="1600" i="1"/>
              <a:t>Id. </a:t>
            </a:r>
            <a:endParaRPr lang="en-US" sz="1600"/>
          </a:p>
          <a:p>
            <a:endParaRPr lang="en-US" sz="1600"/>
          </a:p>
        </p:txBody>
      </p:sp>
      <p:sp>
        <p:nvSpPr>
          <p:cNvPr id="5" name="Footer Placeholder 4">
            <a:extLst>
              <a:ext uri="{FF2B5EF4-FFF2-40B4-BE49-F238E27FC236}">
                <a16:creationId xmlns:a16="http://schemas.microsoft.com/office/drawing/2014/main" id="{934F0F39-FCF6-8A04-E683-C5E4176679FB}"/>
              </a:ext>
            </a:extLst>
          </p:cNvPr>
          <p:cNvSpPr>
            <a:spLocks noGrp="1"/>
          </p:cNvSpPr>
          <p:nvPr>
            <p:ph type="ftr" sz="quarter" idx="11"/>
          </p:nvPr>
        </p:nvSpPr>
        <p:spPr>
          <a:xfrm>
            <a:off x="2463800" y="6356350"/>
            <a:ext cx="445135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Tenorite"/>
                <a:ea typeface="+mn-ea"/>
                <a:cs typeface="+mn-cs"/>
              </a:rPr>
              <a:t>Representing Pro Bono Incarcerated Clients in Federal Court </a:t>
            </a:r>
          </a:p>
          <a:p>
            <a:endParaRPr lang="en-US" dirty="0"/>
          </a:p>
        </p:txBody>
      </p:sp>
      <p:sp>
        <p:nvSpPr>
          <p:cNvPr id="6" name="Slide Number Placeholder 5">
            <a:extLst>
              <a:ext uri="{FF2B5EF4-FFF2-40B4-BE49-F238E27FC236}">
                <a16:creationId xmlns:a16="http://schemas.microsoft.com/office/drawing/2014/main" id="{527FA6E6-A557-4AF6-F902-0FA9493052A4}"/>
              </a:ext>
            </a:extLst>
          </p:cNvPr>
          <p:cNvSpPr>
            <a:spLocks noGrp="1"/>
          </p:cNvSpPr>
          <p:nvPr>
            <p:ph type="sldNum" sz="quarter" idx="12"/>
          </p:nvPr>
        </p:nvSpPr>
        <p:spPr/>
        <p:txBody>
          <a:bodyPr/>
          <a:lstStyle/>
          <a:p>
            <a:fld id="{A49DFD55-3C28-40EF-9E31-A92D2E4017FF}" type="slidenum">
              <a:rPr lang="en-US" smtClean="0"/>
              <a:pPr/>
              <a:t>10</a:t>
            </a:fld>
            <a:endParaRPr lang="en-US"/>
          </a:p>
        </p:txBody>
      </p:sp>
    </p:spTree>
    <p:extLst>
      <p:ext uri="{BB962C8B-B14F-4D97-AF65-F5344CB8AC3E}">
        <p14:creationId xmlns:p14="http://schemas.microsoft.com/office/powerpoint/2010/main" val="215047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2B0E-AC65-9852-8EFB-BB9BA2436134}"/>
              </a:ext>
            </a:extLst>
          </p:cNvPr>
          <p:cNvSpPr>
            <a:spLocks noGrp="1"/>
          </p:cNvSpPr>
          <p:nvPr>
            <p:ph type="title"/>
          </p:nvPr>
        </p:nvSpPr>
        <p:spPr>
          <a:xfrm>
            <a:off x="1267652" y="214936"/>
            <a:ext cx="8210551" cy="685800"/>
          </a:xfrm>
        </p:spPr>
        <p:txBody>
          <a:bodyPr>
            <a:noAutofit/>
          </a:bodyPr>
          <a:lstStyle/>
          <a:p>
            <a:pPr algn="ctr"/>
            <a:r>
              <a:rPr lang="en-US" sz="3600"/>
              <a:t>First Amendment Free Exercise</a:t>
            </a:r>
          </a:p>
        </p:txBody>
      </p:sp>
      <p:sp>
        <p:nvSpPr>
          <p:cNvPr id="3" name="Text Placeholder 2">
            <a:extLst>
              <a:ext uri="{FF2B5EF4-FFF2-40B4-BE49-F238E27FC236}">
                <a16:creationId xmlns:a16="http://schemas.microsoft.com/office/drawing/2014/main" id="{771674EC-16D0-C2B7-ABE3-98FAED6A9DEB}"/>
              </a:ext>
            </a:extLst>
          </p:cNvPr>
          <p:cNvSpPr>
            <a:spLocks noGrp="1"/>
          </p:cNvSpPr>
          <p:nvPr>
            <p:ph type="body" idx="1"/>
          </p:nvPr>
        </p:nvSpPr>
        <p:spPr>
          <a:xfrm>
            <a:off x="580197" y="1405561"/>
            <a:ext cx="8030403" cy="4849812"/>
          </a:xfrm>
        </p:spPr>
        <p:txBody>
          <a:bodyPr>
            <a:normAutofit/>
          </a:bodyPr>
          <a:lstStyle/>
          <a:p>
            <a:pPr marL="285750" indent="-285750">
              <a:buFont typeface="Wingdings" pitchFamily="2" charset="2"/>
              <a:buChar char="Ø"/>
            </a:pPr>
            <a:r>
              <a:rPr lang="en-US" sz="1600" dirty="0"/>
              <a:t>Under the First Amendment, the government shall not</a:t>
            </a:r>
          </a:p>
          <a:p>
            <a:pPr marL="800100" lvl="1" indent="-342900">
              <a:buFont typeface="Arial" panose="020B0604020202020204" pitchFamily="34" charset="0"/>
              <a:buChar char="•"/>
            </a:pPr>
            <a:r>
              <a:rPr lang="en-US" sz="1600" dirty="0">
                <a:solidFill>
                  <a:schemeClr val="tx1"/>
                </a:solidFill>
              </a:rPr>
              <a:t>(1) substantially burden</a:t>
            </a:r>
          </a:p>
          <a:p>
            <a:pPr marL="800100" lvl="1" indent="-342900">
              <a:buFont typeface="Arial" panose="020B0604020202020204" pitchFamily="34" charset="0"/>
              <a:buChar char="•"/>
            </a:pPr>
            <a:r>
              <a:rPr lang="en-US" sz="1600" dirty="0">
                <a:solidFill>
                  <a:schemeClr val="tx1"/>
                </a:solidFill>
              </a:rPr>
              <a:t>(2) a sincerely held religious exercise,</a:t>
            </a:r>
          </a:p>
          <a:p>
            <a:pPr marL="800100" lvl="1" indent="-342900">
              <a:buFont typeface="Arial" panose="020B0604020202020204" pitchFamily="34" charset="0"/>
              <a:buChar char="•"/>
            </a:pPr>
            <a:r>
              <a:rPr lang="en-US" sz="1600" dirty="0">
                <a:solidFill>
                  <a:schemeClr val="tx1"/>
                </a:solidFill>
              </a:rPr>
              <a:t>unless the government demonstrates that the burden is in furtherance of a legitimate government interest justifying the burden</a:t>
            </a:r>
          </a:p>
          <a:p>
            <a:pPr marL="285750" indent="-285750">
              <a:buFont typeface="Wingdings" pitchFamily="2" charset="2"/>
              <a:buChar char="Ø"/>
            </a:pPr>
            <a:r>
              <a:rPr lang="en-US" sz="1600" dirty="0"/>
              <a:t> “[I]n order to allege a constitutional violation based on a free exercise claim, a prisoner- plaintiff must survive a two-step inquiry. First, the prisoner-plaintiff must [allege] that a prison regulation substantially burdened sincerely-held religious beliefs.” Williams, 2016 WL 1459529, at *9 (quoting Kay v. Bemis, 500 F.3d 1214, 1218 (10th Cir. 2007)). </a:t>
            </a:r>
          </a:p>
          <a:p>
            <a:pPr marL="285750" indent="-285750">
              <a:buFont typeface="Wingdings" pitchFamily="2" charset="2"/>
              <a:buChar char="Ø"/>
            </a:pPr>
            <a:r>
              <a:rPr lang="en-US" sz="1600" dirty="0"/>
              <a:t>With respect to the second inquiry in a free exercise claim, “prison-official defendants may identify the </a:t>
            </a:r>
            <a:r>
              <a:rPr lang="en-US" sz="1600" u="sng" dirty="0"/>
              <a:t>legitimate penological interests </a:t>
            </a:r>
            <a:r>
              <a:rPr lang="en-US" sz="1600" dirty="0"/>
              <a:t>that justified </a:t>
            </a:r>
            <a:br>
              <a:rPr lang="en-US" sz="1600" dirty="0"/>
            </a:br>
            <a:r>
              <a:rPr lang="en-US" sz="1600" dirty="0"/>
              <a:t>the impinging conduct,” and the court must apply a balancing test to </a:t>
            </a:r>
            <a:br>
              <a:rPr lang="en-US" sz="1600" dirty="0"/>
            </a:br>
            <a:r>
              <a:rPr lang="en-US" sz="1600" dirty="0"/>
              <a:t>determine the reasonableness of the regulation. Williams, 2016 WL </a:t>
            </a:r>
            <a:br>
              <a:rPr lang="en-US" sz="1600" dirty="0"/>
            </a:br>
            <a:r>
              <a:rPr lang="en-US" sz="1600" dirty="0"/>
              <a:t>1459529, at *9 (quoting Kay, 500 F.3d at 1218-19).</a:t>
            </a:r>
          </a:p>
          <a:p>
            <a:pPr marL="285750" indent="-285750">
              <a:buFont typeface="Wingdings" pitchFamily="2" charset="2"/>
              <a:buChar char="Ø"/>
            </a:pPr>
            <a:endParaRPr lang="en-US" sz="1600" dirty="0">
              <a:cs typeface="Arial" panose="020B0604020202020204" pitchFamily="34" charset="0"/>
            </a:endParaRPr>
          </a:p>
          <a:p>
            <a:pPr marL="285750" indent="-285750">
              <a:buFont typeface="Wingdings" pitchFamily="2" charset="2"/>
              <a:buChar char="Ø"/>
            </a:pPr>
            <a:endParaRPr lang="en-US" sz="1600" dirty="0"/>
          </a:p>
          <a:p>
            <a:pPr marL="285750" indent="-285750">
              <a:buFont typeface="Wingdings" pitchFamily="2" charset="2"/>
              <a:buChar char="Ø"/>
            </a:pPr>
            <a:endParaRPr lang="en-US" sz="1600" dirty="0"/>
          </a:p>
        </p:txBody>
      </p:sp>
      <p:sp>
        <p:nvSpPr>
          <p:cNvPr id="5" name="Footer Placeholder 4">
            <a:extLst>
              <a:ext uri="{FF2B5EF4-FFF2-40B4-BE49-F238E27FC236}">
                <a16:creationId xmlns:a16="http://schemas.microsoft.com/office/drawing/2014/main" id="{4A0E9F01-2F91-0EC2-FC7C-E894091B998E}"/>
              </a:ext>
            </a:extLst>
          </p:cNvPr>
          <p:cNvSpPr>
            <a:spLocks noGrp="1"/>
          </p:cNvSpPr>
          <p:nvPr>
            <p:ph type="ftr" sz="quarter" idx="11"/>
          </p:nvPr>
        </p:nvSpPr>
        <p:spPr>
          <a:xfrm>
            <a:off x="2463799" y="6356350"/>
            <a:ext cx="44799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B9D1F01E-73BE-992F-94C7-E5AD8EBC5718}"/>
              </a:ext>
            </a:extLst>
          </p:cNvPr>
          <p:cNvSpPr>
            <a:spLocks noGrp="1"/>
          </p:cNvSpPr>
          <p:nvPr>
            <p:ph type="sldNum" sz="quarter" idx="12"/>
          </p:nvPr>
        </p:nvSpPr>
        <p:spPr/>
        <p:txBody>
          <a:bodyPr/>
          <a:lstStyle/>
          <a:p>
            <a:fld id="{A49DFD55-3C28-40EF-9E31-A92D2E4017FF}" type="slidenum">
              <a:rPr lang="en-US" smtClean="0"/>
              <a:pPr/>
              <a:t>11</a:t>
            </a:fld>
            <a:endParaRPr lang="en-US"/>
          </a:p>
        </p:txBody>
      </p:sp>
    </p:spTree>
    <p:extLst>
      <p:ext uri="{BB962C8B-B14F-4D97-AF65-F5344CB8AC3E}">
        <p14:creationId xmlns:p14="http://schemas.microsoft.com/office/powerpoint/2010/main" val="187600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2B0E-AC65-9852-8EFB-BB9BA2436134}"/>
              </a:ext>
            </a:extLst>
          </p:cNvPr>
          <p:cNvSpPr>
            <a:spLocks noGrp="1"/>
          </p:cNvSpPr>
          <p:nvPr>
            <p:ph type="title"/>
          </p:nvPr>
        </p:nvSpPr>
        <p:spPr>
          <a:xfrm>
            <a:off x="1943099" y="221768"/>
            <a:ext cx="6291055" cy="685800"/>
          </a:xfrm>
        </p:spPr>
        <p:txBody>
          <a:bodyPr>
            <a:normAutofit/>
          </a:bodyPr>
          <a:lstStyle/>
          <a:p>
            <a:pPr algn="ctr"/>
            <a:r>
              <a:rPr lang="en-US" sz="3600" dirty="0" err="1"/>
              <a:t>Rfra</a:t>
            </a:r>
            <a:r>
              <a:rPr lang="en-US" sz="3600" dirty="0"/>
              <a:t> &amp; </a:t>
            </a:r>
            <a:r>
              <a:rPr lang="en-US" sz="3600" dirty="0" err="1"/>
              <a:t>rluipa</a:t>
            </a:r>
            <a:r>
              <a:rPr lang="en-US" sz="3600" dirty="0"/>
              <a:t> claims</a:t>
            </a:r>
          </a:p>
        </p:txBody>
      </p:sp>
      <p:sp>
        <p:nvSpPr>
          <p:cNvPr id="3" name="Text Placeholder 2">
            <a:extLst>
              <a:ext uri="{FF2B5EF4-FFF2-40B4-BE49-F238E27FC236}">
                <a16:creationId xmlns:a16="http://schemas.microsoft.com/office/drawing/2014/main" id="{771674EC-16D0-C2B7-ABE3-98FAED6A9DEB}"/>
              </a:ext>
            </a:extLst>
          </p:cNvPr>
          <p:cNvSpPr>
            <a:spLocks noGrp="1"/>
          </p:cNvSpPr>
          <p:nvPr>
            <p:ph type="body" idx="1"/>
          </p:nvPr>
        </p:nvSpPr>
        <p:spPr>
          <a:xfrm>
            <a:off x="1447800" y="1190625"/>
            <a:ext cx="8030403" cy="4952999"/>
          </a:xfrm>
        </p:spPr>
        <p:txBody>
          <a:bodyPr>
            <a:noAutofit/>
          </a:bodyPr>
          <a:lstStyle/>
          <a:p>
            <a:pPr marL="285750" indent="-285750">
              <a:buFont typeface="Wingdings" pitchFamily="2" charset="2"/>
              <a:buChar char="Ø"/>
            </a:pPr>
            <a:r>
              <a:rPr lang="en-US" sz="1600" dirty="0">
                <a:cs typeface="Arial" panose="020B0604020202020204" pitchFamily="34" charset="0"/>
              </a:rPr>
              <a:t>Religious Freedom Restoration Act of 1993 (RFRA), 42 U.S.C. § 2000bb </a:t>
            </a:r>
            <a:r>
              <a:rPr lang="en-US" sz="1600" i="1" dirty="0">
                <a:cs typeface="Arial" panose="020B0604020202020204" pitchFamily="34" charset="0"/>
              </a:rPr>
              <a:t>et seq.</a:t>
            </a:r>
          </a:p>
          <a:p>
            <a:pPr marL="742950" lvl="1" indent="-285750">
              <a:buFont typeface="Wingdings" pitchFamily="2" charset="2"/>
              <a:buChar char="Ø"/>
            </a:pPr>
            <a:r>
              <a:rPr lang="en-US" sz="1600" dirty="0">
                <a:cs typeface="Arial" panose="020B0604020202020204" pitchFamily="34" charset="0"/>
              </a:rPr>
              <a:t>Applies against federal actors</a:t>
            </a:r>
          </a:p>
          <a:p>
            <a:pPr marL="285750" indent="-285750">
              <a:buFont typeface="Wingdings" pitchFamily="2" charset="2"/>
              <a:buChar char="Ø"/>
            </a:pPr>
            <a:r>
              <a:rPr lang="en-US" sz="1600" dirty="0">
                <a:cs typeface="Arial" panose="020B0604020202020204" pitchFamily="34" charset="0"/>
              </a:rPr>
              <a:t>Religious Land Use and Institutionalized Persons Act (RLUIPA), 42 U.S.C. § 2000cc </a:t>
            </a:r>
            <a:r>
              <a:rPr lang="en-US" sz="1600" i="1" dirty="0">
                <a:cs typeface="Arial" panose="020B0604020202020204" pitchFamily="34" charset="0"/>
              </a:rPr>
              <a:t>et seq.</a:t>
            </a:r>
          </a:p>
          <a:p>
            <a:pPr marL="742950" lvl="1" indent="-285750">
              <a:buFont typeface="Wingdings" pitchFamily="2" charset="2"/>
              <a:buChar char="Ø"/>
            </a:pPr>
            <a:r>
              <a:rPr lang="en-US" sz="1600" dirty="0">
                <a:cs typeface="Arial" panose="020B0604020202020204" pitchFamily="34" charset="0"/>
              </a:rPr>
              <a:t>Applies against state actors</a:t>
            </a:r>
          </a:p>
          <a:p>
            <a:pPr marL="285750" indent="-285750">
              <a:buFont typeface="Wingdings" pitchFamily="2" charset="2"/>
              <a:buChar char="Ø"/>
            </a:pPr>
            <a:r>
              <a:rPr lang="en-US" sz="1600" dirty="0">
                <a:cs typeface="Arial" panose="020B0604020202020204" pitchFamily="34" charset="0"/>
              </a:rPr>
              <a:t>Different – </a:t>
            </a:r>
            <a:r>
              <a:rPr lang="en-US" sz="1600" b="1" dirty="0">
                <a:cs typeface="Arial" panose="020B0604020202020204" pitchFamily="34" charset="0"/>
              </a:rPr>
              <a:t>better</a:t>
            </a:r>
            <a:r>
              <a:rPr lang="en-US" sz="1600" dirty="0">
                <a:cs typeface="Arial" panose="020B0604020202020204" pitchFamily="34" charset="0"/>
              </a:rPr>
              <a:t> – standard than the First Amendment standard</a:t>
            </a:r>
          </a:p>
          <a:p>
            <a:pPr marL="742950" lvl="1" indent="-285750">
              <a:buFont typeface="Wingdings" pitchFamily="2" charset="2"/>
              <a:buChar char="Ø"/>
            </a:pPr>
            <a:r>
              <a:rPr lang="en-US" sz="1600" dirty="0">
                <a:cs typeface="Arial" panose="020B0604020202020204" pitchFamily="34" charset="0"/>
              </a:rPr>
              <a:t>Plaintiff only has to show:</a:t>
            </a:r>
          </a:p>
          <a:p>
            <a:pPr marL="1200150" lvl="2" indent="-285750">
              <a:buFont typeface="Wingdings" pitchFamily="2" charset="2"/>
              <a:buChar char="Ø"/>
            </a:pPr>
            <a:r>
              <a:rPr lang="en-US" sz="1600" dirty="0">
                <a:solidFill>
                  <a:schemeClr val="tx1"/>
                </a:solidFill>
                <a:cs typeface="Arial" panose="020B0604020202020204" pitchFamily="34" charset="0"/>
              </a:rPr>
              <a:t>Sincerely held religious belief; &amp;</a:t>
            </a:r>
          </a:p>
          <a:p>
            <a:pPr marL="1200150" lvl="2" indent="-285750">
              <a:buFont typeface="Wingdings" pitchFamily="2" charset="2"/>
              <a:buChar char="Ø"/>
            </a:pPr>
            <a:r>
              <a:rPr lang="en-US" sz="1600" dirty="0">
                <a:solidFill>
                  <a:schemeClr val="tx1"/>
                </a:solidFill>
                <a:cs typeface="Arial" panose="020B0604020202020204" pitchFamily="34" charset="0"/>
              </a:rPr>
              <a:t>Substantial burden (prevention, force, or Hobson’s choice)</a:t>
            </a:r>
          </a:p>
          <a:p>
            <a:pPr marL="742950" lvl="1" indent="-285750">
              <a:buFont typeface="Wingdings" pitchFamily="2" charset="2"/>
              <a:buChar char="Ø"/>
            </a:pPr>
            <a:r>
              <a:rPr lang="en-US" sz="1600" dirty="0">
                <a:cs typeface="Arial" panose="020B0604020202020204" pitchFamily="34" charset="0"/>
              </a:rPr>
              <a:t>Government’s </a:t>
            </a:r>
            <a:r>
              <a:rPr lang="en-US" sz="1600" b="1" dirty="0">
                <a:cs typeface="Arial" panose="020B0604020202020204" pitchFamily="34" charset="0"/>
              </a:rPr>
              <a:t>affirmative defense</a:t>
            </a:r>
            <a:r>
              <a:rPr lang="en-US" sz="1600" dirty="0">
                <a:cs typeface="Arial" panose="020B0604020202020204" pitchFamily="34" charset="0"/>
              </a:rPr>
              <a:t> to show:</a:t>
            </a:r>
          </a:p>
          <a:p>
            <a:pPr marL="1200150" lvl="2" indent="-285750">
              <a:buFont typeface="Wingdings" pitchFamily="2" charset="2"/>
              <a:buChar char="Ø"/>
            </a:pPr>
            <a:r>
              <a:rPr lang="en-US" sz="1600" dirty="0">
                <a:solidFill>
                  <a:schemeClr val="tx1"/>
                </a:solidFill>
                <a:cs typeface="Arial" panose="020B0604020202020204" pitchFamily="34" charset="0"/>
              </a:rPr>
              <a:t>The burden is based on a “</a:t>
            </a:r>
            <a:r>
              <a:rPr lang="en-US" sz="1600" u="sng" dirty="0">
                <a:solidFill>
                  <a:schemeClr val="tx1"/>
                </a:solidFill>
                <a:cs typeface="Arial" panose="020B0604020202020204" pitchFamily="34" charset="0"/>
              </a:rPr>
              <a:t>compelling</a:t>
            </a:r>
            <a:r>
              <a:rPr lang="en-US" sz="1600" dirty="0">
                <a:solidFill>
                  <a:schemeClr val="tx1"/>
                </a:solidFill>
                <a:cs typeface="Arial" panose="020B0604020202020204" pitchFamily="34" charset="0"/>
              </a:rPr>
              <a:t> government interest”; &amp;</a:t>
            </a:r>
          </a:p>
          <a:p>
            <a:pPr marL="1200150" lvl="2" indent="-285750">
              <a:buFont typeface="Wingdings" pitchFamily="2" charset="2"/>
              <a:buChar char="Ø"/>
            </a:pPr>
            <a:r>
              <a:rPr lang="en-US" sz="1600" dirty="0">
                <a:solidFill>
                  <a:schemeClr val="tx1"/>
                </a:solidFill>
                <a:cs typeface="Arial" panose="020B0604020202020204" pitchFamily="34" charset="0"/>
              </a:rPr>
              <a:t>The burden is the “</a:t>
            </a:r>
            <a:r>
              <a:rPr lang="en-US" sz="1600" u="sng" dirty="0">
                <a:solidFill>
                  <a:schemeClr val="tx1"/>
                </a:solidFill>
                <a:cs typeface="Arial" panose="020B0604020202020204" pitchFamily="34" charset="0"/>
              </a:rPr>
              <a:t>least restrictive means</a:t>
            </a:r>
            <a:r>
              <a:rPr lang="en-US" sz="1600" dirty="0">
                <a:solidFill>
                  <a:schemeClr val="tx1"/>
                </a:solidFill>
                <a:cs typeface="Arial" panose="020B0604020202020204" pitchFamily="34" charset="0"/>
              </a:rPr>
              <a:t>” to achieving that </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rPr>
              <a:t>interest</a:t>
            </a:r>
            <a:endParaRPr lang="en-US" sz="1600" dirty="0">
              <a:cs typeface="Arial" panose="020B0604020202020204" pitchFamily="34" charset="0"/>
            </a:endParaRPr>
          </a:p>
          <a:p>
            <a:pPr marL="285750" indent="-285750">
              <a:buFont typeface="Wingdings" pitchFamily="2" charset="2"/>
              <a:buChar char="Ø"/>
            </a:pPr>
            <a:r>
              <a:rPr lang="en-US" sz="1600" dirty="0">
                <a:cs typeface="Arial" panose="020B0604020202020204" pitchFamily="34" charset="0"/>
              </a:rPr>
              <a:t>Can bring damages claims against individual actors under </a:t>
            </a:r>
            <a:br>
              <a:rPr lang="en-US" sz="1600" dirty="0">
                <a:cs typeface="Arial" panose="020B0604020202020204" pitchFamily="34" charset="0"/>
              </a:rPr>
            </a:br>
            <a:r>
              <a:rPr lang="en-US" sz="1600" dirty="0">
                <a:cs typeface="Arial" panose="020B0604020202020204" pitchFamily="34" charset="0"/>
              </a:rPr>
              <a:t>RFRA (</a:t>
            </a:r>
            <a:r>
              <a:rPr lang="fr-FR" sz="1600" i="1" dirty="0" err="1">
                <a:cs typeface="Arial" panose="020B0604020202020204" pitchFamily="34" charset="0"/>
              </a:rPr>
              <a:t>Tanzin</a:t>
            </a:r>
            <a:r>
              <a:rPr lang="fr-FR" sz="1600" i="1" dirty="0">
                <a:cs typeface="Arial" panose="020B0604020202020204" pitchFamily="34" charset="0"/>
              </a:rPr>
              <a:t> v. </a:t>
            </a:r>
            <a:r>
              <a:rPr lang="fr-FR" sz="1600" i="1" dirty="0" err="1">
                <a:cs typeface="Arial" panose="020B0604020202020204" pitchFamily="34" charset="0"/>
              </a:rPr>
              <a:t>Tanvir</a:t>
            </a:r>
            <a:r>
              <a:rPr lang="fr-FR" sz="1600" dirty="0">
                <a:cs typeface="Arial" panose="020B0604020202020204" pitchFamily="34" charset="0"/>
              </a:rPr>
              <a:t>, 592 U.S. ___ (2020)); </a:t>
            </a:r>
            <a:br>
              <a:rPr lang="fr-FR" sz="1600" dirty="0">
                <a:cs typeface="Arial" panose="020B0604020202020204" pitchFamily="34" charset="0"/>
              </a:rPr>
            </a:br>
            <a:r>
              <a:rPr lang="fr-FR" sz="1600" dirty="0">
                <a:cs typeface="Arial" panose="020B0604020202020204" pitchFamily="34" charset="0"/>
              </a:rPr>
              <a:t>in 10th Circuit, QI defense </a:t>
            </a:r>
            <a:r>
              <a:rPr lang="en-US" sz="1600" dirty="0">
                <a:cs typeface="Arial" panose="020B0604020202020204" pitchFamily="34" charset="0"/>
              </a:rPr>
              <a:t>available</a:t>
            </a:r>
            <a:r>
              <a:rPr lang="fr-FR" sz="1600" dirty="0">
                <a:cs typeface="Arial" panose="020B0604020202020204" pitchFamily="34" charset="0"/>
              </a:rPr>
              <a:t> for </a:t>
            </a:r>
            <a:r>
              <a:rPr lang="en-US" sz="1600" dirty="0">
                <a:cs typeface="Arial" panose="020B0604020202020204" pitchFamily="34" charset="0"/>
              </a:rPr>
              <a:t>these</a:t>
            </a:r>
            <a:r>
              <a:rPr lang="fr-FR" sz="1600" dirty="0">
                <a:cs typeface="Arial" panose="020B0604020202020204" pitchFamily="34" charset="0"/>
              </a:rPr>
              <a:t> defendants</a:t>
            </a:r>
            <a:endParaRPr lang="en-US" sz="1600" dirty="0">
              <a:cs typeface="Arial" panose="020B0604020202020204" pitchFamily="34" charset="0"/>
            </a:endParaRPr>
          </a:p>
          <a:p>
            <a:pPr marL="285750" indent="-285750">
              <a:buFont typeface="Wingdings" pitchFamily="2" charset="2"/>
              <a:buChar char="Ø"/>
            </a:pPr>
            <a:endParaRPr lang="en-US" sz="1600" dirty="0"/>
          </a:p>
          <a:p>
            <a:pPr marL="285750" indent="-285750">
              <a:buFont typeface="Wingdings" pitchFamily="2" charset="2"/>
              <a:buChar char="Ø"/>
            </a:pPr>
            <a:endParaRPr lang="en-US" sz="1600" dirty="0"/>
          </a:p>
        </p:txBody>
      </p:sp>
      <p:sp>
        <p:nvSpPr>
          <p:cNvPr id="5" name="Footer Placeholder 4">
            <a:extLst>
              <a:ext uri="{FF2B5EF4-FFF2-40B4-BE49-F238E27FC236}">
                <a16:creationId xmlns:a16="http://schemas.microsoft.com/office/drawing/2014/main" id="{4A0E9F01-2F91-0EC2-FC7C-E894091B998E}"/>
              </a:ext>
            </a:extLst>
          </p:cNvPr>
          <p:cNvSpPr>
            <a:spLocks noGrp="1"/>
          </p:cNvSpPr>
          <p:nvPr>
            <p:ph type="ftr" sz="quarter" idx="11"/>
          </p:nvPr>
        </p:nvSpPr>
        <p:spPr>
          <a:xfrm>
            <a:off x="2463799" y="6356350"/>
            <a:ext cx="46132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B9D1F01E-73BE-992F-94C7-E5AD8EBC5718}"/>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272233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DDFD-00A1-C0BF-432C-FFD502D851C5}"/>
              </a:ext>
            </a:extLst>
          </p:cNvPr>
          <p:cNvSpPr>
            <a:spLocks noGrp="1"/>
          </p:cNvSpPr>
          <p:nvPr>
            <p:ph type="title"/>
          </p:nvPr>
        </p:nvSpPr>
        <p:spPr>
          <a:xfrm>
            <a:off x="813284" y="136525"/>
            <a:ext cx="4712873" cy="578334"/>
          </a:xfrm>
        </p:spPr>
        <p:txBody>
          <a:bodyPr>
            <a:noAutofit/>
          </a:bodyPr>
          <a:lstStyle/>
          <a:p>
            <a:pPr algn="ctr"/>
            <a:r>
              <a:rPr lang="en-US" sz="3600" dirty="0"/>
              <a:t>Disability Claims </a:t>
            </a:r>
          </a:p>
        </p:txBody>
      </p:sp>
      <p:sp>
        <p:nvSpPr>
          <p:cNvPr id="3" name="Text Placeholder 2">
            <a:extLst>
              <a:ext uri="{FF2B5EF4-FFF2-40B4-BE49-F238E27FC236}">
                <a16:creationId xmlns:a16="http://schemas.microsoft.com/office/drawing/2014/main" id="{6EAEFBE6-9D39-C1B4-478C-451830B50C5E}"/>
              </a:ext>
            </a:extLst>
          </p:cNvPr>
          <p:cNvSpPr>
            <a:spLocks noGrp="1"/>
          </p:cNvSpPr>
          <p:nvPr>
            <p:ph type="body" idx="1"/>
          </p:nvPr>
        </p:nvSpPr>
        <p:spPr>
          <a:xfrm>
            <a:off x="295275" y="790575"/>
            <a:ext cx="9673673" cy="5638800"/>
          </a:xfrm>
        </p:spPr>
        <p:txBody>
          <a:bodyPr>
            <a:noAutofit/>
          </a:bodyPr>
          <a:lstStyle/>
          <a:p>
            <a:pPr marL="342900" marR="0" lvl="0" indent="-342900">
              <a:spcBef>
                <a:spcPts val="0"/>
              </a:spcBef>
              <a:spcAft>
                <a:spcPts val="0"/>
              </a:spcAft>
              <a:buFont typeface="Wingdings" pitchFamily="2" charset="2"/>
              <a:buChar char="Ø"/>
            </a:pPr>
            <a:r>
              <a:rPr lang="en-US" sz="1600" dirty="0">
                <a:ea typeface="DengXian" panose="02010600030101010101" pitchFamily="2" charset="-122"/>
                <a:cs typeface="Arial" panose="020B0604020202020204" pitchFamily="34" charset="0"/>
              </a:rPr>
              <a:t>Title II of the Americans with Disabilities Act, 42 U.S.C. § 12131, </a:t>
            </a:r>
            <a:r>
              <a:rPr lang="en-US" sz="1600" i="1" dirty="0">
                <a:ea typeface="DengXian" panose="02010600030101010101" pitchFamily="2" charset="-122"/>
                <a:cs typeface="Arial" panose="020B0604020202020204" pitchFamily="34" charset="0"/>
              </a:rPr>
              <a:t>et seq</a:t>
            </a:r>
            <a:r>
              <a:rPr lang="en-US" sz="1600" dirty="0">
                <a:ea typeface="DengXian" panose="02010600030101010101" pitchFamily="2" charset="-122"/>
                <a:cs typeface="Arial" panose="020B0604020202020204" pitchFamily="34" charset="0"/>
              </a:rPr>
              <a:t>.</a:t>
            </a:r>
            <a:r>
              <a:rPr lang="en-US" sz="1600" dirty="0"/>
              <a:t> </a:t>
            </a:r>
            <a:br>
              <a:rPr lang="en-US" sz="1600" dirty="0"/>
            </a:br>
            <a:r>
              <a:rPr lang="en-US" sz="1600" dirty="0">
                <a:ea typeface="DengXian" panose="02010600030101010101" pitchFamily="2" charset="-122"/>
                <a:cs typeface="Arial" panose="020B0604020202020204" pitchFamily="34" charset="0"/>
              </a:rPr>
              <a:t>Section 504 of the Rehabilitation Act of 1973, 29 U.S.C. § 794(a)</a:t>
            </a:r>
            <a:r>
              <a:rPr lang="en-US" sz="1600" dirty="0"/>
              <a:t> </a:t>
            </a:r>
            <a:endParaRPr lang="en-US" sz="1600" dirty="0">
              <a:effectLst/>
              <a:ea typeface="DengXian" panose="02010600030101010101" pitchFamily="2" charset="-122"/>
              <a:cs typeface="Arial" panose="020B0604020202020204" pitchFamily="34" charset="0"/>
            </a:endParaRPr>
          </a:p>
          <a:p>
            <a:pPr marL="342900" marR="0" lvl="0" indent="-342900">
              <a:spcBef>
                <a:spcPts val="0"/>
              </a:spcBef>
              <a:spcAft>
                <a:spcPts val="0"/>
              </a:spcAft>
              <a:buFont typeface="Wingdings" pitchFamily="2" charset="2"/>
              <a:buChar char="Ø"/>
            </a:pPr>
            <a:r>
              <a:rPr lang="en-US" sz="1600" dirty="0">
                <a:effectLst/>
                <a:ea typeface="DengXian" panose="02010600030101010101" pitchFamily="2" charset="-122"/>
                <a:cs typeface="Arial" panose="020B0604020202020204" pitchFamily="34" charset="0"/>
              </a:rPr>
              <a:t>To bring a lawsuit under the ADA and/or the Rehabilitation Act, disabled prisoners must </a:t>
            </a:r>
            <a:br>
              <a:rPr lang="en-US" sz="1600" dirty="0">
                <a:effectLst/>
                <a:ea typeface="DengXian" panose="02010600030101010101" pitchFamily="2" charset="-122"/>
                <a:cs typeface="Arial" panose="020B0604020202020204" pitchFamily="34" charset="0"/>
              </a:rPr>
            </a:br>
            <a:r>
              <a:rPr lang="en-US" sz="1600" dirty="0">
                <a:effectLst/>
                <a:ea typeface="DengXian" panose="02010600030101010101" pitchFamily="2" charset="-122"/>
                <a:cs typeface="Arial" panose="020B0604020202020204" pitchFamily="34" charset="0"/>
              </a:rPr>
              <a:t>show: </a:t>
            </a:r>
          </a:p>
          <a:p>
            <a:pPr marL="742950" marR="0" lvl="1" indent="-285750">
              <a:spcBef>
                <a:spcPts val="0"/>
              </a:spcBef>
              <a:spcAft>
                <a:spcPts val="0"/>
              </a:spcAft>
              <a:buFont typeface="Courier New" panose="02070309020205020404" pitchFamily="49" charset="0"/>
              <a:buChar char="o"/>
            </a:pPr>
            <a:r>
              <a:rPr lang="en-US" sz="1600" dirty="0">
                <a:solidFill>
                  <a:schemeClr val="tx1"/>
                </a:solidFill>
                <a:effectLst/>
                <a:ea typeface="DengXian" panose="02010600030101010101" pitchFamily="2" charset="-122"/>
                <a:cs typeface="Arial" panose="020B0604020202020204" pitchFamily="34" charset="0"/>
              </a:rPr>
              <a:t>(1) that they are disabled within the meaning of the statutes, </a:t>
            </a:r>
          </a:p>
          <a:p>
            <a:pPr marL="742950" marR="0" lvl="1" indent="-285750">
              <a:spcBef>
                <a:spcPts val="0"/>
              </a:spcBef>
              <a:spcAft>
                <a:spcPts val="0"/>
              </a:spcAft>
              <a:buFont typeface="Courier New" panose="02070309020205020404" pitchFamily="49" charset="0"/>
              <a:buChar char="o"/>
            </a:pPr>
            <a:r>
              <a:rPr lang="en-US" sz="1600" dirty="0">
                <a:solidFill>
                  <a:schemeClr val="tx1"/>
                </a:solidFill>
                <a:effectLst/>
                <a:ea typeface="DengXian" panose="02010600030101010101" pitchFamily="2" charset="-122"/>
                <a:cs typeface="Arial" panose="020B0604020202020204" pitchFamily="34" charset="0"/>
              </a:rPr>
              <a:t>(2) that they are “qualified” to participate in the program, and </a:t>
            </a:r>
          </a:p>
          <a:p>
            <a:pPr marL="742950" marR="0" lvl="1" indent="-285750">
              <a:spcBef>
                <a:spcPts val="0"/>
              </a:spcBef>
              <a:spcAft>
                <a:spcPts val="0"/>
              </a:spcAft>
              <a:buFont typeface="Courier New" panose="02070309020205020404" pitchFamily="49" charset="0"/>
              <a:buChar char="o"/>
            </a:pPr>
            <a:r>
              <a:rPr lang="en-US" sz="1600" dirty="0">
                <a:solidFill>
                  <a:schemeClr val="tx1"/>
                </a:solidFill>
                <a:effectLst/>
                <a:ea typeface="DengXian" panose="02010600030101010101" pitchFamily="2" charset="-122"/>
                <a:cs typeface="Arial" panose="020B0604020202020204" pitchFamily="34" charset="0"/>
              </a:rPr>
              <a:t>(3) that they are excluded from, are not allowed to benefit from, or have been subjected to discrimination in the program because of their disability.</a:t>
            </a:r>
          </a:p>
          <a:p>
            <a:pPr marL="742950" marR="0" lvl="1" indent="-285750">
              <a:spcBef>
                <a:spcPts val="0"/>
              </a:spcBef>
              <a:spcAft>
                <a:spcPts val="0"/>
              </a:spcAft>
              <a:buFont typeface="Courier New" panose="02070309020205020404" pitchFamily="49" charset="0"/>
              <a:buChar char="o"/>
            </a:pPr>
            <a:r>
              <a:rPr lang="en-US" sz="1600" dirty="0">
                <a:solidFill>
                  <a:schemeClr val="tx1"/>
                </a:solidFill>
                <a:effectLst/>
                <a:ea typeface="DengXian" panose="02010600030101010101" pitchFamily="2" charset="-122"/>
                <a:cs typeface="Arial" panose="020B0604020202020204" pitchFamily="34" charset="0"/>
              </a:rPr>
              <a:t>Under the Rehabilitation Act, prisoners must additionally show that the prison officials or </a:t>
            </a:r>
            <a:br>
              <a:rPr lang="en-US" sz="1600" dirty="0">
                <a:solidFill>
                  <a:schemeClr val="tx1"/>
                </a:solidFill>
                <a:effectLst/>
                <a:ea typeface="DengXian" panose="02010600030101010101" pitchFamily="2" charset="-122"/>
                <a:cs typeface="Arial" panose="020B0604020202020204" pitchFamily="34" charset="0"/>
              </a:rPr>
            </a:br>
            <a:r>
              <a:rPr lang="en-US" sz="1600" dirty="0">
                <a:solidFill>
                  <a:schemeClr val="tx1"/>
                </a:solidFill>
                <a:effectLst/>
                <a:ea typeface="DengXian" panose="02010600030101010101" pitchFamily="2" charset="-122"/>
                <a:cs typeface="Arial" panose="020B0604020202020204" pitchFamily="34" charset="0"/>
              </a:rPr>
              <a:t>the governmental agency named as defendants receive federal funding.</a:t>
            </a:r>
          </a:p>
          <a:p>
            <a:pPr marL="742950" marR="0" lvl="1" indent="-285750">
              <a:spcBef>
                <a:spcPts val="0"/>
              </a:spcBef>
              <a:spcAft>
                <a:spcPts val="0"/>
              </a:spcAft>
              <a:buFont typeface="Courier New" panose="02070309020205020404" pitchFamily="49" charset="0"/>
              <a:buChar char="o"/>
            </a:pPr>
            <a:endParaRPr lang="en-US" sz="1600" dirty="0">
              <a:solidFill>
                <a:schemeClr val="tx1"/>
              </a:solidFill>
              <a:effectLst/>
              <a:ea typeface="DengXian" panose="02010600030101010101" pitchFamily="2" charset="-122"/>
              <a:cs typeface="Arial" panose="020B0604020202020204" pitchFamily="34" charset="0"/>
            </a:endParaRPr>
          </a:p>
          <a:p>
            <a:pPr marL="342900" marR="0" lvl="0" indent="-342900">
              <a:spcBef>
                <a:spcPts val="0"/>
              </a:spcBef>
              <a:spcAft>
                <a:spcPts val="0"/>
              </a:spcAft>
              <a:buFont typeface="Wingdings" pitchFamily="2" charset="2"/>
              <a:buChar char="Ø"/>
            </a:pPr>
            <a:r>
              <a:rPr lang="en-US" sz="1600" dirty="0">
                <a:effectLst/>
                <a:ea typeface="DengXian" panose="02010600030101010101" pitchFamily="2" charset="-122"/>
                <a:cs typeface="Arial" panose="020B0604020202020204" pitchFamily="34" charset="0"/>
              </a:rPr>
              <a:t>Disabled prisoners are “qualified” to participate in a program under the ADA and the Rehabilitation Act if they meet the program requirements. </a:t>
            </a:r>
          </a:p>
          <a:p>
            <a:pPr marL="742950" marR="0" lvl="1" indent="-285750">
              <a:spcBef>
                <a:spcPts val="0"/>
              </a:spcBef>
              <a:spcAft>
                <a:spcPts val="0"/>
              </a:spcAft>
              <a:buFont typeface="Courier New" panose="02070309020205020404" pitchFamily="49" charset="0"/>
              <a:buChar char="o"/>
            </a:pPr>
            <a:r>
              <a:rPr lang="en-US" sz="1600" dirty="0">
                <a:solidFill>
                  <a:schemeClr val="tx1"/>
                </a:solidFill>
                <a:effectLst/>
                <a:ea typeface="DengXian" panose="02010600030101010101" pitchFamily="2" charset="-122"/>
                <a:cs typeface="Arial" panose="020B0604020202020204" pitchFamily="34" charset="0"/>
              </a:rPr>
              <a:t>Under the ADA, a “qualified individual with a disability” means a disabled individual “who, with or without reasonable modifications to rules, policies, or practices, the removal of </a:t>
            </a:r>
            <a:br>
              <a:rPr lang="en-US" sz="1600" dirty="0">
                <a:solidFill>
                  <a:schemeClr val="tx1"/>
                </a:solidFill>
                <a:effectLst/>
                <a:ea typeface="DengXian" panose="02010600030101010101" pitchFamily="2" charset="-122"/>
                <a:cs typeface="Arial" panose="020B0604020202020204" pitchFamily="34" charset="0"/>
              </a:rPr>
            </a:br>
            <a:r>
              <a:rPr lang="en-US" sz="1600" dirty="0">
                <a:solidFill>
                  <a:schemeClr val="tx1"/>
                </a:solidFill>
                <a:effectLst/>
                <a:ea typeface="DengXian" panose="02010600030101010101" pitchFamily="2" charset="-122"/>
                <a:cs typeface="Arial" panose="020B0604020202020204" pitchFamily="34" charset="0"/>
              </a:rPr>
              <a:t>architectural, communication, or transportation barriers, or the provision of </a:t>
            </a:r>
            <a:br>
              <a:rPr lang="en-US" sz="1600" dirty="0">
                <a:solidFill>
                  <a:schemeClr val="tx1"/>
                </a:solidFill>
                <a:effectLst/>
                <a:ea typeface="DengXian" panose="02010600030101010101" pitchFamily="2" charset="-122"/>
                <a:cs typeface="Arial" panose="020B0604020202020204" pitchFamily="34" charset="0"/>
              </a:rPr>
            </a:br>
            <a:r>
              <a:rPr lang="en-US" sz="1600" dirty="0">
                <a:solidFill>
                  <a:schemeClr val="tx1"/>
                </a:solidFill>
                <a:effectLst/>
                <a:ea typeface="DengXian" panose="02010600030101010101" pitchFamily="2" charset="-122"/>
                <a:cs typeface="Arial" panose="020B0604020202020204" pitchFamily="34" charset="0"/>
              </a:rPr>
              <a:t>auxiliary aids and services, meets the essential eligibility requirements for the </a:t>
            </a:r>
            <a:br>
              <a:rPr lang="en-US" sz="1600" dirty="0">
                <a:solidFill>
                  <a:schemeClr val="tx1"/>
                </a:solidFill>
                <a:effectLst/>
                <a:ea typeface="DengXian" panose="02010600030101010101" pitchFamily="2" charset="-122"/>
                <a:cs typeface="Arial" panose="020B0604020202020204" pitchFamily="34" charset="0"/>
              </a:rPr>
            </a:br>
            <a:r>
              <a:rPr lang="en-US" sz="1600" dirty="0">
                <a:solidFill>
                  <a:schemeClr val="tx1"/>
                </a:solidFill>
                <a:effectLst/>
                <a:ea typeface="DengXian" panose="02010600030101010101" pitchFamily="2" charset="-122"/>
                <a:cs typeface="Arial" panose="020B0604020202020204" pitchFamily="34" charset="0"/>
              </a:rPr>
              <a:t>receipt of services or the participation in programs or activities provided by a </a:t>
            </a:r>
            <a:br>
              <a:rPr lang="en-US" sz="1600" dirty="0">
                <a:solidFill>
                  <a:schemeClr val="tx1"/>
                </a:solidFill>
                <a:effectLst/>
                <a:ea typeface="DengXian" panose="02010600030101010101" pitchFamily="2" charset="-122"/>
                <a:cs typeface="Arial" panose="020B0604020202020204" pitchFamily="34" charset="0"/>
              </a:rPr>
            </a:br>
            <a:r>
              <a:rPr lang="en-US" sz="1600" dirty="0">
                <a:solidFill>
                  <a:schemeClr val="tx1"/>
                </a:solidFill>
                <a:effectLst/>
                <a:ea typeface="DengXian" panose="02010600030101010101" pitchFamily="2" charset="-122"/>
                <a:cs typeface="Arial" panose="020B0604020202020204" pitchFamily="34" charset="0"/>
              </a:rPr>
              <a:t>public entity.” 42 U.S.C. § 12131(2). </a:t>
            </a:r>
          </a:p>
          <a:p>
            <a:pPr marL="742950" marR="0" lvl="1" indent="-285750">
              <a:spcBef>
                <a:spcPts val="0"/>
              </a:spcBef>
              <a:spcAft>
                <a:spcPts val="0"/>
              </a:spcAft>
              <a:buFont typeface="Courier New" panose="02070309020205020404" pitchFamily="49" charset="0"/>
              <a:buChar char="o"/>
            </a:pPr>
            <a:r>
              <a:rPr lang="en-US" sz="1600" dirty="0">
                <a:solidFill>
                  <a:schemeClr val="tx1"/>
                </a:solidFill>
                <a:effectLst/>
                <a:ea typeface="DengXian" panose="02010600030101010101" pitchFamily="2" charset="-122"/>
                <a:cs typeface="Arial" panose="020B0604020202020204" pitchFamily="34" charset="0"/>
              </a:rPr>
              <a:t>The definition under the Rehabilitation Act is slightly different. </a:t>
            </a:r>
            <a:r>
              <a:rPr lang="en-US" sz="1600" i="1" dirty="0">
                <a:solidFill>
                  <a:schemeClr val="tx1"/>
                </a:solidFill>
                <a:effectLst/>
                <a:ea typeface="DengXian" panose="02010600030101010101" pitchFamily="2" charset="-122"/>
                <a:cs typeface="Arial" panose="020B0604020202020204" pitchFamily="34" charset="0"/>
              </a:rPr>
              <a:t>See Southeastern Community College v. Davis</a:t>
            </a:r>
            <a:r>
              <a:rPr lang="en-US" sz="1600" dirty="0">
                <a:solidFill>
                  <a:schemeClr val="tx1"/>
                </a:solidFill>
                <a:effectLst/>
                <a:ea typeface="DengXian" panose="02010600030101010101" pitchFamily="2" charset="-122"/>
                <a:cs typeface="Arial" panose="020B0604020202020204" pitchFamily="34" charset="0"/>
              </a:rPr>
              <a:t>, 442 U.S. 397, 406 (1979) (holding that under the Rehabilitation Act, “An otherwise qualified person is one who is able to meet all of a program's requirements in spite of his handicap”).</a:t>
            </a:r>
          </a:p>
          <a:p>
            <a:endParaRPr lang="en-US" sz="1600" dirty="0">
              <a:cs typeface="Arial" panose="020B0604020202020204" pitchFamily="34" charset="0"/>
            </a:endParaRPr>
          </a:p>
        </p:txBody>
      </p:sp>
      <p:sp>
        <p:nvSpPr>
          <p:cNvPr id="5" name="Footer Placeholder 4">
            <a:extLst>
              <a:ext uri="{FF2B5EF4-FFF2-40B4-BE49-F238E27FC236}">
                <a16:creationId xmlns:a16="http://schemas.microsoft.com/office/drawing/2014/main" id="{0E6E8F22-74CE-E590-8E7F-EE5D00F7C501}"/>
              </a:ext>
            </a:extLst>
          </p:cNvPr>
          <p:cNvSpPr>
            <a:spLocks noGrp="1"/>
          </p:cNvSpPr>
          <p:nvPr>
            <p:ph type="ftr" sz="quarter" idx="11"/>
          </p:nvPr>
        </p:nvSpPr>
        <p:spPr>
          <a:xfrm>
            <a:off x="2463800" y="6505091"/>
            <a:ext cx="4470400" cy="2163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12C8A1EA-933D-499D-E42D-912830B25D81}"/>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70011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5040630" y="160020"/>
            <a:ext cx="6873240" cy="709691"/>
          </a:xfrm>
        </p:spPr>
        <p:txBody>
          <a:bodyPr/>
          <a:lstStyle/>
          <a:p>
            <a:r>
              <a:rPr lang="en-US" dirty="0"/>
              <a:t>ADMINISTRATIVE EXHAUSTION</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000750" y="1219201"/>
            <a:ext cx="5657850" cy="5067300"/>
          </a:xfrm>
        </p:spPr>
        <p:txBody>
          <a:bodyPr>
            <a:noAutofit/>
          </a:bodyPr>
          <a:lstStyle/>
          <a:p>
            <a:pPr marL="285750" indent="-285750">
              <a:buFont typeface="Wingdings" panose="05000000000000000000" pitchFamily="2" charset="2"/>
              <a:buChar char="Ø"/>
            </a:pPr>
            <a:r>
              <a:rPr lang="en-US" b="1" dirty="0"/>
              <a:t>Prison Litigation Reform Act (</a:t>
            </a:r>
            <a:r>
              <a:rPr lang="en-US" b="1" dirty="0" err="1"/>
              <a:t>PLRA</a:t>
            </a:r>
            <a:r>
              <a:rPr lang="en-US" b="1" dirty="0"/>
              <a:t>), 42 U.S.C. § 1997e(a)</a:t>
            </a:r>
          </a:p>
          <a:p>
            <a:pPr marL="742950" lvl="1" indent="-285750" algn="l">
              <a:buFont typeface="Wingdings" panose="05000000000000000000" pitchFamily="2" charset="2"/>
              <a:buChar char="Ø"/>
            </a:pPr>
            <a:r>
              <a:rPr lang="en-US" sz="1600" i="1" dirty="0">
                <a:solidFill>
                  <a:schemeClr val="bg1"/>
                </a:solidFill>
              </a:rPr>
              <a:t>“No action shall be brought with respect to prison conditions under section 1983 of this title, or any other Federal law, by a prisoner confined in any jail, prison, or other correctional facility until such administrative remedies as are available are exhausted.”</a:t>
            </a:r>
          </a:p>
          <a:p>
            <a:endParaRPr lang="en-US" dirty="0"/>
          </a:p>
          <a:p>
            <a:pPr marL="285750" indent="-285750">
              <a:buFont typeface="Wingdings" panose="05000000000000000000" pitchFamily="2" charset="2"/>
              <a:buChar char="Ø"/>
            </a:pPr>
            <a:r>
              <a:rPr lang="en-US" dirty="0"/>
              <a:t>Frequently used </a:t>
            </a:r>
            <a:r>
              <a:rPr lang="en-US" u="sng" dirty="0"/>
              <a:t>affirmative defense</a:t>
            </a:r>
          </a:p>
          <a:p>
            <a:pPr marL="742950" lvl="1" indent="-285750" algn="l">
              <a:buFont typeface="Wingdings" panose="05000000000000000000" pitchFamily="2" charset="2"/>
              <a:buChar char="Ø"/>
            </a:pPr>
            <a:r>
              <a:rPr lang="en-US" sz="1600" dirty="0">
                <a:solidFill>
                  <a:schemeClr val="bg1"/>
                </a:solidFill>
              </a:rPr>
              <a:t>A complaint does not need to include a demonstration that administrative remedies have been exhausted (</a:t>
            </a:r>
            <a:r>
              <a:rPr lang="en-US" sz="1600" i="1" dirty="0">
                <a:solidFill>
                  <a:schemeClr val="bg1"/>
                </a:solidFill>
              </a:rPr>
              <a:t>Jones v. Bock</a:t>
            </a:r>
            <a:r>
              <a:rPr lang="en-US" sz="1600" dirty="0">
                <a:solidFill>
                  <a:schemeClr val="bg1"/>
                </a:solidFill>
              </a:rPr>
              <a:t>, 549 U.S. 199 (2007))</a:t>
            </a:r>
          </a:p>
          <a:p>
            <a:pPr marL="285750" indent="-285750">
              <a:buFont typeface="Wingdings" panose="05000000000000000000" pitchFamily="2" charset="2"/>
              <a:buChar char="Ø"/>
            </a:pPr>
            <a:endParaRPr lang="en-US" u="sng" dirty="0"/>
          </a:p>
          <a:p>
            <a:pPr marL="285750" indent="-285750">
              <a:buFont typeface="Wingdings" panose="05000000000000000000" pitchFamily="2" charset="2"/>
              <a:buChar char="Ø"/>
            </a:pPr>
            <a:r>
              <a:rPr lang="en-US" dirty="0"/>
              <a:t>Grievance Policy Specific</a:t>
            </a:r>
          </a:p>
          <a:p>
            <a:endParaRPr lang="en-US" dirty="0"/>
          </a:p>
          <a:p>
            <a:pPr marL="285750" indent="-285750">
              <a:buFont typeface="Wingdings" panose="05000000000000000000" pitchFamily="2" charset="2"/>
              <a:buChar char="Ø"/>
            </a:pPr>
            <a:r>
              <a:rPr lang="en-US" dirty="0"/>
              <a:t>Be aware of special circumstances (e.g., sexual assault)</a:t>
            </a:r>
          </a:p>
          <a:p>
            <a:endParaRPr lang="en-US" dirty="0"/>
          </a:p>
          <a:p>
            <a:endParaRPr lang="en-US" dirty="0"/>
          </a:p>
          <a:p>
            <a:endParaRPr lang="en-US" dirty="0"/>
          </a:p>
        </p:txBody>
      </p:sp>
      <p:sp>
        <p:nvSpPr>
          <p:cNvPr id="6" name="TextBox 5">
            <a:extLst>
              <a:ext uri="{FF2B5EF4-FFF2-40B4-BE49-F238E27FC236}">
                <a16:creationId xmlns:a16="http://schemas.microsoft.com/office/drawing/2014/main" id="{F869995A-3437-D599-FC0A-13CC2DCA1BE9}"/>
              </a:ext>
            </a:extLst>
          </p:cNvPr>
          <p:cNvSpPr txBox="1"/>
          <p:nvPr/>
        </p:nvSpPr>
        <p:spPr>
          <a:xfrm>
            <a:off x="260033" y="6405592"/>
            <a:ext cx="6097904"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Tree>
    <p:extLst>
      <p:ext uri="{BB962C8B-B14F-4D97-AF65-F5344CB8AC3E}">
        <p14:creationId xmlns:p14="http://schemas.microsoft.com/office/powerpoint/2010/main" val="37972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3209926" y="114300"/>
            <a:ext cx="8782050" cy="709691"/>
          </a:xfrm>
        </p:spPr>
        <p:txBody>
          <a:bodyPr/>
          <a:lstStyle/>
          <a:p>
            <a:r>
              <a:rPr lang="en-US"/>
              <a:t>ADMINISTRATIVE EXHAUSTION cont’d</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5810250" y="1185664"/>
            <a:ext cx="6181726" cy="5265648"/>
          </a:xfrm>
        </p:spPr>
        <p:txBody>
          <a:bodyPr>
            <a:normAutofit fontScale="70000" lnSpcReduction="20000"/>
          </a:bodyPr>
          <a:lstStyle/>
          <a:p>
            <a:r>
              <a:rPr lang="en-US" sz="3100" dirty="0"/>
              <a:t>Exception to mandatory exhaustion:</a:t>
            </a:r>
            <a:br>
              <a:rPr lang="en-US" sz="3100" dirty="0"/>
            </a:br>
            <a:r>
              <a:rPr lang="en-US" sz="3100" dirty="0"/>
              <a:t>             Unavailability of Administrative Remedies</a:t>
            </a:r>
            <a:br>
              <a:rPr lang="en-US" sz="2200" dirty="0"/>
            </a:br>
            <a:endParaRPr lang="en-US" sz="2200" dirty="0"/>
          </a:p>
          <a:p>
            <a:pPr marL="285750" indent="-285750">
              <a:buFont typeface="Wingdings" panose="05000000000000000000" pitchFamily="2" charset="2"/>
              <a:buChar char="Ø"/>
            </a:pPr>
            <a:r>
              <a:rPr lang="en-US" sz="2300" dirty="0"/>
              <a:t>SCOTUS has identified three specific circumstances admin remedies could be unavailable:</a:t>
            </a:r>
            <a:br>
              <a:rPr lang="en-US" sz="2300" dirty="0"/>
            </a:br>
            <a:endParaRPr lang="en-US" sz="2300" dirty="0"/>
          </a:p>
          <a:p>
            <a:pPr marL="742950" lvl="1" indent="-285750" algn="l">
              <a:buFont typeface="Wingdings" panose="05000000000000000000" pitchFamily="2" charset="2"/>
              <a:buChar char="Ø"/>
            </a:pPr>
            <a:r>
              <a:rPr lang="en-US" sz="2300" dirty="0">
                <a:solidFill>
                  <a:schemeClr val="bg1"/>
                </a:solidFill>
              </a:rPr>
              <a:t>“When (despite what regulations or guidance materials may promise) it operates as a </a:t>
            </a:r>
            <a:r>
              <a:rPr lang="en-US" sz="2300" u="sng" dirty="0">
                <a:solidFill>
                  <a:schemeClr val="bg1"/>
                </a:solidFill>
              </a:rPr>
              <a:t>simple dead end</a:t>
            </a:r>
            <a:r>
              <a:rPr lang="en-US" sz="2300" dirty="0">
                <a:solidFill>
                  <a:schemeClr val="bg1"/>
                </a:solidFill>
              </a:rPr>
              <a:t>—with officers unable or consistently unwilling to provide any relief to aggrieved inmates…if administrative officials have apparent authority, but decline ever to exercise it”</a:t>
            </a:r>
            <a:br>
              <a:rPr lang="en-US" sz="2300" dirty="0">
                <a:solidFill>
                  <a:schemeClr val="bg1"/>
                </a:solidFill>
              </a:rPr>
            </a:br>
            <a:endParaRPr lang="en-US" sz="2300" dirty="0">
              <a:solidFill>
                <a:schemeClr val="bg1"/>
              </a:solidFill>
            </a:endParaRPr>
          </a:p>
          <a:p>
            <a:pPr marL="742950" lvl="1" indent="-285750" algn="l">
              <a:buFont typeface="Wingdings" panose="05000000000000000000" pitchFamily="2" charset="2"/>
              <a:buChar char="Ø"/>
            </a:pPr>
            <a:r>
              <a:rPr lang="en-US" sz="2300" dirty="0">
                <a:solidFill>
                  <a:schemeClr val="bg1"/>
                </a:solidFill>
              </a:rPr>
              <a:t>When a scheme is “so opaque that it becomes, practically speaking, incapable of use…some mechanism exists to provide relief, but no ordinary prisoner can discern or navigate it” (aka </a:t>
            </a:r>
            <a:r>
              <a:rPr lang="en-US" sz="2300" u="sng" dirty="0">
                <a:solidFill>
                  <a:schemeClr val="bg1"/>
                </a:solidFill>
              </a:rPr>
              <a:t>blind alleys and quagmires</a:t>
            </a:r>
            <a:r>
              <a:rPr lang="en-US" sz="2300" dirty="0">
                <a:solidFill>
                  <a:schemeClr val="bg1"/>
                </a:solidFill>
              </a:rPr>
              <a:t>)</a:t>
            </a:r>
            <a:r>
              <a:rPr lang="en-US" sz="2300" u="sng" dirty="0">
                <a:solidFill>
                  <a:schemeClr val="bg1"/>
                </a:solidFill>
              </a:rPr>
              <a:t> </a:t>
            </a:r>
            <a:br>
              <a:rPr lang="en-US" sz="2300" u="sng" dirty="0">
                <a:solidFill>
                  <a:schemeClr val="bg1"/>
                </a:solidFill>
              </a:rPr>
            </a:br>
            <a:endParaRPr lang="en-US" sz="2300" u="sng" dirty="0">
              <a:solidFill>
                <a:schemeClr val="bg1"/>
              </a:solidFill>
            </a:endParaRPr>
          </a:p>
          <a:p>
            <a:pPr marL="742950" lvl="1" indent="-285750" algn="l">
              <a:buFont typeface="Wingdings" panose="05000000000000000000" pitchFamily="2" charset="2"/>
              <a:buChar char="Ø"/>
            </a:pPr>
            <a:r>
              <a:rPr lang="en-US" sz="2300" dirty="0">
                <a:solidFill>
                  <a:schemeClr val="bg1"/>
                </a:solidFill>
              </a:rPr>
              <a:t>“[W]hen prison administrators thwart inmates from taking advantage of a grievance process through </a:t>
            </a:r>
            <a:r>
              <a:rPr lang="en-US" sz="2300" u="sng" dirty="0">
                <a:solidFill>
                  <a:schemeClr val="bg1"/>
                </a:solidFill>
              </a:rPr>
              <a:t>machination, misrepresentation, or intimidation.</a:t>
            </a:r>
            <a:r>
              <a:rPr lang="en-US" sz="2300" dirty="0">
                <a:solidFill>
                  <a:schemeClr val="bg1"/>
                </a:solidFill>
              </a:rPr>
              <a:t>”</a:t>
            </a:r>
            <a:endParaRPr lang="en-US" sz="2300" dirty="0"/>
          </a:p>
          <a:p>
            <a:pPr marL="285750" indent="-285750">
              <a:buFont typeface="Wingdings" panose="05000000000000000000" pitchFamily="2" charset="2"/>
              <a:buChar char="Ø"/>
            </a:pPr>
            <a:endParaRPr lang="en-US" sz="2300" dirty="0"/>
          </a:p>
          <a:p>
            <a:r>
              <a:rPr lang="en-US" sz="2300" i="1" dirty="0"/>
              <a:t>Ross v. Blake</a:t>
            </a:r>
            <a:r>
              <a:rPr lang="en-US" sz="2300" dirty="0"/>
              <a:t>, 578 U.S. 632 (2016)</a:t>
            </a:r>
            <a:br>
              <a:rPr lang="en-US" sz="2300" dirty="0"/>
            </a:br>
            <a:endParaRPr lang="en-US" sz="2300" dirty="0"/>
          </a:p>
          <a:p>
            <a:pPr marL="342900" indent="-342900">
              <a:buFont typeface="Wingdings" panose="05000000000000000000" pitchFamily="2" charset="2"/>
              <a:buChar char="Ø"/>
            </a:pPr>
            <a:r>
              <a:rPr lang="en-US" sz="2300" dirty="0"/>
              <a:t>VERY tough standard to meet, not frequently found</a:t>
            </a:r>
          </a:p>
        </p:txBody>
      </p:sp>
      <p:sp>
        <p:nvSpPr>
          <p:cNvPr id="5" name="TextBox 4">
            <a:extLst>
              <a:ext uri="{FF2B5EF4-FFF2-40B4-BE49-F238E27FC236}">
                <a16:creationId xmlns:a16="http://schemas.microsoft.com/office/drawing/2014/main" id="{9D91EF3B-0F0E-B97A-A6FE-8C0C73890431}"/>
              </a:ext>
            </a:extLst>
          </p:cNvPr>
          <p:cNvSpPr txBox="1"/>
          <p:nvPr/>
        </p:nvSpPr>
        <p:spPr>
          <a:xfrm>
            <a:off x="111443" y="6451312"/>
            <a:ext cx="6097904"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Tree>
    <p:extLst>
      <p:ext uri="{BB962C8B-B14F-4D97-AF65-F5344CB8AC3E}">
        <p14:creationId xmlns:p14="http://schemas.microsoft.com/office/powerpoint/2010/main" val="182399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5153025" y="195264"/>
            <a:ext cx="5943600" cy="823912"/>
          </a:xfrm>
        </p:spPr>
        <p:txBody>
          <a:bodyPr>
            <a:normAutofit/>
          </a:bodyPr>
          <a:lstStyle/>
          <a:p>
            <a:r>
              <a:rPr lang="en-US" sz="3600" dirty="0"/>
              <a:t>Review of Case</a:t>
            </a:r>
          </a:p>
        </p:txBody>
      </p:sp>
      <p:sp>
        <p:nvSpPr>
          <p:cNvPr id="10" name="Footer Placeholder 9">
            <a:extLst>
              <a:ext uri="{FF2B5EF4-FFF2-40B4-BE49-F238E27FC236}">
                <a16:creationId xmlns:a16="http://schemas.microsoft.com/office/drawing/2014/main" id="{A865CC01-A53B-495A-820C-BEC2680EDC42}"/>
              </a:ext>
            </a:extLst>
          </p:cNvPr>
          <p:cNvSpPr>
            <a:spLocks noGrp="1"/>
          </p:cNvSpPr>
          <p:nvPr>
            <p:ph type="ftr" sz="quarter" idx="11"/>
          </p:nvPr>
        </p:nvSpPr>
        <p:spPr>
          <a:xfrm>
            <a:off x="4038600" y="6356350"/>
            <a:ext cx="470535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a:p>
        </p:txBody>
      </p:sp>
      <p:sp>
        <p:nvSpPr>
          <p:cNvPr id="17" name="Content Placeholder 16">
            <a:extLst>
              <a:ext uri="{FF2B5EF4-FFF2-40B4-BE49-F238E27FC236}">
                <a16:creationId xmlns:a16="http://schemas.microsoft.com/office/drawing/2014/main" id="{06084D26-5F53-8E20-09FF-6395E62497CA}"/>
              </a:ext>
            </a:extLst>
          </p:cNvPr>
          <p:cNvSpPr>
            <a:spLocks noGrp="1"/>
          </p:cNvSpPr>
          <p:nvPr>
            <p:ph sz="half" idx="2"/>
          </p:nvPr>
        </p:nvSpPr>
        <p:spPr>
          <a:xfrm>
            <a:off x="1411357" y="1431132"/>
            <a:ext cx="9685268" cy="4925217"/>
          </a:xfrm>
        </p:spPr>
        <p:txBody>
          <a:bodyPr>
            <a:noAutofit/>
          </a:bodyPr>
          <a:lstStyle/>
          <a:p>
            <a:r>
              <a:rPr lang="en-US" sz="1600" dirty="0"/>
              <a:t>Things to look out once you’ve accepting a case and talked to the client.</a:t>
            </a:r>
          </a:p>
          <a:p>
            <a:pPr marL="285750" marR="0" indent="-285750">
              <a:spcBef>
                <a:spcPts val="0"/>
              </a:spcBef>
              <a:spcAft>
                <a:spcPts val="0"/>
              </a:spcAft>
              <a:buFont typeface="Wingdings" pitchFamily="2" charset="2"/>
              <a:buChar char="Ø"/>
            </a:pPr>
            <a:endParaRPr lang="en-US" sz="1600" dirty="0">
              <a:solidFill>
                <a:srgbClr val="222222"/>
              </a:solidFill>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itchFamily="2" charset="2"/>
              <a:buChar char="Ø"/>
            </a:pPr>
            <a:r>
              <a:rPr lang="en-US" sz="1600" dirty="0">
                <a:solidFill>
                  <a:srgbClr val="222222"/>
                </a:solidFill>
                <a:ea typeface="Times New Roman" panose="02020603050405020304" pitchFamily="18" charset="0"/>
                <a:cs typeface="Times New Roman" panose="02020603050405020304" pitchFamily="18" charset="0"/>
              </a:rPr>
              <a:t>R</a:t>
            </a:r>
            <a:r>
              <a:rPr lang="en-US" sz="1600" dirty="0">
                <a:solidFill>
                  <a:srgbClr val="222222"/>
                </a:solidFill>
                <a:effectLst/>
                <a:ea typeface="Times New Roman" panose="02020603050405020304" pitchFamily="18" charset="0"/>
                <a:cs typeface="Times New Roman" panose="02020603050405020304" pitchFamily="18" charset="0"/>
              </a:rPr>
              <a:t>eviewing the docket</a:t>
            </a:r>
          </a:p>
          <a:p>
            <a:pPr marL="742950" lvl="1" indent="-285750">
              <a:spcBef>
                <a:spcPts val="0"/>
              </a:spcBef>
              <a:buFont typeface="Arial" panose="020B0604020202020204" pitchFamily="34" charset="0"/>
              <a:buChar char="•"/>
            </a:pPr>
            <a:r>
              <a:rPr lang="en-US" sz="1600" dirty="0">
                <a:solidFill>
                  <a:srgbClr val="222222"/>
                </a:solidFill>
                <a:ea typeface="Times New Roman" panose="02020603050405020304" pitchFamily="18" charset="0"/>
                <a:cs typeface="Times New Roman" panose="02020603050405020304" pitchFamily="18" charset="0"/>
              </a:rPr>
              <a:t>Introduce yourself to opposing counsel early</a:t>
            </a:r>
            <a:endParaRPr lang="en-US" sz="1600" dirty="0">
              <a:solidFill>
                <a:srgbClr val="222222"/>
              </a:solidFill>
              <a:effectLs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itchFamily="2" charset="2"/>
              <a:buChar char="Ø"/>
            </a:pPr>
            <a:endParaRPr lang="en-US" sz="1600" dirty="0">
              <a:solidFill>
                <a:srgbClr val="222222"/>
              </a:solidFill>
              <a:effectLs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itchFamily="2" charset="2"/>
              <a:buChar char="Ø"/>
            </a:pPr>
            <a:r>
              <a:rPr lang="en-US" sz="1600" dirty="0">
                <a:solidFill>
                  <a:srgbClr val="222222"/>
                </a:solidFill>
                <a:effectLst/>
                <a:ea typeface="Times New Roman" panose="02020603050405020304" pitchFamily="18" charset="0"/>
                <a:cs typeface="Times New Roman" panose="02020603050405020304" pitchFamily="18" charset="0"/>
              </a:rPr>
              <a:t>Review the complaint </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Identify the type of claim being brought and learn the required elements.</a:t>
            </a:r>
          </a:p>
          <a:p>
            <a:pPr marL="742950" lvl="1" indent="-285750">
              <a:spcBef>
                <a:spcPts val="0"/>
              </a:spcBef>
              <a:buFont typeface="Arial" panose="020B0604020202020204" pitchFamily="34" charset="0"/>
              <a:buChar char="•"/>
            </a:pPr>
            <a:r>
              <a:rPr lang="en-US" sz="1600" dirty="0">
                <a:solidFill>
                  <a:srgbClr val="222222"/>
                </a:solidFill>
                <a:ea typeface="Times New Roman" panose="02020603050405020304" pitchFamily="18" charset="0"/>
                <a:cs typeface="Times New Roman" panose="02020603050405020304" pitchFamily="18" charset="0"/>
              </a:rPr>
              <a:t>Evaluate if the complaint adequately alleges who did what when and what it caused.</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Evaluate if the complaint adequately alleges the elements of the claim and jurisdiction.</a:t>
            </a:r>
          </a:p>
          <a:p>
            <a:pPr marL="742950" lvl="1" indent="-285750">
              <a:spcBef>
                <a:spcPts val="0"/>
              </a:spcBef>
              <a:buFont typeface="Arial" panose="020B0604020202020204" pitchFamily="34" charset="0"/>
              <a:buChar char="•"/>
            </a:pPr>
            <a:r>
              <a:rPr lang="en-US" sz="1600" dirty="0">
                <a:solidFill>
                  <a:srgbClr val="222222"/>
                </a:solidFill>
                <a:ea typeface="Times New Roman" panose="02020603050405020304" pitchFamily="18" charset="0"/>
                <a:cs typeface="Times New Roman" panose="02020603050405020304" pitchFamily="18" charset="0"/>
              </a:rPr>
              <a:t>Evaluate if the complaint over sues individuals and talk to the client about who might be dropped</a:t>
            </a:r>
          </a:p>
          <a:p>
            <a:pPr marL="742950" lvl="1" indent="-285750">
              <a:spcBef>
                <a:spcPts val="0"/>
              </a:spcBef>
              <a:buFont typeface="Wingdings" pitchFamily="2" charset="2"/>
              <a:buChar char="Ø"/>
            </a:pPr>
            <a:endParaRPr lang="en-US" sz="1600" dirty="0">
              <a:solidFill>
                <a:srgbClr val="222222"/>
              </a:solidFill>
              <a:effectLs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itchFamily="2" charset="2"/>
              <a:buChar char="Ø"/>
            </a:pPr>
            <a:r>
              <a:rPr lang="en-US" sz="1600" dirty="0">
                <a:solidFill>
                  <a:srgbClr val="222222"/>
                </a:solidFill>
                <a:effectLst/>
                <a:ea typeface="Times New Roman" panose="02020603050405020304" pitchFamily="18" charset="0"/>
                <a:cs typeface="Times New Roman" panose="02020603050405020304" pitchFamily="18" charset="0"/>
              </a:rPr>
              <a:t>Evaluate deadlines</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Any pending motions?</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Any Court Orders to comply with?</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Any upcoming deadlines? </a:t>
            </a:r>
            <a:endParaRPr lang="en-US" sz="1600" dirty="0">
              <a:effectLst/>
              <a:ea typeface="Calibri" panose="020F0502020204030204" pitchFamily="34" charset="0"/>
              <a:cs typeface="Times New Roman" panose="02020603050405020304" pitchFamily="18" charset="0"/>
            </a:endParaRPr>
          </a:p>
          <a:p>
            <a:pPr marL="285750" marR="0" indent="-285750">
              <a:spcBef>
                <a:spcPts val="0"/>
              </a:spcBef>
              <a:spcAft>
                <a:spcPts val="0"/>
              </a:spcAft>
              <a:buFont typeface="Wingdings" pitchFamily="2" charset="2"/>
              <a:buChar char="Ø"/>
            </a:pPr>
            <a:endParaRPr lang="en-US" sz="1600" dirty="0">
              <a:solidFill>
                <a:srgbClr val="222222"/>
              </a:solidFill>
              <a:effectLst/>
              <a:ea typeface="Times New Roman" panose="02020603050405020304" pitchFamily="18" charset="0"/>
              <a:cs typeface="Times New Roman" panose="02020603050405020304" pitchFamily="18" charset="0"/>
            </a:endParaRPr>
          </a:p>
          <a:p>
            <a:pPr marL="285750" indent="-285750">
              <a:buFont typeface="Wingdings" pitchFamily="2" charset="2"/>
              <a:buChar char="Ø"/>
            </a:pPr>
            <a:endParaRPr lang="en-US" sz="1600" dirty="0"/>
          </a:p>
        </p:txBody>
      </p:sp>
    </p:spTree>
    <p:extLst>
      <p:ext uri="{BB962C8B-B14F-4D97-AF65-F5344CB8AC3E}">
        <p14:creationId xmlns:p14="http://schemas.microsoft.com/office/powerpoint/2010/main" val="142942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4229100" y="279904"/>
            <a:ext cx="7505700" cy="823912"/>
          </a:xfrm>
        </p:spPr>
        <p:txBody>
          <a:bodyPr>
            <a:noAutofit/>
          </a:bodyPr>
          <a:lstStyle/>
          <a:p>
            <a:r>
              <a:rPr lang="en-US" sz="3600" dirty="0"/>
              <a:t>Review of case cont’d</a:t>
            </a:r>
          </a:p>
        </p:txBody>
      </p:sp>
      <p:sp>
        <p:nvSpPr>
          <p:cNvPr id="10" name="Footer Placeholder 9">
            <a:extLst>
              <a:ext uri="{FF2B5EF4-FFF2-40B4-BE49-F238E27FC236}">
                <a16:creationId xmlns:a16="http://schemas.microsoft.com/office/drawing/2014/main" id="{A865CC01-A53B-495A-820C-BEC2680EDC42}"/>
              </a:ext>
            </a:extLst>
          </p:cNvPr>
          <p:cNvSpPr>
            <a:spLocks noGrp="1"/>
          </p:cNvSpPr>
          <p:nvPr>
            <p:ph type="ftr" sz="quarter" idx="11"/>
          </p:nvPr>
        </p:nvSpPr>
        <p:spPr>
          <a:xfrm>
            <a:off x="4038600" y="6356350"/>
            <a:ext cx="470535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11" name="Slide Number Placeholder 10">
            <a:extLst>
              <a:ext uri="{FF2B5EF4-FFF2-40B4-BE49-F238E27FC236}">
                <a16:creationId xmlns:a16="http://schemas.microsoft.com/office/drawing/2014/main" id="{7AE81C1E-A7C3-40CD-9C11-0C03A2221292}"/>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17</a:t>
            </a:fld>
            <a:endParaRPr lang="en-US"/>
          </a:p>
        </p:txBody>
      </p:sp>
      <p:sp>
        <p:nvSpPr>
          <p:cNvPr id="4" name="TextBox 3">
            <a:extLst>
              <a:ext uri="{FF2B5EF4-FFF2-40B4-BE49-F238E27FC236}">
                <a16:creationId xmlns:a16="http://schemas.microsoft.com/office/drawing/2014/main" id="{3017FBEF-E86F-F29D-C7EE-2B8B5F35CC1B}"/>
              </a:ext>
            </a:extLst>
          </p:cNvPr>
          <p:cNvSpPr txBox="1"/>
          <p:nvPr/>
        </p:nvSpPr>
        <p:spPr>
          <a:xfrm>
            <a:off x="2551872" y="1723309"/>
            <a:ext cx="7505700" cy="2800767"/>
          </a:xfrm>
          <a:prstGeom prst="rect">
            <a:avLst/>
          </a:prstGeom>
          <a:noFill/>
        </p:spPr>
        <p:txBody>
          <a:bodyPr wrap="square">
            <a:spAutoFit/>
          </a:bodyPr>
          <a:lstStyle/>
          <a:p>
            <a:pPr marL="285750" marR="0" indent="-285750">
              <a:spcBef>
                <a:spcPts val="0"/>
              </a:spcBef>
              <a:spcAft>
                <a:spcPts val="0"/>
              </a:spcAft>
              <a:buFont typeface="Wingdings" pitchFamily="2" charset="2"/>
              <a:buChar char="Ø"/>
            </a:pPr>
            <a:r>
              <a:rPr lang="en-US" sz="1600" dirty="0">
                <a:solidFill>
                  <a:srgbClr val="222222"/>
                </a:solidFill>
                <a:effectLst/>
                <a:ea typeface="Times New Roman" panose="02020603050405020304" pitchFamily="18" charset="0"/>
                <a:cs typeface="Times New Roman" panose="02020603050405020304" pitchFamily="18" charset="0"/>
              </a:rPr>
              <a:t>Case schedule</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Is there a Scheduling Order in place?</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If so, have deadlines passed? </a:t>
            </a:r>
          </a:p>
          <a:p>
            <a:pPr marL="742950" lvl="1" indent="-285750">
              <a:spcBef>
                <a:spcPts val="0"/>
              </a:spcBef>
              <a:buFont typeface="Arial" panose="020B0604020202020204" pitchFamily="34" charset="0"/>
              <a:buChar char="•"/>
            </a:pPr>
            <a:r>
              <a:rPr lang="en-US" sz="1600" dirty="0">
                <a:solidFill>
                  <a:srgbClr val="222222"/>
                </a:solidFill>
                <a:ea typeface="Times New Roman" panose="02020603050405020304" pitchFamily="18" charset="0"/>
                <a:cs typeface="Times New Roman" panose="02020603050405020304" pitchFamily="18" charset="0"/>
              </a:rPr>
              <a:t>Does it need amendment? </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Does it allow adequate time to amend the complaint, or do discovery?</a:t>
            </a:r>
          </a:p>
          <a:p>
            <a:pPr marL="285750" indent="-285750">
              <a:spcBef>
                <a:spcPts val="0"/>
              </a:spcBef>
              <a:buFont typeface="Wingdings" pitchFamily="2" charset="2"/>
              <a:buChar char="Ø"/>
            </a:pPr>
            <a:endParaRPr lang="en-US" sz="1600" dirty="0">
              <a:solidFill>
                <a:srgbClr val="222222"/>
              </a:solidFill>
              <a:ea typeface="Times New Roman" panose="02020603050405020304" pitchFamily="18" charset="0"/>
              <a:cs typeface="Times New Roman" panose="02020603050405020304" pitchFamily="18" charset="0"/>
            </a:endParaRPr>
          </a:p>
          <a:p>
            <a:pPr marL="285750" indent="-285750">
              <a:spcBef>
                <a:spcPts val="0"/>
              </a:spcBef>
              <a:buFont typeface="Wingdings" pitchFamily="2" charset="2"/>
              <a:buChar char="Ø"/>
            </a:pPr>
            <a:r>
              <a:rPr lang="en-US" sz="1600" dirty="0">
                <a:solidFill>
                  <a:srgbClr val="222222"/>
                </a:solidFill>
                <a:ea typeface="Times New Roman" panose="02020603050405020304" pitchFamily="18" charset="0"/>
                <a:cs typeface="Times New Roman" panose="02020603050405020304" pitchFamily="18" charset="0"/>
              </a:rPr>
              <a:t>Where is the case in discovery</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Does your client have any documents from Defendants</a:t>
            </a:r>
          </a:p>
          <a:p>
            <a:pPr marL="742950" lvl="1" indent="-285750">
              <a:spcBef>
                <a:spcPts val="0"/>
              </a:spcBef>
              <a:buFont typeface="Arial" panose="020B0604020202020204" pitchFamily="34" charset="0"/>
              <a:buChar char="•"/>
            </a:pPr>
            <a:r>
              <a:rPr lang="en-US" sz="1600" dirty="0">
                <a:solidFill>
                  <a:srgbClr val="222222"/>
                </a:solidFill>
                <a:effectLst/>
                <a:ea typeface="Times New Roman" panose="02020603050405020304" pitchFamily="18" charset="0"/>
                <a:cs typeface="Times New Roman" panose="02020603050405020304" pitchFamily="18" charset="0"/>
              </a:rPr>
              <a:t>Has any discovery been conducted?</a:t>
            </a:r>
          </a:p>
          <a:p>
            <a:pPr marL="285750" indent="-285750">
              <a:spcBef>
                <a:spcPts val="0"/>
              </a:spcBef>
              <a:buFont typeface="Wingdings" pitchFamily="2" charset="2"/>
              <a:buChar char="Ø"/>
            </a:pPr>
            <a:endParaRPr lang="en-US" sz="1600" dirty="0">
              <a:solidFill>
                <a:srgbClr val="222222"/>
              </a:solidFill>
              <a:ea typeface="Times New Roman" panose="02020603050405020304" pitchFamily="18" charset="0"/>
              <a:cs typeface="Times New Roman" panose="02020603050405020304" pitchFamily="18" charset="0"/>
            </a:endParaRPr>
          </a:p>
          <a:p>
            <a:pPr marL="285750" indent="-285750">
              <a:spcBef>
                <a:spcPts val="0"/>
              </a:spcBef>
              <a:buFont typeface="Wingdings" pitchFamily="2" charset="2"/>
              <a:buChar char="Ø"/>
            </a:pPr>
            <a:r>
              <a:rPr lang="en-US" sz="1600" dirty="0">
                <a:solidFill>
                  <a:srgbClr val="222222"/>
                </a:solidFill>
                <a:ea typeface="Times New Roman" panose="02020603050405020304" pitchFamily="18" charset="0"/>
                <a:cs typeface="Times New Roman" panose="02020603050405020304" pitchFamily="18" charset="0"/>
              </a:rPr>
              <a:t>Do you need a status conference, a stay, or to move for more time?</a:t>
            </a:r>
            <a:r>
              <a:rPr lang="en-US" sz="1600" dirty="0">
                <a:solidFill>
                  <a:srgbClr val="222222"/>
                </a:solidFill>
                <a:effectLst/>
                <a:ea typeface="Times New Roman" panose="02020603050405020304" pitchFamily="18" charset="0"/>
                <a:cs typeface="Times New Roman" panose="02020603050405020304" pitchFamily="18" charset="0"/>
              </a:rPr>
              <a:t> </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16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0E59-4C68-4F87-9821-23C69713D980}"/>
              </a:ext>
            </a:extLst>
          </p:cNvPr>
          <p:cNvSpPr>
            <a:spLocks noGrp="1"/>
          </p:cNvSpPr>
          <p:nvPr>
            <p:ph type="title"/>
          </p:nvPr>
        </p:nvSpPr>
        <p:spPr>
          <a:xfrm>
            <a:off x="3298666" y="218946"/>
            <a:ext cx="7807484" cy="766904"/>
          </a:xfrm>
        </p:spPr>
        <p:txBody>
          <a:bodyPr>
            <a:normAutofit/>
          </a:bodyPr>
          <a:lstStyle/>
          <a:p>
            <a:r>
              <a:rPr lang="en-US" sz="3600" dirty="0"/>
              <a:t>Getting more done with less</a:t>
            </a:r>
          </a:p>
        </p:txBody>
      </p:sp>
      <p:sp>
        <p:nvSpPr>
          <p:cNvPr id="57" name="Footer Placeholder 56">
            <a:extLst>
              <a:ext uri="{FF2B5EF4-FFF2-40B4-BE49-F238E27FC236}">
                <a16:creationId xmlns:a16="http://schemas.microsoft.com/office/drawing/2014/main" id="{3A38BE84-957B-46B9-A315-4B5064DFF1A1}"/>
              </a:ext>
            </a:extLst>
          </p:cNvPr>
          <p:cNvSpPr>
            <a:spLocks noGrp="1"/>
          </p:cNvSpPr>
          <p:nvPr>
            <p:ph type="ftr" sz="quarter" idx="11"/>
          </p:nvPr>
        </p:nvSpPr>
        <p:spPr>
          <a:xfrm>
            <a:off x="289560" y="6258054"/>
            <a:ext cx="468249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58" name="Slide Number Placeholder 57">
            <a:extLst>
              <a:ext uri="{FF2B5EF4-FFF2-40B4-BE49-F238E27FC236}">
                <a16:creationId xmlns:a16="http://schemas.microsoft.com/office/drawing/2014/main" id="{E1900601-8B04-4FF3-B06F-6BEFAC6556D3}"/>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a:p>
        </p:txBody>
      </p:sp>
      <p:sp>
        <p:nvSpPr>
          <p:cNvPr id="320" name="TextBox 319">
            <a:extLst>
              <a:ext uri="{FF2B5EF4-FFF2-40B4-BE49-F238E27FC236}">
                <a16:creationId xmlns:a16="http://schemas.microsoft.com/office/drawing/2014/main" id="{F4FFF4F6-F5D3-141C-96CF-D04C528686A7}"/>
              </a:ext>
            </a:extLst>
          </p:cNvPr>
          <p:cNvSpPr txBox="1"/>
          <p:nvPr/>
        </p:nvSpPr>
        <p:spPr>
          <a:xfrm>
            <a:off x="1971675" y="1232535"/>
            <a:ext cx="6838950" cy="624786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Be strategic with experts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Subpoenas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Reach out to other lawyers for patterns/policies/evidence &amp; other records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Records available online</a:t>
            </a:r>
          </a:p>
          <a:p>
            <a:pPr marL="742950" lvl="1" indent="-285750">
              <a:buFont typeface="Wingdings" panose="05000000000000000000" pitchFamily="2" charset="2"/>
              <a:buChar char="Ø"/>
            </a:pPr>
            <a:r>
              <a:rPr lang="en-US" sz="1600" dirty="0">
                <a:solidFill>
                  <a:schemeClr val="tx2">
                    <a:lumMod val="75000"/>
                  </a:schemeClr>
                </a:solidFill>
              </a:rPr>
              <a:t>Policies available online (sometimes)</a:t>
            </a:r>
          </a:p>
          <a:p>
            <a:pPr marL="742950" lvl="1" indent="-285750">
              <a:buFont typeface="Wingdings" panose="05000000000000000000" pitchFamily="2" charset="2"/>
              <a:buChar char="Ø"/>
            </a:pPr>
            <a:r>
              <a:rPr lang="en-US" sz="1600" dirty="0">
                <a:solidFill>
                  <a:schemeClr val="tx2">
                    <a:lumMod val="75000"/>
                  </a:schemeClr>
                </a:solidFill>
              </a:rPr>
              <a:t>Other cases against same defendant(s)</a:t>
            </a:r>
          </a:p>
          <a:p>
            <a:pPr marL="742950" lvl="1" indent="-285750">
              <a:buFont typeface="Wingdings" panose="05000000000000000000" pitchFamily="2" charset="2"/>
              <a:buChar char="Ø"/>
            </a:pPr>
            <a:r>
              <a:rPr lang="en-US" sz="1600" dirty="0">
                <a:solidFill>
                  <a:schemeClr val="tx2">
                    <a:lumMod val="75000"/>
                  </a:schemeClr>
                </a:solidFill>
              </a:rPr>
              <a:t>Stats online</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Public records requests (CORA/</a:t>
            </a:r>
            <a:r>
              <a:rPr lang="en-US" sz="1600" dirty="0" err="1"/>
              <a:t>CCJRA</a:t>
            </a:r>
            <a:r>
              <a:rPr lang="en-US" sz="1600" dirty="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Finding witnesses</a:t>
            </a:r>
          </a:p>
          <a:p>
            <a:pPr marL="285750" indent="-285750">
              <a:buFont typeface="Wingdings" panose="05000000000000000000" pitchFamily="2" charset="2"/>
              <a:buChar char="Ø"/>
            </a:pPr>
            <a:endParaRPr lang="en-US" sz="1600" dirty="0"/>
          </a:p>
          <a:p>
            <a:endParaRPr lang="en-US" sz="1600" dirty="0"/>
          </a:p>
          <a:p>
            <a:endParaRPr lang="en-US" sz="1600" dirty="0"/>
          </a:p>
          <a:p>
            <a:r>
              <a:rPr lang="en-US" sz="1600" dirty="0"/>
              <a:t>And don’t forget the resources from the </a:t>
            </a:r>
            <a:r>
              <a:rPr lang="en-US" sz="1600" dirty="0" err="1"/>
              <a:t>FFA</a:t>
            </a:r>
            <a:endParaRPr lang="en-US" sz="1600"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endParaRPr lang="en-US" sz="1600" dirty="0"/>
          </a:p>
          <a:p>
            <a:pPr marL="742950" lvl="1" indent="-285750">
              <a:buFont typeface="Wingdings" panose="05000000000000000000" pitchFamily="2" charset="2"/>
              <a:buChar char="Ø"/>
            </a:pPr>
            <a:endParaRPr lang="en-US" sz="1600" dirty="0"/>
          </a:p>
          <a:p>
            <a:endParaRPr lang="en-US" sz="1600" dirty="0"/>
          </a:p>
        </p:txBody>
      </p:sp>
    </p:spTree>
    <p:extLst>
      <p:ext uri="{BB962C8B-B14F-4D97-AF65-F5344CB8AC3E}">
        <p14:creationId xmlns:p14="http://schemas.microsoft.com/office/powerpoint/2010/main" val="405507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4631054" y="262889"/>
            <a:ext cx="5876925" cy="590551"/>
          </a:xfrm>
        </p:spPr>
        <p:txBody>
          <a:bodyPr>
            <a:noAutofit/>
          </a:bodyPr>
          <a:lstStyle/>
          <a:p>
            <a:r>
              <a:rPr lang="en-US" sz="3600"/>
              <a:t>Concluding thoughts</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293994" y="1146174"/>
            <a:ext cx="6326505" cy="4934586"/>
          </a:xfrm>
        </p:spPr>
        <p:txBody>
          <a:bodyPr>
            <a:noAutofit/>
          </a:bodyPr>
          <a:lstStyle/>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Ø"/>
              <a:tabLst/>
              <a:defRPr/>
            </a:pPr>
            <a:r>
              <a:rPr kumimoji="0" lang="en-US" sz="1600" b="0" i="0" u="none" strike="noStrike" kern="1200" cap="none" spc="50" normalizeH="0" baseline="0" noProof="0" dirty="0">
                <a:ln>
                  <a:noFill/>
                </a:ln>
                <a:solidFill>
                  <a:prstClr val="black"/>
                </a:solidFill>
                <a:effectLst/>
                <a:uLnTx/>
                <a:uFillTx/>
                <a:ea typeface="+mn-ea"/>
                <a:cs typeface="Arial" panose="020B0604020202020204" pitchFamily="34" charset="0"/>
              </a:rPr>
              <a:t>Beware the </a:t>
            </a:r>
            <a:r>
              <a:rPr kumimoji="0" lang="en-US" sz="1600" b="0" i="0" u="none" strike="noStrike" kern="1200" cap="none" spc="50" normalizeH="0" baseline="0" noProof="0" dirty="0" err="1">
                <a:ln>
                  <a:noFill/>
                </a:ln>
                <a:solidFill>
                  <a:prstClr val="black"/>
                </a:solidFill>
                <a:effectLst/>
                <a:uLnTx/>
                <a:uFillTx/>
                <a:ea typeface="+mn-ea"/>
                <a:cs typeface="Arial" panose="020B0604020202020204" pitchFamily="34" charset="0"/>
              </a:rPr>
              <a:t>PLRA</a:t>
            </a:r>
            <a:r>
              <a:rPr kumimoji="0" lang="en-US" sz="1600" b="0" i="0" u="none" strike="noStrike" kern="1200" cap="none" spc="50" normalizeH="0" baseline="0" noProof="0" dirty="0">
                <a:ln>
                  <a:noFill/>
                </a:ln>
                <a:solidFill>
                  <a:prstClr val="black"/>
                </a:solidFill>
                <a:effectLst/>
                <a:uLnTx/>
                <a:uFillTx/>
                <a:ea typeface="+mn-ea"/>
                <a:cs typeface="Arial" panose="020B0604020202020204" pitchFamily="34" charset="0"/>
              </a:rPr>
              <a:t>!</a:t>
            </a:r>
            <a:br>
              <a:rPr kumimoji="0" lang="en-US" sz="1600" b="0" i="0" u="none" strike="noStrike" kern="1200" cap="none" spc="50" normalizeH="0" baseline="0" noProof="0" dirty="0">
                <a:ln>
                  <a:noFill/>
                </a:ln>
                <a:solidFill>
                  <a:prstClr val="black"/>
                </a:solidFill>
                <a:effectLst/>
                <a:uLnTx/>
                <a:uFillTx/>
                <a:ea typeface="+mn-ea"/>
                <a:cs typeface="Arial" panose="020B0604020202020204" pitchFamily="34" charset="0"/>
              </a:rPr>
            </a:br>
            <a:endParaRPr kumimoji="0" lang="en-US" sz="1600" b="0" i="0" u="none" strike="noStrike" kern="1200" cap="none" spc="5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Ø"/>
              <a:tabLst/>
              <a:defRPr/>
            </a:pPr>
            <a:r>
              <a:rPr kumimoji="0" lang="en-US" sz="1600" b="0" i="0" u="none" strike="noStrike" kern="1200" cap="none" spc="50" normalizeH="0" baseline="0" noProof="0" dirty="0">
                <a:ln>
                  <a:noFill/>
                </a:ln>
                <a:solidFill>
                  <a:prstClr val="black"/>
                </a:solidFill>
                <a:effectLst/>
                <a:uLnTx/>
                <a:uFillTx/>
                <a:ea typeface="+mn-ea"/>
                <a:cs typeface="Arial" panose="020B0604020202020204" pitchFamily="34" charset="0"/>
              </a:rPr>
              <a:t>The Prisoners’ Self-Help Litigation Manual by John Boston and Daniel Manville</a:t>
            </a:r>
            <a:br>
              <a:rPr kumimoji="0" lang="en-US" sz="1600" b="0" i="0" u="none" strike="noStrike" kern="1200" cap="none" spc="50" normalizeH="0" baseline="0" noProof="0" dirty="0">
                <a:ln>
                  <a:noFill/>
                </a:ln>
                <a:solidFill>
                  <a:prstClr val="black"/>
                </a:solidFill>
                <a:effectLst/>
                <a:uLnTx/>
                <a:uFillTx/>
                <a:ea typeface="+mn-ea"/>
                <a:cs typeface="Arial" panose="020B0604020202020204" pitchFamily="34" charset="0"/>
              </a:rPr>
            </a:br>
            <a:endParaRPr kumimoji="0" lang="en-US" sz="1600" b="0" i="0" u="none" strike="noStrike" kern="1200" cap="none" spc="5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Ø"/>
              <a:tabLst/>
              <a:defRPr/>
            </a:pPr>
            <a:r>
              <a:rPr lang="en-US" sz="1600" dirty="0"/>
              <a:t>Reach out to civil rights litigators for help</a:t>
            </a:r>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Ø"/>
              <a:tabLst/>
              <a:defRPr/>
            </a:pPr>
            <a:endParaRPr lang="en-US" sz="1600" dirty="0"/>
          </a:p>
          <a:p>
            <a:pPr marL="285750" marR="0" lvl="0" indent="-285750" algn="l" defTabSz="914400" rtl="0" eaLnBrk="1" fontAlgn="auto" latinLnBrk="0" hangingPunct="1">
              <a:lnSpc>
                <a:spcPct val="100000"/>
              </a:lnSpc>
              <a:spcBef>
                <a:spcPts val="1000"/>
              </a:spcBef>
              <a:spcAft>
                <a:spcPts val="0"/>
              </a:spcAft>
              <a:buClrTx/>
              <a:buSzTx/>
              <a:buFont typeface="Wingdings" pitchFamily="2" charset="2"/>
              <a:buChar char="Ø"/>
              <a:tabLst/>
              <a:defRPr/>
            </a:pPr>
            <a:r>
              <a:rPr lang="en-US" sz="1600" dirty="0"/>
              <a:t>Unique dynamic when suing a person’s incarcerators</a:t>
            </a:r>
          </a:p>
          <a:p>
            <a:endParaRPr lang="en-US" sz="1600" dirty="0"/>
          </a:p>
          <a:p>
            <a:endParaRPr lang="en-US" sz="1600" dirty="0"/>
          </a:p>
          <a:p>
            <a:endParaRPr lang="en-US" sz="1600" dirty="0"/>
          </a:p>
          <a:p>
            <a:endParaRPr lang="en-US" sz="1600" dirty="0"/>
          </a:p>
          <a:p>
            <a:pPr algn="ctr"/>
            <a:r>
              <a:rPr lang="en-US" sz="1600" dirty="0"/>
              <a:t>Questions?</a:t>
            </a:r>
          </a:p>
        </p:txBody>
      </p:sp>
      <p:sp>
        <p:nvSpPr>
          <p:cNvPr id="5" name="Footer Placeholder 4">
            <a:extLst>
              <a:ext uri="{FF2B5EF4-FFF2-40B4-BE49-F238E27FC236}">
                <a16:creationId xmlns:a16="http://schemas.microsoft.com/office/drawing/2014/main" id="{4135E32A-1A8C-43D2-9C6E-12887B4DEDFB}"/>
              </a:ext>
            </a:extLst>
          </p:cNvPr>
          <p:cNvSpPr>
            <a:spLocks noGrp="1"/>
          </p:cNvSpPr>
          <p:nvPr>
            <p:ph type="ftr" sz="quarter" idx="11"/>
          </p:nvPr>
        </p:nvSpPr>
        <p:spPr>
          <a:xfrm>
            <a:off x="3007995" y="6356349"/>
            <a:ext cx="457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a:p>
        </p:txBody>
      </p:sp>
    </p:spTree>
    <p:extLst>
      <p:ext uri="{BB962C8B-B14F-4D97-AF65-F5344CB8AC3E}">
        <p14:creationId xmlns:p14="http://schemas.microsoft.com/office/powerpoint/2010/main" val="174286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333500" y="1020445"/>
            <a:ext cx="2895600" cy="1325563"/>
          </a:xfrm>
        </p:spPr>
        <p:txBody>
          <a:bodyPr>
            <a:normAutofit/>
          </a:bodyPr>
          <a:lstStyle/>
          <a:p>
            <a:r>
              <a:rPr lang="en-US" sz="3200"/>
              <a:t>Session I</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1333500" y="2924175"/>
            <a:ext cx="4175760" cy="2913380"/>
          </a:xfrm>
        </p:spPr>
        <p:txBody>
          <a:bodyPr>
            <a:normAutofit/>
          </a:bodyPr>
          <a:lstStyle/>
          <a:p>
            <a:pPr marL="285750" indent="-285750">
              <a:lnSpc>
                <a:spcPct val="200000"/>
              </a:lnSpc>
              <a:buFont typeface="Arial" panose="020B0604020202020204" pitchFamily="34" charset="0"/>
              <a:buChar char="•"/>
            </a:pPr>
            <a:r>
              <a:rPr lang="en-US" sz="1600"/>
              <a:t>Common claims</a:t>
            </a:r>
          </a:p>
          <a:p>
            <a:pPr marL="285750" indent="-285750">
              <a:lnSpc>
                <a:spcPct val="200000"/>
              </a:lnSpc>
              <a:buFont typeface="Arial" panose="020B0604020202020204" pitchFamily="34" charset="0"/>
              <a:buChar char="•"/>
            </a:pPr>
            <a:r>
              <a:rPr lang="en-US" sz="1600"/>
              <a:t>Exhaustion of administrative remedies</a:t>
            </a:r>
          </a:p>
          <a:p>
            <a:pPr marL="285750" indent="-285750">
              <a:lnSpc>
                <a:spcPct val="200000"/>
              </a:lnSpc>
              <a:buFont typeface="Arial" panose="020B0604020202020204" pitchFamily="34" charset="0"/>
              <a:buChar char="•"/>
            </a:pPr>
            <a:r>
              <a:rPr lang="en-US" sz="1600"/>
              <a:t>Review of a new case</a:t>
            </a:r>
          </a:p>
          <a:p>
            <a:pPr marL="285750" indent="-285750">
              <a:lnSpc>
                <a:spcPct val="200000"/>
              </a:lnSpc>
              <a:buFont typeface="Arial" panose="020B0604020202020204" pitchFamily="34" charset="0"/>
              <a:buChar char="•"/>
            </a:pPr>
            <a:r>
              <a:rPr lang="en-US" sz="1600"/>
              <a:t>Getting more done with less</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1188720" y="6356349"/>
            <a:ext cx="6183630" cy="318771"/>
          </a:xfrm>
        </p:spPr>
        <p:txBody>
          <a:bodyPr/>
          <a:lstStyle/>
          <a:p>
            <a:r>
              <a:rPr lang="en-US" sz="1300"/>
              <a:t>Representing Pro Bono Incarcerated Clients in Federal Court </a:t>
            </a:r>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014-73D5-419B-8867-972BB18D52D4}"/>
              </a:ext>
            </a:extLst>
          </p:cNvPr>
          <p:cNvSpPr>
            <a:spLocks noGrp="1"/>
          </p:cNvSpPr>
          <p:nvPr>
            <p:ph type="title"/>
          </p:nvPr>
        </p:nvSpPr>
        <p:spPr>
          <a:xfrm>
            <a:off x="2933700" y="569916"/>
            <a:ext cx="8421688" cy="823912"/>
          </a:xfrm>
        </p:spPr>
        <p:txBody>
          <a:bodyPr/>
          <a:lstStyle/>
          <a:p>
            <a:r>
              <a:rPr lang="en-US"/>
              <a:t>Feel free to reach out to us</a:t>
            </a:r>
          </a:p>
        </p:txBody>
      </p:sp>
      <p:sp>
        <p:nvSpPr>
          <p:cNvPr id="3" name="Text Placeholder 2">
            <a:extLst>
              <a:ext uri="{FF2B5EF4-FFF2-40B4-BE49-F238E27FC236}">
                <a16:creationId xmlns:a16="http://schemas.microsoft.com/office/drawing/2014/main" id="{A45AD8B9-3719-4696-A80F-16A618C5D134}"/>
              </a:ext>
            </a:extLst>
          </p:cNvPr>
          <p:cNvSpPr>
            <a:spLocks noGrp="1"/>
          </p:cNvSpPr>
          <p:nvPr>
            <p:ph type="body" idx="1"/>
          </p:nvPr>
        </p:nvSpPr>
        <p:spPr>
          <a:xfrm>
            <a:off x="2933700" y="2776936"/>
            <a:ext cx="3924300" cy="823912"/>
          </a:xfrm>
        </p:spPr>
        <p:txBody>
          <a:bodyPr/>
          <a:lstStyle/>
          <a:p>
            <a:r>
              <a:rPr lang="en-US"/>
              <a:t>Anna Holland Edwards</a:t>
            </a:r>
          </a:p>
        </p:txBody>
      </p:sp>
      <p:sp>
        <p:nvSpPr>
          <p:cNvPr id="4"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2552700" y="3834606"/>
            <a:ext cx="4305300" cy="1997867"/>
          </a:xfrm>
        </p:spPr>
        <p:txBody>
          <a:bodyPr>
            <a:noAutofit/>
          </a:bodyPr>
          <a:lstStyle/>
          <a:p>
            <a:r>
              <a:rPr lang="en-US" sz="1600" dirty="0"/>
              <a:t>Holland, Holland Edwards &amp; Grossman, LLC</a:t>
            </a:r>
            <a:br>
              <a:rPr lang="en-US" sz="1600" dirty="0"/>
            </a:br>
            <a:r>
              <a:rPr lang="en-US" sz="1600" dirty="0"/>
              <a:t>1437 High Street</a:t>
            </a:r>
            <a:br>
              <a:rPr lang="en-US" sz="1600" dirty="0"/>
            </a:br>
            <a:r>
              <a:rPr lang="en-US" sz="1600" dirty="0"/>
              <a:t>Denver, CO 80218</a:t>
            </a:r>
            <a:br>
              <a:rPr lang="en-US" sz="1600" dirty="0"/>
            </a:br>
            <a:r>
              <a:rPr lang="en-US" sz="1600" dirty="0"/>
              <a:t>303-860-1331</a:t>
            </a:r>
            <a:br>
              <a:rPr lang="en-US" sz="1600" dirty="0"/>
            </a:br>
            <a:r>
              <a:rPr lang="en-US" sz="1600" dirty="0"/>
              <a:t>anna@hheglaw.com</a:t>
            </a:r>
          </a:p>
        </p:txBody>
      </p:sp>
      <p:sp>
        <p:nvSpPr>
          <p:cNvPr id="5" name="Text Placeholder 4">
            <a:extLst>
              <a:ext uri="{FF2B5EF4-FFF2-40B4-BE49-F238E27FC236}">
                <a16:creationId xmlns:a16="http://schemas.microsoft.com/office/drawing/2014/main" id="{91CDEC5F-B8EE-4BC1-843F-13135E6E7AB2}"/>
              </a:ext>
            </a:extLst>
          </p:cNvPr>
          <p:cNvSpPr>
            <a:spLocks noGrp="1"/>
          </p:cNvSpPr>
          <p:nvPr>
            <p:ph type="body" sz="quarter" idx="3"/>
          </p:nvPr>
        </p:nvSpPr>
        <p:spPr>
          <a:xfrm>
            <a:off x="7876898" y="2748756"/>
            <a:ext cx="3943627" cy="823912"/>
          </a:xfrm>
        </p:spPr>
        <p:txBody>
          <a:bodyPr/>
          <a:lstStyle/>
          <a:p>
            <a:r>
              <a:rPr lang="en-US" dirty="0"/>
              <a:t>Aurora L. Randolph</a:t>
            </a:r>
          </a:p>
        </p:txBody>
      </p:sp>
      <p:sp>
        <p:nvSpPr>
          <p:cNvPr id="6" name="Content Placeholder 5">
            <a:extLst>
              <a:ext uri="{FF2B5EF4-FFF2-40B4-BE49-F238E27FC236}">
                <a16:creationId xmlns:a16="http://schemas.microsoft.com/office/drawing/2014/main" id="{50B65871-FA95-449A-B8BC-90486DE532EF}"/>
              </a:ext>
            </a:extLst>
          </p:cNvPr>
          <p:cNvSpPr>
            <a:spLocks noGrp="1"/>
          </p:cNvSpPr>
          <p:nvPr>
            <p:ph sz="quarter" idx="4"/>
          </p:nvPr>
        </p:nvSpPr>
        <p:spPr>
          <a:xfrm>
            <a:off x="7410173" y="3834606"/>
            <a:ext cx="3943627" cy="1997867"/>
          </a:xfrm>
        </p:spPr>
        <p:txBody>
          <a:bodyPr>
            <a:noAutofit/>
          </a:bodyPr>
          <a:lstStyle/>
          <a:p>
            <a:pPr marL="0" marR="0">
              <a:spcBef>
                <a:spcPts val="0"/>
              </a:spcBef>
              <a:spcAft>
                <a:spcPts val="0"/>
              </a:spcAft>
            </a:pPr>
            <a:r>
              <a:rPr lang="en-US" sz="1600" dirty="0">
                <a:effectLst/>
                <a:ea typeface="Calibri" panose="020F0502020204030204" pitchFamily="34" charset="0"/>
                <a:cs typeface="Times New Roman" panose="02020603050405020304" pitchFamily="18" charset="0"/>
              </a:rPr>
              <a:t>Civil Rights Clinic, Student Law Office</a:t>
            </a:r>
          </a:p>
          <a:p>
            <a:pPr marL="0" marR="0">
              <a:spcBef>
                <a:spcPts val="0"/>
              </a:spcBef>
              <a:spcAft>
                <a:spcPts val="0"/>
              </a:spcAft>
            </a:pPr>
            <a:r>
              <a:rPr lang="en-US" sz="1600" dirty="0">
                <a:effectLst/>
                <a:ea typeface="Calibri" panose="020F0502020204030204" pitchFamily="34" charset="0"/>
                <a:cs typeface="Times New Roman" panose="02020603050405020304" pitchFamily="18" charset="0"/>
              </a:rPr>
              <a:t>University of Denver </a:t>
            </a:r>
            <a:br>
              <a:rPr lang="en-US" sz="1600" dirty="0">
                <a:effectLst/>
                <a:ea typeface="Calibri" panose="020F0502020204030204" pitchFamily="34" charset="0"/>
                <a:cs typeface="Times New Roman" panose="02020603050405020304" pitchFamily="18" charset="0"/>
              </a:rPr>
            </a:br>
            <a:r>
              <a:rPr lang="en-US" sz="1600" dirty="0">
                <a:effectLst/>
                <a:ea typeface="Calibri" panose="020F0502020204030204" pitchFamily="34" charset="0"/>
                <a:cs typeface="Times New Roman" panose="02020603050405020304" pitchFamily="18" charset="0"/>
              </a:rPr>
              <a:t>Sturm College of Law</a:t>
            </a:r>
          </a:p>
          <a:p>
            <a:pPr marL="0" marR="0">
              <a:spcBef>
                <a:spcPts val="0"/>
              </a:spcBef>
              <a:spcAft>
                <a:spcPts val="0"/>
              </a:spcAft>
            </a:pPr>
            <a:r>
              <a:rPr lang="en-US" sz="1600" dirty="0">
                <a:effectLst/>
                <a:ea typeface="Calibri" panose="020F0502020204030204" pitchFamily="34" charset="0"/>
                <a:cs typeface="Times New Roman" panose="02020603050405020304" pitchFamily="18" charset="0"/>
              </a:rPr>
              <a:t>2255 E. Evans Avenue, Ste. 335</a:t>
            </a:r>
          </a:p>
          <a:p>
            <a:pPr marL="0" marR="0">
              <a:spcBef>
                <a:spcPts val="0"/>
              </a:spcBef>
              <a:spcAft>
                <a:spcPts val="0"/>
              </a:spcAft>
            </a:pPr>
            <a:r>
              <a:rPr lang="en-US" sz="1600" dirty="0">
                <a:effectLst/>
                <a:ea typeface="Calibri" panose="020F0502020204030204" pitchFamily="34" charset="0"/>
                <a:cs typeface="Times New Roman" panose="02020603050405020304" pitchFamily="18" charset="0"/>
              </a:rPr>
              <a:t>Denver, CO 80208</a:t>
            </a:r>
          </a:p>
          <a:p>
            <a:pPr marL="0" marR="0">
              <a:spcBef>
                <a:spcPts val="0"/>
              </a:spcBef>
              <a:spcAft>
                <a:spcPts val="0"/>
              </a:spcAft>
            </a:pPr>
            <a:r>
              <a:rPr lang="en-US" sz="1600" dirty="0">
                <a:effectLst/>
                <a:ea typeface="Calibri" panose="020F0502020204030204" pitchFamily="34" charset="0"/>
                <a:cs typeface="Times New Roman" panose="02020603050405020304" pitchFamily="18" charset="0"/>
              </a:rPr>
              <a:t>(303) 871-6155</a:t>
            </a:r>
            <a:br>
              <a:rPr lang="en-US" sz="1600" dirty="0">
                <a:effectLst/>
                <a:ea typeface="Calibri" panose="020F0502020204030204" pitchFamily="34" charset="0"/>
                <a:cs typeface="Times New Roman" panose="02020603050405020304" pitchFamily="18" charset="0"/>
              </a:rPr>
            </a:br>
            <a:r>
              <a:rPr lang="en-US" sz="1600" dirty="0">
                <a:effectLst/>
                <a:ea typeface="Calibri" panose="020F0502020204030204" pitchFamily="34" charset="0"/>
              </a:rPr>
              <a:t>arandolph@law.du.edu</a:t>
            </a:r>
            <a:br>
              <a:rPr lang="en-US" sz="1600" dirty="0">
                <a:solidFill>
                  <a:srgbClr val="0000FF"/>
                </a:solidFill>
                <a:effectLst/>
                <a:ea typeface="Calibri" panose="020F0502020204030204" pitchFamily="34" charset="0"/>
              </a:rPr>
            </a:br>
            <a:endParaRPr lang="en-US" sz="1600" dirty="0"/>
          </a:p>
        </p:txBody>
      </p:sp>
      <p:sp>
        <p:nvSpPr>
          <p:cNvPr id="8" name="Footer Placeholder 7">
            <a:extLst>
              <a:ext uri="{FF2B5EF4-FFF2-40B4-BE49-F238E27FC236}">
                <a16:creationId xmlns:a16="http://schemas.microsoft.com/office/drawing/2014/main" id="{905F172A-5D5D-43CD-A187-DA0D303F4144}"/>
              </a:ext>
            </a:extLst>
          </p:cNvPr>
          <p:cNvSpPr>
            <a:spLocks noGrp="1"/>
          </p:cNvSpPr>
          <p:nvPr>
            <p:ph type="ftr" sz="quarter" idx="11"/>
          </p:nvPr>
        </p:nvSpPr>
        <p:spPr>
          <a:xfrm>
            <a:off x="4038600" y="6356350"/>
            <a:ext cx="457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Tenorite"/>
                <a:ea typeface="+mn-ea"/>
                <a:cs typeface="+mn-cs"/>
              </a:rPr>
              <a:t>Representing Pro Bono Incarcerated Clients in Federal Court </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a:p>
        </p:txBody>
      </p:sp>
    </p:spTree>
    <p:extLst>
      <p:ext uri="{BB962C8B-B14F-4D97-AF65-F5344CB8AC3E}">
        <p14:creationId xmlns:p14="http://schemas.microsoft.com/office/powerpoint/2010/main" val="166378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40605" y="659984"/>
            <a:ext cx="7718813" cy="681991"/>
          </a:xfrm>
        </p:spPr>
        <p:txBody>
          <a:bodyPr>
            <a:noAutofit/>
          </a:bodyPr>
          <a:lstStyle/>
          <a:p>
            <a:r>
              <a:rPr lang="en-US" sz="3600"/>
              <a:t>Most common claims in prisoner litigation </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984249" y="1351914"/>
            <a:ext cx="8517559" cy="4412782"/>
          </a:xfrm>
        </p:spPr>
        <p:txBody>
          <a:bodyPr>
            <a:normAutofit/>
          </a:bodyPr>
          <a:lstStyle/>
          <a:p>
            <a:pPr marL="285750" indent="-285750">
              <a:buFont typeface="Wingdings" pitchFamily="2" charset="2"/>
              <a:buChar char="Ø"/>
            </a:pPr>
            <a:endParaRPr lang="en-US" sz="1600" b="1"/>
          </a:p>
          <a:p>
            <a:pPr marL="285750" indent="-285750">
              <a:buFont typeface="Wingdings" pitchFamily="2" charset="2"/>
              <a:buChar char="Ø"/>
            </a:pPr>
            <a:r>
              <a:rPr lang="en-US" sz="1600" b="1"/>
              <a:t>Deliberate indifference to serious medical needs - 8</a:t>
            </a:r>
            <a:r>
              <a:rPr lang="en-US" sz="1600" b="1" baseline="30000"/>
              <a:t>th</a:t>
            </a:r>
            <a:r>
              <a:rPr lang="en-US" sz="1600" b="1"/>
              <a:t> Amendment</a:t>
            </a:r>
          </a:p>
          <a:p>
            <a:pPr marL="285750" indent="-285750">
              <a:buFont typeface="Wingdings" pitchFamily="2" charset="2"/>
              <a:buChar char="Ø"/>
            </a:pPr>
            <a:r>
              <a:rPr lang="en-US" sz="1600" b="1"/>
              <a:t>Excessive force - 8</a:t>
            </a:r>
            <a:r>
              <a:rPr lang="en-US" sz="1600" b="1" baseline="30000"/>
              <a:t>th</a:t>
            </a:r>
            <a:r>
              <a:rPr lang="en-US" sz="1600" b="1"/>
              <a:t> Amendment</a:t>
            </a:r>
          </a:p>
          <a:p>
            <a:pPr marL="285750" indent="-285750">
              <a:buFont typeface="Wingdings" pitchFamily="2" charset="2"/>
              <a:buChar char="Ø"/>
            </a:pPr>
            <a:r>
              <a:rPr lang="en-US" sz="1600" b="1"/>
              <a:t>Deliberate indifference in Conditions of Confinement - 8</a:t>
            </a:r>
            <a:r>
              <a:rPr lang="en-US" sz="1600" b="1" baseline="30000"/>
              <a:t>th</a:t>
            </a:r>
            <a:r>
              <a:rPr lang="en-US" sz="1600" b="1"/>
              <a:t> Amendment</a:t>
            </a:r>
          </a:p>
          <a:p>
            <a:pPr marL="285750" indent="-285750">
              <a:buFont typeface="Wingdings" pitchFamily="2" charset="2"/>
              <a:buChar char="Ø"/>
            </a:pPr>
            <a:r>
              <a:rPr lang="en-US" sz="1600" b="1"/>
              <a:t>Religious issues </a:t>
            </a:r>
          </a:p>
          <a:p>
            <a:pPr marL="742950" lvl="1" indent="-285750">
              <a:buFont typeface="Wingdings" pitchFamily="2" charset="2"/>
              <a:buChar char="Ø"/>
            </a:pPr>
            <a:r>
              <a:rPr lang="en-US" sz="1600"/>
              <a:t>1st Amendment</a:t>
            </a:r>
          </a:p>
          <a:p>
            <a:pPr marL="742950" lvl="1" indent="-285750">
              <a:buFont typeface="Wingdings" pitchFamily="2" charset="2"/>
              <a:buChar char="Ø"/>
            </a:pPr>
            <a:r>
              <a:rPr lang="en-US" sz="1600"/>
              <a:t>RFRA</a:t>
            </a:r>
          </a:p>
          <a:p>
            <a:pPr marL="742950" lvl="1" indent="-285750">
              <a:buFont typeface="Wingdings" pitchFamily="2" charset="2"/>
              <a:buChar char="Ø"/>
            </a:pPr>
            <a:r>
              <a:rPr lang="en-US" sz="1600"/>
              <a:t>RLUIPA</a:t>
            </a:r>
          </a:p>
          <a:p>
            <a:pPr marL="285750" indent="-285750">
              <a:buFont typeface="Wingdings" pitchFamily="2" charset="2"/>
              <a:buChar char="Ø"/>
            </a:pPr>
            <a:r>
              <a:rPr lang="en-US" sz="1600" b="1"/>
              <a:t>Disability claims - ADA &amp; Rehab Act </a:t>
            </a:r>
          </a:p>
          <a:p>
            <a:pPr marL="285750" indent="-285750">
              <a:buFont typeface="Wingdings" pitchFamily="2" charset="2"/>
              <a:buChar char="Ø"/>
            </a:pPr>
            <a:endParaRPr lang="en-US" sz="1600" b="1"/>
          </a:p>
          <a:p>
            <a:pPr marL="285750" indent="-285750">
              <a:buFont typeface="Wingdings" pitchFamily="2" charset="2"/>
              <a:buChar char="Ø"/>
            </a:pPr>
            <a:endParaRPr lang="en-US" sz="1600" b="1">
              <a:highlight>
                <a:srgbClr val="FFFF00"/>
              </a:highlight>
            </a:endParaRP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445135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a:p>
        </p:txBody>
      </p:sp>
    </p:spTree>
    <p:extLst>
      <p:ext uri="{BB962C8B-B14F-4D97-AF65-F5344CB8AC3E}">
        <p14:creationId xmlns:p14="http://schemas.microsoft.com/office/powerpoint/2010/main" val="121970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733425" y="285749"/>
            <a:ext cx="5111750" cy="636271"/>
          </a:xfrm>
        </p:spPr>
        <p:txBody>
          <a:bodyPr>
            <a:normAutofit/>
          </a:bodyPr>
          <a:lstStyle/>
          <a:p>
            <a:r>
              <a:rPr lang="en-US" sz="3600"/>
              <a:t>The Civil Rights Act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950595" y="1229526"/>
            <a:ext cx="8449338" cy="4701208"/>
          </a:xfrm>
        </p:spPr>
        <p:txBody>
          <a:bodyPr>
            <a:normAutofit/>
          </a:bodyPr>
          <a:lstStyle/>
          <a:p>
            <a:pPr algn="ctr"/>
            <a:r>
              <a:rPr lang="en-US" sz="1600" b="1"/>
              <a:t>Most claims will be brought under 42 U.S.C. </a:t>
            </a:r>
            <a:r>
              <a:rPr lang="en-US" sz="1600" b="1">
                <a:effectLst/>
                <a:ea typeface="DengXian" panose="02010600030101010101" pitchFamily="2" charset="-122"/>
                <a:cs typeface="Arial" panose="020B0604020202020204" pitchFamily="34" charset="0"/>
              </a:rPr>
              <a:t>§</a:t>
            </a:r>
            <a:r>
              <a:rPr lang="en-US" sz="1600">
                <a:effectLst/>
                <a:ea typeface="DengXian" panose="02010600030101010101" pitchFamily="2" charset="-122"/>
                <a:cs typeface="Arial" panose="020B0604020202020204" pitchFamily="34" charset="0"/>
              </a:rPr>
              <a:t> </a:t>
            </a:r>
            <a:r>
              <a:rPr lang="en-US" sz="1600" b="1">
                <a:effectLst/>
                <a:ea typeface="DengXian" panose="02010600030101010101" pitchFamily="2" charset="-122"/>
                <a:cs typeface="Arial" panose="020B0604020202020204" pitchFamily="34" charset="0"/>
              </a:rPr>
              <a:t>1983 </a:t>
            </a:r>
            <a:endParaRPr lang="en-US" sz="1600" b="1"/>
          </a:p>
          <a:p>
            <a:r>
              <a:rPr lang="en-US" sz="1600" i="1">
                <a:solidFill>
                  <a:srgbClr val="222222"/>
                </a:solidFill>
                <a:effectLst/>
                <a:ea typeface="Times New Roman" panose="02020603050405020304" pitchFamily="18" charset="0"/>
                <a:cs typeface="Calibri" panose="020F0502020204030204" pitchFamily="34" charset="0"/>
              </a:rPr>
              <a:t>“Every person who, under color of any statute, ordinance, regulation, custom, or usage, of any State or Territory or the District of Columbia, subjects, or causes to be subjected, any citizen of the United States or other person within the jurisdiction thereof to the to the deprivation of any rights, privileges, or immunities secured by the Constitution and laws, shall be liable to the party injured in an action at law, suit in equity, or other proper proceeding for redress.”</a:t>
            </a:r>
            <a:endParaRPr lang="en-US" sz="1600" i="1">
              <a:effectLst/>
              <a:ea typeface="Calibri" panose="020F0502020204030204" pitchFamily="34" charset="0"/>
              <a:cs typeface="Times New Roman" panose="02020603050405020304" pitchFamily="18" charset="0"/>
            </a:endParaRPr>
          </a:p>
          <a:p>
            <a:endParaRPr lang="en-US" sz="1600"/>
          </a:p>
          <a:p>
            <a:r>
              <a:rPr lang="en-US" sz="1600" u="sng"/>
              <a:t>To survive, a </a:t>
            </a:r>
            <a:r>
              <a:rPr lang="en-US" sz="1600" u="sng">
                <a:effectLst/>
                <a:ea typeface="DengXian" panose="02010600030101010101" pitchFamily="2" charset="-122"/>
                <a:cs typeface="Arial" panose="020B0604020202020204" pitchFamily="34" charset="0"/>
              </a:rPr>
              <a:t>§</a:t>
            </a:r>
            <a:r>
              <a:rPr lang="en-US" sz="1600" u="sng"/>
              <a:t>1983 claim brought by an incarcerated person has to at a bare </a:t>
            </a:r>
            <a:br>
              <a:rPr lang="en-US" sz="1600" u="sng"/>
            </a:br>
            <a:r>
              <a:rPr lang="en-US" sz="1600" u="sng"/>
              <a:t>minimum identify:</a:t>
            </a:r>
          </a:p>
          <a:p>
            <a:endParaRPr lang="en-US" sz="1600"/>
          </a:p>
          <a:p>
            <a:pPr marL="742950" lvl="1" indent="-285750">
              <a:buFont typeface="Wingdings" pitchFamily="2" charset="2"/>
              <a:buChar char="Ø"/>
            </a:pPr>
            <a:r>
              <a:rPr lang="en-US" sz="1600">
                <a:solidFill>
                  <a:schemeClr val="tx1"/>
                </a:solidFill>
              </a:rPr>
              <a:t>A proper party individuals responsible for depriving the plaintiff of </a:t>
            </a:r>
            <a:br>
              <a:rPr lang="en-US" sz="1600">
                <a:solidFill>
                  <a:schemeClr val="tx1"/>
                </a:solidFill>
              </a:rPr>
            </a:br>
            <a:r>
              <a:rPr lang="en-US" sz="1600">
                <a:solidFill>
                  <a:schemeClr val="tx1"/>
                </a:solidFill>
              </a:rPr>
              <a:t>his rights</a:t>
            </a:r>
          </a:p>
          <a:p>
            <a:pPr marL="742950" lvl="1" indent="-285750">
              <a:buFont typeface="Wingdings" pitchFamily="2" charset="2"/>
              <a:buChar char="Ø"/>
            </a:pPr>
            <a:r>
              <a:rPr lang="en-US" sz="1600">
                <a:solidFill>
                  <a:schemeClr val="tx1"/>
                </a:solidFill>
              </a:rPr>
              <a:t>The rights the person was deprived of, naming the Constitutional </a:t>
            </a:r>
            <a:br>
              <a:rPr lang="en-US" sz="1600">
                <a:solidFill>
                  <a:schemeClr val="tx1"/>
                </a:solidFill>
              </a:rPr>
            </a:br>
            <a:r>
              <a:rPr lang="en-US" sz="1600">
                <a:solidFill>
                  <a:schemeClr val="tx1"/>
                </a:solidFill>
              </a:rPr>
              <a:t>Amendment or other right that was violated</a:t>
            </a:r>
          </a:p>
          <a:p>
            <a:pPr marL="742950" lvl="1" indent="-285750">
              <a:buFont typeface="Wingdings" pitchFamily="2" charset="2"/>
              <a:buChar char="Ø"/>
            </a:pPr>
            <a:r>
              <a:rPr lang="en-US" sz="1600">
                <a:solidFill>
                  <a:schemeClr val="tx1"/>
                </a:solidFill>
              </a:rPr>
              <a:t>The elements of the claim depending on type</a:t>
            </a:r>
          </a:p>
          <a:p>
            <a:pPr marL="285750" indent="-285750">
              <a:buFont typeface="Wingdings" pitchFamily="2" charset="2"/>
              <a:buChar char="Ø"/>
            </a:pPr>
            <a:endParaRPr lang="en-US" sz="1600"/>
          </a:p>
          <a:p>
            <a:endParaRPr lang="en-US" sz="1600"/>
          </a:p>
          <a:p>
            <a:endParaRPr lang="en-US" sz="160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4531360" cy="365125"/>
          </a:xfrm>
        </p:spPr>
        <p:txBody>
          <a:bodyPr/>
          <a:lstStyle/>
          <a:p>
            <a:r>
              <a:rPr lang="en-US" sz="1300"/>
              <a:t>Representing Pro Bono Incarcerated Clients in Federal Court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a:p>
        </p:txBody>
      </p:sp>
    </p:spTree>
    <p:extLst>
      <p:ext uri="{BB962C8B-B14F-4D97-AF65-F5344CB8AC3E}">
        <p14:creationId xmlns:p14="http://schemas.microsoft.com/office/powerpoint/2010/main" val="357151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A9C7-EC14-C084-EACA-4B9CA1FDDFFF}"/>
              </a:ext>
            </a:extLst>
          </p:cNvPr>
          <p:cNvSpPr>
            <a:spLocks noGrp="1"/>
          </p:cNvSpPr>
          <p:nvPr>
            <p:ph type="title"/>
          </p:nvPr>
        </p:nvSpPr>
        <p:spPr>
          <a:xfrm>
            <a:off x="571500" y="254899"/>
            <a:ext cx="8382000" cy="703813"/>
          </a:xfrm>
        </p:spPr>
        <p:txBody>
          <a:bodyPr>
            <a:noAutofit/>
          </a:bodyPr>
          <a:lstStyle/>
          <a:p>
            <a:r>
              <a:rPr lang="en-US" sz="3600"/>
              <a:t>Specific concerns for 1983 cases</a:t>
            </a:r>
          </a:p>
        </p:txBody>
      </p:sp>
      <p:sp>
        <p:nvSpPr>
          <p:cNvPr id="3" name="Text Placeholder 2">
            <a:extLst>
              <a:ext uri="{FF2B5EF4-FFF2-40B4-BE49-F238E27FC236}">
                <a16:creationId xmlns:a16="http://schemas.microsoft.com/office/drawing/2014/main" id="{034367F5-A8BD-8677-68DB-0A7F26416604}"/>
              </a:ext>
            </a:extLst>
          </p:cNvPr>
          <p:cNvSpPr>
            <a:spLocks noGrp="1"/>
          </p:cNvSpPr>
          <p:nvPr>
            <p:ph type="body" idx="1"/>
          </p:nvPr>
        </p:nvSpPr>
        <p:spPr>
          <a:xfrm>
            <a:off x="571500" y="971412"/>
            <a:ext cx="10639425" cy="4915176"/>
          </a:xfrm>
        </p:spPr>
        <p:txBody>
          <a:bodyPr>
            <a:noAutofit/>
          </a:bodyPr>
          <a:lstStyle/>
          <a:p>
            <a:r>
              <a:rPr lang="en-US" sz="1600">
                <a:effectLst/>
              </a:rPr>
              <a:t>Qualified immunity protects officials from liability for damages in 1983 cases unless they violate “clearly established statutory or constitutional rights of which a reasonable person would have known.” </a:t>
            </a:r>
            <a:r>
              <a:rPr lang="en-US" sz="1600" i="1">
                <a:effectLst/>
              </a:rPr>
              <a:t>Harlow v. Fitzgerald</a:t>
            </a:r>
            <a:r>
              <a:rPr lang="en-US" sz="1600">
                <a:effectLst/>
              </a:rPr>
              <a:t>, 457 U.S. 800, 818 (1982). </a:t>
            </a:r>
          </a:p>
          <a:p>
            <a:r>
              <a:rPr lang="en-US" sz="1600"/>
              <a:t>Generally, this gets broken in to two steps:</a:t>
            </a:r>
          </a:p>
          <a:p>
            <a:r>
              <a:rPr lang="en-US" sz="1600" i="1"/>
              <a:t>	</a:t>
            </a:r>
            <a:r>
              <a:rPr lang="en-US" sz="1600"/>
              <a:t>1. </a:t>
            </a:r>
            <a:r>
              <a:rPr lang="en-US" sz="1600" u="sng"/>
              <a:t>Do the alleged facts amount to a constitutional violation</a:t>
            </a:r>
            <a:r>
              <a:rPr lang="en-US" sz="1600"/>
              <a:t>.  This requires pleading specific facts and saying how they meet the elements of a given claim.  Allegations can’t be merely “conclusory,” i.e., it is not enough to just say “defendants violated my rights” and instead must include specific facts that meet the test for a constitutional violation. </a:t>
            </a:r>
          </a:p>
          <a:p>
            <a:r>
              <a:rPr lang="en-US" sz="1600"/>
              <a:t>	Defendants frequently say all allegations are conclusory in these cases, but as long as you allege the facts that support the claim and how they relate to the elements of the claim, that is more than conclusory.  See </a:t>
            </a:r>
            <a:r>
              <a:rPr lang="en-US" sz="1600" i="1">
                <a:solidFill>
                  <a:srgbClr val="000000"/>
                </a:solidFill>
                <a:effectLst/>
                <a:ea typeface="Times New Roman" panose="02020603050405020304" pitchFamily="18" charset="0"/>
                <a:cs typeface="Times New Roman" panose="02020603050405020304" pitchFamily="18" charset="0"/>
              </a:rPr>
              <a:t>Kellum v. Mares </a:t>
            </a:r>
            <a:r>
              <a:rPr lang="en-US" sz="1600">
                <a:solidFill>
                  <a:srgbClr val="000000"/>
                </a:solidFill>
                <a:effectLst/>
                <a:ea typeface="Times New Roman" panose="02020603050405020304" pitchFamily="18" charset="0"/>
                <a:cs typeface="Times New Roman" panose="02020603050405020304" pitchFamily="18" charset="0"/>
              </a:rPr>
              <a:t>, 657 F. </a:t>
            </a:r>
            <a:r>
              <a:rPr lang="en-US" sz="1600" err="1">
                <a:solidFill>
                  <a:srgbClr val="000000"/>
                </a:solidFill>
                <a:effectLst/>
                <a:ea typeface="Times New Roman" panose="02020603050405020304" pitchFamily="18" charset="0"/>
                <a:cs typeface="Times New Roman" panose="02020603050405020304" pitchFamily="18" charset="0"/>
              </a:rPr>
              <a:t>App'x</a:t>
            </a:r>
            <a:r>
              <a:rPr lang="en-US" sz="1600">
                <a:solidFill>
                  <a:srgbClr val="000000"/>
                </a:solidFill>
                <a:effectLst/>
                <a:ea typeface="Times New Roman" panose="02020603050405020304" pitchFamily="18" charset="0"/>
                <a:cs typeface="Times New Roman" panose="02020603050405020304" pitchFamily="18" charset="0"/>
              </a:rPr>
              <a:t> 763, 770 (10th Cir. 2016)</a:t>
            </a:r>
            <a:endParaRPr lang="en-US" sz="1600">
              <a:effectLst/>
              <a:ea typeface="Calibri" panose="020F0502020204030204" pitchFamily="34" charset="0"/>
              <a:cs typeface="Times New Roman" panose="02020603050405020304" pitchFamily="18" charset="0"/>
            </a:endParaRPr>
          </a:p>
          <a:p>
            <a:r>
              <a:rPr lang="en-US" sz="1600" i="1"/>
              <a:t> </a:t>
            </a:r>
            <a:r>
              <a:rPr lang="en-US" sz="1600"/>
              <a:t>	2. </a:t>
            </a:r>
            <a:r>
              <a:rPr lang="en-US" sz="1600" u="sng"/>
              <a:t>Was the right was clearly established at the time of the alleged misconduct</a:t>
            </a:r>
            <a:r>
              <a:rPr lang="en-US" sz="1600"/>
              <a:t>.  Finding a similar fact pattern that has been held to be unconstitutional is the fastest way to handle this.  Be prepared to tell a Court which 10</a:t>
            </a:r>
            <a:r>
              <a:rPr lang="en-US" sz="1600" baseline="30000"/>
              <a:t>th</a:t>
            </a:r>
            <a:r>
              <a:rPr lang="en-US" sz="1600"/>
              <a:t> Circuit or Supreme Court case shows that it was known to reasonable officials that the conduct violated the constitution.  </a:t>
            </a:r>
          </a:p>
          <a:p>
            <a:r>
              <a:rPr lang="en-US" sz="1600"/>
              <a:t>	You are not supposed to have to do  </a:t>
            </a:r>
            <a:r>
              <a:rPr lang="en-US" sz="1600">
                <a:effectLst/>
                <a:ea typeface="Times New Roman" panose="02020603050405020304" pitchFamily="18" charset="0"/>
                <a:cs typeface="Times New Roman" panose="02020603050405020304" pitchFamily="18" charset="0"/>
              </a:rPr>
              <a:t>“a scavenger hunt for prior cases with precisely the same facts” and the question is supposed to be “whether the law put officials on fair notice that the described conduct was unconstitutional.” </a:t>
            </a:r>
            <a:r>
              <a:rPr lang="en-US" sz="1600" i="1">
                <a:effectLst/>
                <a:ea typeface="Times New Roman" panose="02020603050405020304" pitchFamily="18" charset="0"/>
                <a:cs typeface="Times New Roman" panose="02020603050405020304" pitchFamily="18" charset="0"/>
              </a:rPr>
              <a:t>Clark v. Wilson,</a:t>
            </a:r>
            <a:r>
              <a:rPr lang="en-US" sz="1600">
                <a:effectLst/>
                <a:ea typeface="Times New Roman" panose="02020603050405020304" pitchFamily="18" charset="0"/>
                <a:cs typeface="Times New Roman" panose="02020603050405020304" pitchFamily="18" charset="0"/>
              </a:rPr>
              <a:t> 625 F.3d 686, 690 (10th Cir.2010)</a:t>
            </a:r>
            <a:r>
              <a:rPr lang="en-US" sz="1600">
                <a:ea typeface="Times New Roman" panose="02020603050405020304" pitchFamily="18" charset="0"/>
                <a:cs typeface="Times New Roman" panose="02020603050405020304" pitchFamily="18" charset="0"/>
              </a:rPr>
              <a:t>. However, find a case that is as close as you can because prisoner plaintiffs are often held to standards above that which the law actually imposes. </a:t>
            </a:r>
            <a:endParaRPr lang="en-US" sz="1600" i="1"/>
          </a:p>
          <a:p>
            <a:endParaRPr lang="en-US" sz="1600"/>
          </a:p>
        </p:txBody>
      </p:sp>
      <p:sp>
        <p:nvSpPr>
          <p:cNvPr id="5" name="Footer Placeholder 4">
            <a:extLst>
              <a:ext uri="{FF2B5EF4-FFF2-40B4-BE49-F238E27FC236}">
                <a16:creationId xmlns:a16="http://schemas.microsoft.com/office/drawing/2014/main" id="{AD136337-62C4-543A-F9F4-8D94DF491753}"/>
              </a:ext>
            </a:extLst>
          </p:cNvPr>
          <p:cNvSpPr>
            <a:spLocks noGrp="1"/>
          </p:cNvSpPr>
          <p:nvPr>
            <p:ph type="ftr" sz="quarter" idx="11"/>
          </p:nvPr>
        </p:nvSpPr>
        <p:spPr>
          <a:xfrm>
            <a:off x="1444625" y="6451045"/>
            <a:ext cx="4651375" cy="30411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379CB772-9FAC-01FD-0D69-99633EBDD118}"/>
              </a:ext>
            </a:extLst>
          </p:cNvPr>
          <p:cNvSpPr>
            <a:spLocks noGrp="1"/>
          </p:cNvSpPr>
          <p:nvPr>
            <p:ph type="sldNum" sz="quarter" idx="12"/>
          </p:nvPr>
        </p:nvSpPr>
        <p:spPr/>
        <p:txBody>
          <a:bodyPr/>
          <a:lstStyle/>
          <a:p>
            <a:fld id="{A49DFD55-3C28-40EF-9E31-A92D2E4017FF}" type="slidenum">
              <a:rPr lang="en-US" smtClean="0"/>
              <a:pPr/>
              <a:t>5</a:t>
            </a:fld>
            <a:endParaRPr lang="en-US"/>
          </a:p>
        </p:txBody>
      </p:sp>
    </p:spTree>
    <p:extLst>
      <p:ext uri="{BB962C8B-B14F-4D97-AF65-F5344CB8AC3E}">
        <p14:creationId xmlns:p14="http://schemas.microsoft.com/office/powerpoint/2010/main" val="403754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B84E-CA59-C568-D18B-AC5CAE8D3C82}"/>
              </a:ext>
            </a:extLst>
          </p:cNvPr>
          <p:cNvSpPr>
            <a:spLocks noGrp="1"/>
          </p:cNvSpPr>
          <p:nvPr>
            <p:ph type="title"/>
          </p:nvPr>
        </p:nvSpPr>
        <p:spPr>
          <a:xfrm>
            <a:off x="1428749" y="136525"/>
            <a:ext cx="8553451" cy="723691"/>
          </a:xfrm>
        </p:spPr>
        <p:txBody>
          <a:bodyPr>
            <a:noAutofit/>
          </a:bodyPr>
          <a:lstStyle/>
          <a:p>
            <a:r>
              <a:rPr lang="en-US" sz="3600"/>
              <a:t>Eleventh Amendment Concerns</a:t>
            </a:r>
          </a:p>
        </p:txBody>
      </p:sp>
      <p:sp>
        <p:nvSpPr>
          <p:cNvPr id="3" name="Text Placeholder 2">
            <a:extLst>
              <a:ext uri="{FF2B5EF4-FFF2-40B4-BE49-F238E27FC236}">
                <a16:creationId xmlns:a16="http://schemas.microsoft.com/office/drawing/2014/main" id="{51A5BEF3-0101-46F2-EE9D-7368BA93E2C0}"/>
              </a:ext>
            </a:extLst>
          </p:cNvPr>
          <p:cNvSpPr>
            <a:spLocks noGrp="1"/>
          </p:cNvSpPr>
          <p:nvPr>
            <p:ph type="body" idx="1"/>
          </p:nvPr>
        </p:nvSpPr>
        <p:spPr>
          <a:xfrm>
            <a:off x="542924" y="1035911"/>
            <a:ext cx="7533447" cy="2572371"/>
          </a:xfrm>
        </p:spPr>
        <p:txBody>
          <a:bodyPr>
            <a:noAutofit/>
          </a:bodyPr>
          <a:lstStyle/>
          <a:p>
            <a:pPr marL="285750" indent="-285750">
              <a:buFont typeface="Wingdings" pitchFamily="2" charset="2"/>
              <a:buChar char="Ø"/>
            </a:pPr>
            <a:r>
              <a:rPr lang="en-US" sz="1600">
                <a:cs typeface="Arial" panose="020B0604020202020204" pitchFamily="34" charset="0"/>
              </a:rPr>
              <a:t>Ex </a:t>
            </a:r>
            <a:r>
              <a:rPr lang="en-US" sz="1600" err="1">
                <a:cs typeface="Arial" panose="020B0604020202020204" pitchFamily="34" charset="0"/>
              </a:rPr>
              <a:t>Parte</a:t>
            </a:r>
            <a:r>
              <a:rPr lang="en-US" sz="1600">
                <a:cs typeface="Arial" panose="020B0604020202020204" pitchFamily="34" charset="0"/>
              </a:rPr>
              <a:t> Young, 209 U.S. 123 (1908) – State officials have to be sued personally, in their individual capacity for damages.  You cannot sue CDOC for damages related to unconstitutional conduct in a prison.</a:t>
            </a:r>
          </a:p>
          <a:p>
            <a:pPr marL="285750" indent="-285750">
              <a:buFont typeface="Wingdings" pitchFamily="2" charset="2"/>
              <a:buChar char="Ø"/>
            </a:pPr>
            <a:r>
              <a:rPr lang="en-US" sz="1600">
                <a:cs typeface="Arial" panose="020B0604020202020204" pitchFamily="34" charset="0"/>
              </a:rPr>
              <a:t>State officials can be sued in their official capacity for injunctive relief. The proper defendant for injunctive relief is any individual with the authority to effectuate the equitable relief sought. See, e.g., Goines v. Pugh, 152 Fed. </a:t>
            </a:r>
            <a:r>
              <a:rPr lang="en-US" sz="1600" err="1">
                <a:cs typeface="Arial" panose="020B0604020202020204" pitchFamily="34" charset="0"/>
              </a:rPr>
              <a:t>App’x</a:t>
            </a:r>
            <a:r>
              <a:rPr lang="en-US" sz="1600">
                <a:cs typeface="Arial" panose="020B0604020202020204" pitchFamily="34" charset="0"/>
              </a:rPr>
              <a:t> 750, 753 (10th Cir. 2005).</a:t>
            </a:r>
          </a:p>
          <a:p>
            <a:pPr marL="285750" indent="-285750">
              <a:buFont typeface="Wingdings" pitchFamily="2" charset="2"/>
              <a:buChar char="Ø"/>
            </a:pPr>
            <a:r>
              <a:rPr lang="en-US" sz="1600">
                <a:cs typeface="Arial" panose="020B0604020202020204" pitchFamily="34" charset="0"/>
              </a:rPr>
              <a:t>Practically speaking this means you need to make sure the complaint in your matter names the individuals responsible for violating the Plaintiff's rights in damages cases and does not seek </a:t>
            </a:r>
            <a:r>
              <a:rPr lang="en-US" sz="1600" i="1" err="1">
                <a:cs typeface="Arial" panose="020B0604020202020204" pitchFamily="34" charset="0"/>
              </a:rPr>
              <a:t>respondeat</a:t>
            </a:r>
            <a:r>
              <a:rPr lang="en-US" sz="1600" i="1">
                <a:cs typeface="Arial" panose="020B0604020202020204" pitchFamily="34" charset="0"/>
              </a:rPr>
              <a:t> superior </a:t>
            </a:r>
            <a:r>
              <a:rPr lang="en-US" sz="1600">
                <a:cs typeface="Arial" panose="020B0604020202020204" pitchFamily="34" charset="0"/>
              </a:rPr>
              <a:t>liability or otherwise to point to a CDOC practice or policy. </a:t>
            </a:r>
          </a:p>
          <a:p>
            <a:pPr marL="285750" indent="-285750">
              <a:buFont typeface="Wingdings" pitchFamily="2" charset="2"/>
              <a:buChar char="Ø"/>
            </a:pPr>
            <a:r>
              <a:rPr lang="en-US" sz="1600">
                <a:cs typeface="Arial" panose="020B0604020202020204" pitchFamily="34" charset="0"/>
              </a:rPr>
              <a:t>Watch for private actors – There are sometimes private contractors or companies providing services in the prisons, and two CDOC prisons are privately run (Bent and Crowley)</a:t>
            </a:r>
          </a:p>
          <a:p>
            <a:pPr marL="742950" lvl="1" indent="-285750">
              <a:buFont typeface="Wingdings" pitchFamily="2" charset="2"/>
              <a:buChar char="Ø"/>
            </a:pPr>
            <a:r>
              <a:rPr lang="en-US" sz="1600">
                <a:cs typeface="Arial" panose="020B0604020202020204" pitchFamily="34" charset="0"/>
              </a:rPr>
              <a:t>They do not have the same Eleventh Amendment protections and if you have a private defendant, you should consider </a:t>
            </a:r>
            <a:r>
              <a:rPr lang="en-US" sz="1600" i="1" err="1">
                <a:cs typeface="Arial" panose="020B0604020202020204" pitchFamily="34" charset="0"/>
              </a:rPr>
              <a:t>Monell</a:t>
            </a:r>
            <a:r>
              <a:rPr lang="en-US" sz="1600" i="1">
                <a:cs typeface="Arial" panose="020B0604020202020204" pitchFamily="34" charset="0"/>
              </a:rPr>
              <a:t> </a:t>
            </a:r>
            <a:r>
              <a:rPr lang="en-US" sz="1600">
                <a:cs typeface="Arial" panose="020B0604020202020204" pitchFamily="34" charset="0"/>
              </a:rPr>
              <a:t>type entity claims and state law negligence claims.</a:t>
            </a:r>
          </a:p>
          <a:p>
            <a:pPr marL="285750" indent="-285750">
              <a:buFont typeface="Wingdings" pitchFamily="2" charset="2"/>
              <a:buChar char="Ø"/>
            </a:pPr>
            <a:endParaRPr lang="en-US" sz="1600"/>
          </a:p>
        </p:txBody>
      </p:sp>
      <p:sp>
        <p:nvSpPr>
          <p:cNvPr id="5" name="Footer Placeholder 4">
            <a:extLst>
              <a:ext uri="{FF2B5EF4-FFF2-40B4-BE49-F238E27FC236}">
                <a16:creationId xmlns:a16="http://schemas.microsoft.com/office/drawing/2014/main" id="{86605E39-9AB4-CF38-F40D-BD3B4A903314}"/>
              </a:ext>
            </a:extLst>
          </p:cNvPr>
          <p:cNvSpPr>
            <a:spLocks noGrp="1"/>
          </p:cNvSpPr>
          <p:nvPr>
            <p:ph type="ftr" sz="quarter" idx="11"/>
          </p:nvPr>
        </p:nvSpPr>
        <p:spPr>
          <a:xfrm>
            <a:off x="2273300" y="6356350"/>
            <a:ext cx="4470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F6C0BCFC-6382-33B9-96C8-B926F053BB84}"/>
              </a:ext>
            </a:extLst>
          </p:cNvPr>
          <p:cNvSpPr>
            <a:spLocks noGrp="1"/>
          </p:cNvSpPr>
          <p:nvPr>
            <p:ph type="sldNum" sz="quarter" idx="12"/>
          </p:nvPr>
        </p:nvSpPr>
        <p:spPr/>
        <p:txBody>
          <a:bodyPr/>
          <a:lstStyle/>
          <a:p>
            <a:fld id="{A49DFD55-3C28-40EF-9E31-A92D2E4017FF}" type="slidenum">
              <a:rPr lang="en-US" smtClean="0"/>
              <a:pPr/>
              <a:t>6</a:t>
            </a:fld>
            <a:endParaRPr lang="en-US"/>
          </a:p>
        </p:txBody>
      </p:sp>
    </p:spTree>
    <p:extLst>
      <p:ext uri="{BB962C8B-B14F-4D97-AF65-F5344CB8AC3E}">
        <p14:creationId xmlns:p14="http://schemas.microsoft.com/office/powerpoint/2010/main" val="90754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81025" y="501650"/>
            <a:ext cx="9705975" cy="722948"/>
          </a:xfrm>
        </p:spPr>
        <p:txBody>
          <a:bodyPr>
            <a:noAutofit/>
          </a:bodyPr>
          <a:lstStyle/>
          <a:p>
            <a:pPr algn="ctr"/>
            <a:r>
              <a:rPr lang="en-US" sz="3600"/>
              <a:t>Deliberate Indifference </a:t>
            </a:r>
            <a:br>
              <a:rPr lang="en-US" sz="3600"/>
            </a:br>
            <a:r>
              <a:rPr lang="en-US" sz="3600"/>
              <a:t>to Medical needs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224914" y="1271904"/>
            <a:ext cx="9357361" cy="5084446"/>
          </a:xfrm>
        </p:spPr>
        <p:txBody>
          <a:bodyPr>
            <a:normAutofit fontScale="47500" lnSpcReduction="20000"/>
          </a:bodyPr>
          <a:lstStyle/>
          <a:p>
            <a:r>
              <a:rPr lang="en-US" sz="3200">
                <a:cs typeface="Arial" panose="020B0604020202020204" pitchFamily="34" charset="0"/>
              </a:rPr>
              <a:t>The complaint must allege that a person was deliberately indifferent to the plaintiff, causing the injury (PLRA).  </a:t>
            </a:r>
          </a:p>
          <a:p>
            <a:r>
              <a:rPr lang="en-US" sz="3200">
                <a:cs typeface="Arial" panose="020B0604020202020204" pitchFamily="34" charset="0"/>
              </a:rPr>
              <a:t>Deliberate indifference requires a showing that:</a:t>
            </a:r>
          </a:p>
          <a:p>
            <a:pPr marL="342900" indent="-342900">
              <a:buFont typeface="Wingdings" pitchFamily="2" charset="2"/>
              <a:buChar char="Ø"/>
            </a:pPr>
            <a:r>
              <a:rPr lang="en-US" sz="3200">
                <a:cs typeface="Arial" panose="020B0604020202020204" pitchFamily="34" charset="0"/>
              </a:rPr>
              <a:t>The medical need was objectively serious</a:t>
            </a:r>
          </a:p>
          <a:p>
            <a:pPr marL="742950" lvl="1" indent="-285750">
              <a:buFont typeface="Arial" panose="020B0604020202020204" pitchFamily="34" charset="0"/>
              <a:buChar char="•"/>
            </a:pPr>
            <a:r>
              <a:rPr lang="en-US" sz="3200">
                <a:solidFill>
                  <a:schemeClr val="tx1"/>
                </a:solidFill>
                <a:effectLst/>
                <a:cs typeface="Arial" panose="020B0604020202020204" pitchFamily="34" charset="0"/>
              </a:rPr>
              <a:t>The objective component, that the deprivation at issue was sufficiently serious, is met if “it is one that has been diagnosed by a physician as mandating treatment or one that is so obvious that even a lay person would easily recognize the necessity for a doctor’s attention.” Mata v. </a:t>
            </a:r>
            <a:r>
              <a:rPr lang="en-US" sz="3200" err="1">
                <a:solidFill>
                  <a:schemeClr val="tx1"/>
                </a:solidFill>
                <a:effectLst/>
                <a:cs typeface="Arial" panose="020B0604020202020204" pitchFamily="34" charset="0"/>
              </a:rPr>
              <a:t>Saiz</a:t>
            </a:r>
            <a:r>
              <a:rPr lang="en-US" sz="3200">
                <a:solidFill>
                  <a:schemeClr val="tx1"/>
                </a:solidFill>
                <a:effectLst/>
                <a:cs typeface="Arial" panose="020B0604020202020204" pitchFamily="34" charset="0"/>
              </a:rPr>
              <a:t>, 427 F.3d 745, 751 (10th Cir. 2005).</a:t>
            </a:r>
            <a:endParaRPr lang="en-US" sz="3200">
              <a:solidFill>
                <a:schemeClr val="tx1"/>
              </a:solidFill>
              <a:cs typeface="Arial" panose="020B0604020202020204" pitchFamily="34" charset="0"/>
            </a:endParaRPr>
          </a:p>
          <a:p>
            <a:pPr marL="742950" lvl="1" indent="-285750">
              <a:buFont typeface="Arial" panose="020B0604020202020204" pitchFamily="34" charset="0"/>
              <a:buChar char="•"/>
            </a:pPr>
            <a:r>
              <a:rPr lang="en-US" sz="3200">
                <a:solidFill>
                  <a:schemeClr val="tx1"/>
                </a:solidFill>
                <a:effectLst/>
                <a:cs typeface="Arial" panose="020B0604020202020204" pitchFamily="34" charset="0"/>
              </a:rPr>
              <a:t>“[t]he question is not limited to whether the inmate’s symptoms render a medical need</a:t>
            </a:r>
            <a:r>
              <a:rPr lang="en-US" sz="3200">
                <a:solidFill>
                  <a:schemeClr val="tx1"/>
                </a:solidFill>
                <a:cs typeface="Arial" panose="020B0604020202020204" pitchFamily="34" charset="0"/>
              </a:rPr>
              <a:t> </a:t>
            </a:r>
            <a:r>
              <a:rPr lang="en-US" sz="3200">
                <a:solidFill>
                  <a:schemeClr val="tx1"/>
                </a:solidFill>
                <a:effectLst/>
                <a:cs typeface="Arial" panose="020B0604020202020204" pitchFamily="34" charset="0"/>
              </a:rPr>
              <a:t>sufficiently serious, but also clearly extends to whether the potential harm to the inmate is sufficiently serious.” Mallory v. Jones , No. 10-cv-02564-CMA-KMT, 2011 U.S. </a:t>
            </a:r>
            <a:r>
              <a:rPr lang="en-US" sz="3200" err="1">
                <a:solidFill>
                  <a:schemeClr val="tx1"/>
                </a:solidFill>
                <a:effectLst/>
                <a:cs typeface="Arial" panose="020B0604020202020204" pitchFamily="34" charset="0"/>
              </a:rPr>
              <a:t>Dist.LEXIS</a:t>
            </a:r>
            <a:r>
              <a:rPr lang="en-US" sz="3200">
                <a:solidFill>
                  <a:schemeClr val="tx1"/>
                </a:solidFill>
                <a:effectLst/>
                <a:cs typeface="Arial" panose="020B0604020202020204" pitchFamily="34" charset="0"/>
              </a:rPr>
              <a:t> 48378, at *12-16 (D. Colo. May 3, 2011)</a:t>
            </a:r>
          </a:p>
          <a:p>
            <a:pPr marL="742950" lvl="1" indent="-285750">
              <a:buFont typeface="Arial" panose="020B0604020202020204" pitchFamily="34" charset="0"/>
              <a:buChar char="•"/>
            </a:pPr>
            <a:r>
              <a:rPr lang="en-US" sz="3200">
                <a:solidFill>
                  <a:schemeClr val="tx1"/>
                </a:solidFill>
                <a:effectLst/>
                <a:cs typeface="Arial" panose="020B0604020202020204" pitchFamily="34" charset="0"/>
              </a:rPr>
              <a:t>The Tenth Circuit has made clear that where the “alleged harm” is “sufficiently</a:t>
            </a:r>
            <a:r>
              <a:rPr lang="en-US" sz="3200">
                <a:solidFill>
                  <a:schemeClr val="tx1"/>
                </a:solidFill>
                <a:cs typeface="Arial" panose="020B0604020202020204" pitchFamily="34" charset="0"/>
              </a:rPr>
              <a:t> </a:t>
            </a:r>
            <a:r>
              <a:rPr lang="en-US" sz="3200">
                <a:solidFill>
                  <a:schemeClr val="tx1"/>
                </a:solidFill>
                <a:effectLst/>
                <a:cs typeface="Arial" panose="020B0604020202020204" pitchFamily="34" charset="0"/>
              </a:rPr>
              <a:t>serious”, “the symptoms displayed are relevant only to the subjective component of the test: were the symptoms such that a prison employee knew the risk to the prisoner and chose (recklessly) to disregard it?” Id. at 753.</a:t>
            </a:r>
            <a:endParaRPr lang="en-US" sz="3200">
              <a:solidFill>
                <a:schemeClr val="tx1"/>
              </a:solidFill>
              <a:cs typeface="Arial" panose="020B0604020202020204" pitchFamily="34" charset="0"/>
            </a:endParaRPr>
          </a:p>
          <a:p>
            <a:pPr marL="342900" indent="-342900">
              <a:buFont typeface="Wingdings" pitchFamily="2" charset="2"/>
              <a:buChar char="Ø"/>
            </a:pPr>
            <a:r>
              <a:rPr lang="en-US" sz="3200">
                <a:cs typeface="Arial" panose="020B0604020202020204" pitchFamily="34" charset="0"/>
              </a:rPr>
              <a:t>The defendant was subjectively aware of the serious medical need. </a:t>
            </a:r>
          </a:p>
          <a:p>
            <a:pPr marL="742950" lvl="1" indent="-285750">
              <a:buFont typeface="Arial" panose="020B0604020202020204" pitchFamily="34" charset="0"/>
              <a:buChar char="•"/>
            </a:pPr>
            <a:r>
              <a:rPr lang="en-US" sz="3200">
                <a:solidFill>
                  <a:schemeClr val="tx1"/>
                </a:solidFill>
                <a:effectLst/>
                <a:cs typeface="Arial" panose="020B0604020202020204" pitchFamily="34" charset="0"/>
              </a:rPr>
              <a:t>The</a:t>
            </a:r>
            <a:r>
              <a:rPr lang="en-US" sz="3200">
                <a:solidFill>
                  <a:schemeClr val="tx1"/>
                </a:solidFill>
                <a:cs typeface="Arial" panose="020B0604020202020204" pitchFamily="34" charset="0"/>
              </a:rPr>
              <a:t> </a:t>
            </a:r>
            <a:r>
              <a:rPr lang="en-US" sz="3200">
                <a:solidFill>
                  <a:schemeClr val="tx1"/>
                </a:solidFill>
                <a:effectLst/>
                <a:cs typeface="Arial" panose="020B0604020202020204" pitchFamily="34" charset="0"/>
              </a:rPr>
              <a:t>subjective component is satisfied by allegations that the official “knows of and disregards</a:t>
            </a:r>
            <a:r>
              <a:rPr lang="en-US" sz="3200">
                <a:solidFill>
                  <a:schemeClr val="tx1"/>
                </a:solidFill>
                <a:cs typeface="Arial" panose="020B0604020202020204" pitchFamily="34" charset="0"/>
              </a:rPr>
              <a:t> </a:t>
            </a:r>
            <a:r>
              <a:rPr lang="en-US" sz="3200">
                <a:solidFill>
                  <a:schemeClr val="tx1"/>
                </a:solidFill>
                <a:effectLst/>
                <a:cs typeface="Arial" panose="020B0604020202020204" pitchFamily="34" charset="0"/>
              </a:rPr>
              <a:t>an excessive risk to [a detainee’s] health or safety</a:t>
            </a:r>
            <a:r>
              <a:rPr lang="en-US" sz="3200" i="1">
                <a:solidFill>
                  <a:schemeClr val="tx1"/>
                </a:solidFill>
                <a:effectLst/>
                <a:cs typeface="Arial" panose="020B0604020202020204" pitchFamily="34" charset="0"/>
              </a:rPr>
              <a:t>.” Olsen v. Layton Hills Mall</a:t>
            </a:r>
            <a:r>
              <a:rPr lang="en-US" sz="3200">
                <a:solidFill>
                  <a:schemeClr val="tx1"/>
                </a:solidFill>
                <a:effectLst/>
                <a:cs typeface="Arial" panose="020B0604020202020204" pitchFamily="34" charset="0"/>
              </a:rPr>
              <a:t>, 312 F.3d 1304, 1315-16 (10th Cir. 2002). In other words, the plaintiff must establish that the defendants “knew he faced a substantial risk of harm and disregarded that risk, by failing to take reasonable measures to abate it.” </a:t>
            </a:r>
            <a:r>
              <a:rPr lang="en-US" sz="3200" i="1">
                <a:solidFill>
                  <a:schemeClr val="tx1"/>
                </a:solidFill>
                <a:effectLst/>
                <a:cs typeface="Arial" panose="020B0604020202020204" pitchFamily="34" charset="0"/>
              </a:rPr>
              <a:t>Hunt v. </a:t>
            </a:r>
            <a:r>
              <a:rPr lang="en-US" sz="3200" i="1" err="1">
                <a:solidFill>
                  <a:schemeClr val="tx1"/>
                </a:solidFill>
                <a:effectLst/>
                <a:cs typeface="Arial" panose="020B0604020202020204" pitchFamily="34" charset="0"/>
              </a:rPr>
              <a:t>Uphoff</a:t>
            </a:r>
            <a:r>
              <a:rPr lang="en-US" sz="3200">
                <a:solidFill>
                  <a:schemeClr val="tx1"/>
                </a:solidFill>
                <a:effectLst/>
                <a:cs typeface="Arial" panose="020B0604020202020204" pitchFamily="34" charset="0"/>
              </a:rPr>
              <a:t>, 199 F.3d 1220, 1224 (10th Cir. 1999).</a:t>
            </a:r>
          </a:p>
          <a:p>
            <a:pPr marL="742950" lvl="1" indent="-285750">
              <a:buFont typeface="Arial" panose="020B0604020202020204" pitchFamily="34" charset="0"/>
              <a:buChar char="•"/>
            </a:pPr>
            <a:r>
              <a:rPr lang="en-US" sz="3200">
                <a:solidFill>
                  <a:schemeClr val="tx1"/>
                </a:solidFill>
                <a:effectLst/>
                <a:cs typeface="Arial" panose="020B0604020202020204" pitchFamily="34" charset="0"/>
              </a:rPr>
              <a:t>“Whether a prison official had the requisite knowledge of a substantial risk is a</a:t>
            </a:r>
            <a:r>
              <a:rPr lang="en-US" sz="3200">
                <a:solidFill>
                  <a:schemeClr val="tx1"/>
                </a:solidFill>
                <a:cs typeface="Arial" panose="020B0604020202020204" pitchFamily="34" charset="0"/>
              </a:rPr>
              <a:t> </a:t>
            </a:r>
            <a:r>
              <a:rPr lang="en-US" sz="3200">
                <a:solidFill>
                  <a:schemeClr val="tx1"/>
                </a:solidFill>
                <a:effectLst/>
                <a:cs typeface="Arial" panose="020B0604020202020204" pitchFamily="34" charset="0"/>
              </a:rPr>
              <a:t>question of fact subject to demonstration in the usual ways, including inference from circumstantial evidence . . . and a factfinder may conclude that a prison official knew of a substantial risk from the very fact that the risk was obvious.” </a:t>
            </a:r>
            <a:r>
              <a:rPr lang="en-US" sz="3200" i="1">
                <a:solidFill>
                  <a:schemeClr val="tx1"/>
                </a:solidFill>
                <a:effectLst/>
                <a:cs typeface="Arial" panose="020B0604020202020204" pitchFamily="34" charset="0"/>
              </a:rPr>
              <a:t>Farmer,</a:t>
            </a:r>
            <a:r>
              <a:rPr lang="en-US" sz="3200">
                <a:solidFill>
                  <a:schemeClr val="tx1"/>
                </a:solidFill>
                <a:effectLst/>
                <a:cs typeface="Arial" panose="020B0604020202020204" pitchFamily="34" charset="0"/>
              </a:rPr>
              <a:t> 511 U.S. at 842.</a:t>
            </a:r>
          </a:p>
          <a:p>
            <a:pPr marL="742950" lvl="1" indent="-285750">
              <a:buFont typeface="Arial" panose="020B0604020202020204" pitchFamily="34" charset="0"/>
              <a:buChar char="•"/>
            </a:pPr>
            <a:endParaRPr lang="en-US">
              <a:solidFill>
                <a:schemeClr val="tx1"/>
              </a:solidFill>
              <a:effectLst/>
              <a:cs typeface="Arial" panose="020B0604020202020204" pitchFamily="34" charset="0"/>
            </a:endParaRPr>
          </a:p>
          <a:p>
            <a:pPr marL="285750" indent="-285750">
              <a:buFont typeface="Arial" panose="020B0604020202020204" pitchFamily="34" charset="0"/>
              <a:buChar char="•"/>
            </a:pPr>
            <a:endParaRPr lang="en-US"/>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456565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a:p>
        </p:txBody>
      </p:sp>
    </p:spTree>
    <p:extLst>
      <p:ext uri="{BB962C8B-B14F-4D97-AF65-F5344CB8AC3E}">
        <p14:creationId xmlns:p14="http://schemas.microsoft.com/office/powerpoint/2010/main" val="128383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2CAB-531E-B42A-873C-9081FB0051DC}"/>
              </a:ext>
            </a:extLst>
          </p:cNvPr>
          <p:cNvSpPr>
            <a:spLocks noGrp="1"/>
          </p:cNvSpPr>
          <p:nvPr>
            <p:ph type="title"/>
          </p:nvPr>
        </p:nvSpPr>
        <p:spPr>
          <a:xfrm>
            <a:off x="1362075" y="536714"/>
            <a:ext cx="8648699" cy="590550"/>
          </a:xfrm>
        </p:spPr>
        <p:txBody>
          <a:bodyPr>
            <a:noAutofit/>
          </a:bodyPr>
          <a:lstStyle/>
          <a:p>
            <a:r>
              <a:rPr lang="en-US" sz="3600"/>
              <a:t>Excessive Force – 8</a:t>
            </a:r>
            <a:r>
              <a:rPr lang="en-US" sz="3600" baseline="30000"/>
              <a:t>th</a:t>
            </a:r>
            <a:r>
              <a:rPr lang="en-US" sz="3600"/>
              <a:t> Amendment</a:t>
            </a:r>
          </a:p>
        </p:txBody>
      </p:sp>
      <p:sp>
        <p:nvSpPr>
          <p:cNvPr id="5" name="Footer Placeholder 4">
            <a:extLst>
              <a:ext uri="{FF2B5EF4-FFF2-40B4-BE49-F238E27FC236}">
                <a16:creationId xmlns:a16="http://schemas.microsoft.com/office/drawing/2014/main" id="{191515E8-736A-6149-43E1-5BE4B83EF0A3}"/>
              </a:ext>
            </a:extLst>
          </p:cNvPr>
          <p:cNvSpPr>
            <a:spLocks noGrp="1"/>
          </p:cNvSpPr>
          <p:nvPr>
            <p:ph type="ftr" sz="quarter" idx="11"/>
          </p:nvPr>
        </p:nvSpPr>
        <p:spPr>
          <a:xfrm>
            <a:off x="2463799" y="6356350"/>
            <a:ext cx="44608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D63EBD14-8E87-FBFB-5D24-E75041A2BDCE}"/>
              </a:ext>
            </a:extLst>
          </p:cNvPr>
          <p:cNvSpPr>
            <a:spLocks noGrp="1"/>
          </p:cNvSpPr>
          <p:nvPr>
            <p:ph type="sldNum" sz="quarter" idx="12"/>
          </p:nvPr>
        </p:nvSpPr>
        <p:spPr/>
        <p:txBody>
          <a:bodyPr/>
          <a:lstStyle/>
          <a:p>
            <a:fld id="{A49DFD55-3C28-40EF-9E31-A92D2E4017FF}" type="slidenum">
              <a:rPr lang="en-US" smtClean="0"/>
              <a:pPr/>
              <a:t>8</a:t>
            </a:fld>
            <a:endParaRPr lang="en-US"/>
          </a:p>
        </p:txBody>
      </p:sp>
      <p:sp>
        <p:nvSpPr>
          <p:cNvPr id="8" name="TextBox 7">
            <a:extLst>
              <a:ext uri="{FF2B5EF4-FFF2-40B4-BE49-F238E27FC236}">
                <a16:creationId xmlns:a16="http://schemas.microsoft.com/office/drawing/2014/main" id="{5A5516C0-430F-C75D-A71F-70B4DC15ADF1}"/>
              </a:ext>
            </a:extLst>
          </p:cNvPr>
          <p:cNvSpPr txBox="1"/>
          <p:nvPr/>
        </p:nvSpPr>
        <p:spPr>
          <a:xfrm>
            <a:off x="214932" y="1436622"/>
            <a:ext cx="9471992" cy="3785652"/>
          </a:xfrm>
          <a:prstGeom prst="rect">
            <a:avLst/>
          </a:prstGeom>
          <a:noFill/>
        </p:spPr>
        <p:txBody>
          <a:bodyPr wrap="square" rtlCol="0">
            <a:spAutoFit/>
          </a:bodyPr>
          <a:lstStyle/>
          <a:p>
            <a:r>
              <a:rPr lang="en-US" sz="1600"/>
              <a:t>The complaint must allege that the Defendant unnecessarily and wantonly inflicted pain on Plaintiff.</a:t>
            </a:r>
            <a:br>
              <a:rPr lang="en-US" sz="1600"/>
            </a:br>
            <a:endParaRPr lang="en-US" sz="1600"/>
          </a:p>
          <a:p>
            <a:pPr marL="285750" indent="-285750">
              <a:buFont typeface="Arial" panose="020B0604020202020204" pitchFamily="34" charset="0"/>
              <a:buChar char="•"/>
            </a:pPr>
            <a:r>
              <a:rPr lang="en-US" sz="1600"/>
              <a:t>For Defendants using force directly, the question will be “whether the force was applied in a good </a:t>
            </a:r>
            <a:br>
              <a:rPr lang="en-US" sz="1600"/>
            </a:br>
            <a:r>
              <a:rPr lang="en-US" sz="1600"/>
              <a:t>faith effort to maintain or restore discipline, or </a:t>
            </a:r>
            <a:r>
              <a:rPr lang="en-US" sz="1600" b="1"/>
              <a:t>maliciously and sadistically </a:t>
            </a:r>
            <a:r>
              <a:rPr lang="en-US" sz="1600"/>
              <a:t>to cause harm. </a:t>
            </a:r>
            <a:r>
              <a:rPr lang="en-US" sz="1600" i="1"/>
              <a:t>Id.</a:t>
            </a:r>
            <a:br>
              <a:rPr lang="en-US" sz="1600" i="1"/>
            </a:br>
            <a:endParaRPr lang="en-US" sz="1600"/>
          </a:p>
          <a:p>
            <a:pPr marL="285750" indent="-285750">
              <a:buFont typeface="Arial" panose="020B0604020202020204" pitchFamily="34" charset="0"/>
              <a:buChar char="•"/>
            </a:pPr>
            <a:r>
              <a:rPr lang="en-US" sz="1600"/>
              <a:t>Deliberate indifference standard applies to others who did not intervene in an illegal use of force.</a:t>
            </a:r>
            <a:br>
              <a:rPr lang="en-US" sz="1600"/>
            </a:br>
            <a:endParaRPr lang="en-US" sz="1600"/>
          </a:p>
          <a:p>
            <a:pPr marL="285750" indent="-285750">
              <a:buFont typeface="Arial" panose="020B0604020202020204" pitchFamily="34" charset="0"/>
              <a:buChar char="•"/>
            </a:pPr>
            <a:r>
              <a:rPr lang="en-US" sz="1600"/>
              <a:t>In deciding whether force was “malicious or sadistic” Courts look at the extent of the injury, </a:t>
            </a:r>
            <a:br>
              <a:rPr lang="en-US" sz="1600"/>
            </a:br>
            <a:r>
              <a:rPr lang="en-US" sz="1600"/>
              <a:t>“the need for application of force, the relationship between that need and the amount of </a:t>
            </a:r>
            <a:br>
              <a:rPr lang="en-US" sz="1600"/>
            </a:br>
            <a:r>
              <a:rPr lang="en-US" sz="1600"/>
              <a:t>force used, the threat ‘reasonably perceived by the responsible officials,’ and ‘any efforts </a:t>
            </a:r>
            <a:br>
              <a:rPr lang="en-US" sz="1600"/>
            </a:br>
            <a:r>
              <a:rPr lang="en-US" sz="1600"/>
              <a:t>made to temper the severity of a forceful response. </a:t>
            </a:r>
            <a:r>
              <a:rPr lang="en-US" sz="1600" i="1"/>
              <a:t>Hudson v. McMillian, 503 u.S.1,</a:t>
            </a:r>
            <a:br>
              <a:rPr lang="en-US" sz="1600" i="1"/>
            </a:br>
            <a:r>
              <a:rPr lang="en-US" sz="1600" i="1"/>
              <a:t> at 7. (1992). </a:t>
            </a:r>
            <a:r>
              <a:rPr lang="en-US" sz="1600"/>
              <a:t> </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Question will be “whether the force was applied in a good faith effort to maintain </a:t>
            </a:r>
            <a:br>
              <a:rPr lang="en-US" sz="1600"/>
            </a:br>
            <a:r>
              <a:rPr lang="en-US" sz="1600"/>
              <a:t>or restore discipline, or maliciously and sadistically to cause harm. </a:t>
            </a:r>
            <a:r>
              <a:rPr lang="en-US" sz="1600" i="1"/>
              <a:t>Id.</a:t>
            </a:r>
            <a:endParaRPr lang="en-US" sz="1600"/>
          </a:p>
        </p:txBody>
      </p:sp>
    </p:spTree>
    <p:extLst>
      <p:ext uri="{BB962C8B-B14F-4D97-AF65-F5344CB8AC3E}">
        <p14:creationId xmlns:p14="http://schemas.microsoft.com/office/powerpoint/2010/main" val="401521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4D3F-5A5C-043A-7B48-EF2BC1F024CD}"/>
              </a:ext>
            </a:extLst>
          </p:cNvPr>
          <p:cNvSpPr>
            <a:spLocks noGrp="1"/>
          </p:cNvSpPr>
          <p:nvPr>
            <p:ph type="title"/>
          </p:nvPr>
        </p:nvSpPr>
        <p:spPr>
          <a:xfrm>
            <a:off x="371889" y="834887"/>
            <a:ext cx="9610311" cy="452436"/>
          </a:xfrm>
        </p:spPr>
        <p:txBody>
          <a:bodyPr>
            <a:noAutofit/>
          </a:bodyPr>
          <a:lstStyle/>
          <a:p>
            <a:pPr algn="ctr"/>
            <a:r>
              <a:rPr lang="en-US" sz="3600"/>
              <a:t>Conditions of Confinement Generally 8</a:t>
            </a:r>
            <a:r>
              <a:rPr lang="en-US" sz="3600" baseline="30000"/>
              <a:t>th</a:t>
            </a:r>
            <a:r>
              <a:rPr lang="en-US" sz="3600"/>
              <a:t> Amendment</a:t>
            </a:r>
          </a:p>
        </p:txBody>
      </p:sp>
      <p:sp>
        <p:nvSpPr>
          <p:cNvPr id="3" name="Text Placeholder 2">
            <a:extLst>
              <a:ext uri="{FF2B5EF4-FFF2-40B4-BE49-F238E27FC236}">
                <a16:creationId xmlns:a16="http://schemas.microsoft.com/office/drawing/2014/main" id="{6578287D-1A28-640C-71EB-B762D5F01DD5}"/>
              </a:ext>
            </a:extLst>
          </p:cNvPr>
          <p:cNvSpPr>
            <a:spLocks noGrp="1"/>
          </p:cNvSpPr>
          <p:nvPr>
            <p:ph type="body" idx="1"/>
          </p:nvPr>
        </p:nvSpPr>
        <p:spPr>
          <a:xfrm>
            <a:off x="638174" y="1525656"/>
            <a:ext cx="8288821" cy="3806687"/>
          </a:xfrm>
        </p:spPr>
        <p:txBody>
          <a:bodyPr>
            <a:noAutofit/>
          </a:bodyPr>
          <a:lstStyle/>
          <a:p>
            <a:r>
              <a:rPr lang="en-US" sz="1600">
                <a:cs typeface="Arial" panose="020B0604020202020204" pitchFamily="34" charset="0"/>
              </a:rPr>
              <a:t>The 8</a:t>
            </a:r>
            <a:r>
              <a:rPr lang="en-US" sz="1600" baseline="30000">
                <a:cs typeface="Arial" panose="020B0604020202020204" pitchFamily="34" charset="0"/>
              </a:rPr>
              <a:t>th</a:t>
            </a:r>
            <a:r>
              <a:rPr lang="en-US" sz="1600">
                <a:cs typeface="Arial" panose="020B0604020202020204" pitchFamily="34" charset="0"/>
              </a:rPr>
              <a:t> Amendment forbids Cruel and Unusual Punishment.</a:t>
            </a:r>
          </a:p>
          <a:p>
            <a:pPr marL="285750" indent="-285750">
              <a:buFont typeface="Wingdings" pitchFamily="2" charset="2"/>
              <a:buChar char="Ø"/>
            </a:pPr>
            <a:r>
              <a:rPr lang="en-US" sz="1600">
                <a:cs typeface="Arial" panose="020B0604020202020204" pitchFamily="34" charset="0"/>
              </a:rPr>
              <a:t>Prisoners are entitled to “minimal civilized measure of life’s necessities” which include “food, clothing, shelter, medical care and reasonable safety.” </a:t>
            </a:r>
            <a:r>
              <a:rPr lang="en-US" sz="1600" err="1">
                <a:cs typeface="Arial" panose="020B0604020202020204" pitchFamily="34" charset="0"/>
              </a:rPr>
              <a:t>Helling</a:t>
            </a:r>
            <a:r>
              <a:rPr lang="en-US" sz="1600">
                <a:cs typeface="Arial" panose="020B0604020202020204" pitchFamily="34" charset="0"/>
              </a:rPr>
              <a:t> v. McKinney, 509 U.. 25 (1993).  This is guided by “evolving standards of decency.”</a:t>
            </a:r>
            <a:r>
              <a:rPr lang="en-US" sz="1600" i="1">
                <a:cs typeface="Arial" panose="020B0604020202020204" pitchFamily="34" charset="0"/>
              </a:rPr>
              <a:t> Rhodes v. Chapman, 452 </a:t>
            </a:r>
            <a:r>
              <a:rPr lang="en-US" sz="1600" i="1" err="1">
                <a:cs typeface="Arial" panose="020B0604020202020204" pitchFamily="34" charset="0"/>
              </a:rPr>
              <a:t>U.s.</a:t>
            </a:r>
            <a:r>
              <a:rPr lang="en-US" sz="1600" i="1">
                <a:cs typeface="Arial" panose="020B0604020202020204" pitchFamily="34" charset="0"/>
              </a:rPr>
              <a:t> 337 (1981).</a:t>
            </a:r>
            <a:endParaRPr lang="en-US" sz="1600">
              <a:cs typeface="Arial" panose="020B0604020202020204" pitchFamily="34" charset="0"/>
            </a:endParaRPr>
          </a:p>
          <a:p>
            <a:pPr marL="285750" indent="-285750">
              <a:buFont typeface="Wingdings" pitchFamily="2" charset="2"/>
              <a:buChar char="Ø"/>
            </a:pPr>
            <a:r>
              <a:rPr lang="en-US" sz="1600">
                <a:cs typeface="Arial" panose="020B0604020202020204" pitchFamily="34" charset="0"/>
              </a:rPr>
              <a:t>Generally these claims will also have the objective and subjective component, like the deliberate indifference claim.  </a:t>
            </a:r>
          </a:p>
          <a:p>
            <a:pPr marL="285750" indent="-285750">
              <a:buFont typeface="Wingdings" pitchFamily="2" charset="2"/>
              <a:buChar char="Ø"/>
            </a:pPr>
            <a:r>
              <a:rPr lang="en-US" sz="1600">
                <a:cs typeface="Arial" panose="020B0604020202020204" pitchFamily="34" charset="0"/>
              </a:rPr>
              <a:t>Most types of claims for conditions do not violate the Constitution unless they amount to “unnecessary and wanton infliction of pain.” </a:t>
            </a:r>
            <a:r>
              <a:rPr lang="en-US" sz="1600" i="1">
                <a:cs typeface="Arial" panose="020B0604020202020204" pitchFamily="34" charset="0"/>
              </a:rPr>
              <a:t>Rhodes, 452 U.S. 337.</a:t>
            </a:r>
          </a:p>
          <a:p>
            <a:pPr marL="285750" indent="-285750">
              <a:buFont typeface="Wingdings" pitchFamily="2" charset="2"/>
              <a:buChar char="Ø"/>
            </a:pPr>
            <a:r>
              <a:rPr lang="en-US" sz="1600">
                <a:cs typeface="Arial" panose="020B0604020202020204" pitchFamily="34" charset="0"/>
              </a:rPr>
              <a:t>They also will generally need to include allegations that the conditions </a:t>
            </a:r>
            <a:br>
              <a:rPr lang="en-US" sz="1600">
                <a:cs typeface="Arial" panose="020B0604020202020204" pitchFamily="34" charset="0"/>
              </a:rPr>
            </a:br>
            <a:r>
              <a:rPr lang="en-US" sz="1600">
                <a:cs typeface="Arial" panose="020B0604020202020204" pitchFamily="34" charset="0"/>
              </a:rPr>
              <a:t>complained of did not serve a legitimate correctional purpose.</a:t>
            </a:r>
          </a:p>
          <a:p>
            <a:pPr marL="285750" indent="-285750">
              <a:buFont typeface="Wingdings" pitchFamily="2" charset="2"/>
              <a:buChar char="Ø"/>
            </a:pPr>
            <a:r>
              <a:rPr lang="en-US" sz="1600">
                <a:cs typeface="Arial" panose="020B0604020202020204" pitchFamily="34" charset="0"/>
              </a:rPr>
              <a:t>The Prisoners’ Self-Help Litigation Manual by John Boston and Daniel </a:t>
            </a:r>
            <a:br>
              <a:rPr lang="en-US" sz="1600">
                <a:cs typeface="Arial" panose="020B0604020202020204" pitchFamily="34" charset="0"/>
              </a:rPr>
            </a:br>
            <a:r>
              <a:rPr lang="en-US" sz="1600">
                <a:cs typeface="Arial" panose="020B0604020202020204" pitchFamily="34" charset="0"/>
              </a:rPr>
              <a:t>Manville does a great job laying out various elements of conditions of </a:t>
            </a:r>
            <a:br>
              <a:rPr lang="en-US" sz="1600">
                <a:cs typeface="Arial" panose="020B0604020202020204" pitchFamily="34" charset="0"/>
              </a:rPr>
            </a:br>
            <a:r>
              <a:rPr lang="en-US" sz="1600">
                <a:cs typeface="Arial" panose="020B0604020202020204" pitchFamily="34" charset="0"/>
              </a:rPr>
              <a:t>confinement.</a:t>
            </a:r>
          </a:p>
          <a:p>
            <a:endParaRPr lang="en-US" sz="1600"/>
          </a:p>
        </p:txBody>
      </p:sp>
      <p:sp>
        <p:nvSpPr>
          <p:cNvPr id="5" name="Footer Placeholder 4">
            <a:extLst>
              <a:ext uri="{FF2B5EF4-FFF2-40B4-BE49-F238E27FC236}">
                <a16:creationId xmlns:a16="http://schemas.microsoft.com/office/drawing/2014/main" id="{6F6959AC-DBA3-976C-3BC0-35E84451036D}"/>
              </a:ext>
            </a:extLst>
          </p:cNvPr>
          <p:cNvSpPr>
            <a:spLocks noGrp="1"/>
          </p:cNvSpPr>
          <p:nvPr>
            <p:ph type="ftr" sz="quarter" idx="11"/>
          </p:nvPr>
        </p:nvSpPr>
        <p:spPr>
          <a:xfrm>
            <a:off x="2463800" y="6257926"/>
            <a:ext cx="4565650" cy="4635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Tenorite"/>
                <a:ea typeface="+mn-ea"/>
                <a:cs typeface="+mn-cs"/>
              </a:rPr>
              <a:t>Representing Pro Bono Incarcerated Clients in Federal Court </a:t>
            </a:r>
          </a:p>
        </p:txBody>
      </p:sp>
      <p:sp>
        <p:nvSpPr>
          <p:cNvPr id="6" name="Slide Number Placeholder 5">
            <a:extLst>
              <a:ext uri="{FF2B5EF4-FFF2-40B4-BE49-F238E27FC236}">
                <a16:creationId xmlns:a16="http://schemas.microsoft.com/office/drawing/2014/main" id="{AEB6774B-7E76-0D67-2E1F-25077D85BCF4}"/>
              </a:ext>
            </a:extLst>
          </p:cNvPr>
          <p:cNvSpPr>
            <a:spLocks noGrp="1"/>
          </p:cNvSpPr>
          <p:nvPr>
            <p:ph type="sldNum" sz="quarter" idx="12"/>
          </p:nvPr>
        </p:nvSpPr>
        <p:spPr/>
        <p:txBody>
          <a:bodyPr/>
          <a:lstStyle/>
          <a:p>
            <a:fld id="{A49DFD55-3C28-40EF-9E31-A92D2E4017FF}" type="slidenum">
              <a:rPr lang="en-US" smtClean="0"/>
              <a:pPr/>
              <a:t>9</a:t>
            </a:fld>
            <a:endParaRPr lang="en-US"/>
          </a:p>
        </p:txBody>
      </p:sp>
    </p:spTree>
    <p:extLst>
      <p:ext uri="{BB962C8B-B14F-4D97-AF65-F5344CB8AC3E}">
        <p14:creationId xmlns:p14="http://schemas.microsoft.com/office/powerpoint/2010/main" val="916581991"/>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{246A7084-E123-49B3-A87B-C3ED6EFE9896}tf67328976_win32</Template>
  <TotalTime>312</TotalTime>
  <Words>3260</Words>
  <Application>Microsoft Macintosh PowerPoint</Application>
  <PresentationFormat>Widescreen</PresentationFormat>
  <Paragraphs>228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Tenorite</vt:lpstr>
      <vt:lpstr>Wingdings</vt:lpstr>
      <vt:lpstr>Office Theme</vt:lpstr>
      <vt:lpstr>Representing  Pro Bono INCARCERATED Clients  in Federal Court </vt:lpstr>
      <vt:lpstr>Session I</vt:lpstr>
      <vt:lpstr>Most common claims in prisoner litigation </vt:lpstr>
      <vt:lpstr>The Civil Rights Act</vt:lpstr>
      <vt:lpstr>Specific concerns for 1983 cases</vt:lpstr>
      <vt:lpstr>Eleventh Amendment Concerns</vt:lpstr>
      <vt:lpstr>Deliberate Indifference  to Medical needs</vt:lpstr>
      <vt:lpstr>Excessive Force – 8th Amendment</vt:lpstr>
      <vt:lpstr>Conditions of Confinement Generally 8th Amendment</vt:lpstr>
      <vt:lpstr>Failure to Protect – 8th Amendment</vt:lpstr>
      <vt:lpstr>First Amendment Free Exercise</vt:lpstr>
      <vt:lpstr>Rfra &amp; rluipa claims</vt:lpstr>
      <vt:lpstr>Disability Claims </vt:lpstr>
      <vt:lpstr>ADMINISTRATIVE EXHAUSTION</vt:lpstr>
      <vt:lpstr>ADMINISTRATIVE EXHAUSTION cont’d</vt:lpstr>
      <vt:lpstr>Review of Case</vt:lpstr>
      <vt:lpstr>Review of case cont’d</vt:lpstr>
      <vt:lpstr>Getting more done with less</vt:lpstr>
      <vt:lpstr>Concluding thoughts</vt:lpstr>
      <vt:lpstr>Feel free to reach out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Randolph, Aurora</dc:creator>
  <cp:lastModifiedBy>Dana Collier Smith</cp:lastModifiedBy>
  <cp:revision>5</cp:revision>
  <dcterms:created xsi:type="dcterms:W3CDTF">2022-12-05T21:15:24Z</dcterms:created>
  <dcterms:modified xsi:type="dcterms:W3CDTF">2022-12-10T01:25:57Z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