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72" r:id="rId2"/>
    <p:sldId id="390" r:id="rId3"/>
    <p:sldId id="411" r:id="rId4"/>
    <p:sldId id="405" r:id="rId5"/>
    <p:sldId id="401" r:id="rId6"/>
    <p:sldId id="408" r:id="rId7"/>
    <p:sldId id="403" r:id="rId8"/>
    <p:sldId id="40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E713EA6-AB2C-EB01-6C65-19B32409E90B}" name="Caroline J. Nohl" initials="CJN" userId="S::cnohl@burgsimpson.com::91f5648b-b5c7-4474-bd6c-65b07453b26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B9A"/>
    <a:srgbClr val="3D5EA2"/>
    <a:srgbClr val="F0F0F0"/>
    <a:srgbClr val="4A66AC"/>
    <a:srgbClr val="305597"/>
    <a:srgbClr val="2D5B5F"/>
    <a:srgbClr val="C89800"/>
    <a:srgbClr val="FFE699"/>
    <a:srgbClr val="FFFFFF"/>
    <a:srgbClr val="7E924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40" autoAdjust="0"/>
    <p:restoredTop sz="94660"/>
  </p:normalViewPr>
  <p:slideViewPr>
    <p:cSldViewPr snapToGrid="0">
      <p:cViewPr varScale="1">
        <p:scale>
          <a:sx n="112" d="100"/>
          <a:sy n="112" d="100"/>
        </p:scale>
        <p:origin x="448" y="192"/>
      </p:cViewPr>
      <p:guideLst/>
    </p:cSldViewPr>
  </p:slideViewPr>
  <p:notesTextViewPr>
    <p:cViewPr>
      <p:scale>
        <a:sx n="3" d="2"/>
        <a:sy n="3" d="2"/>
      </p:scale>
      <p:origin x="0" y="0"/>
    </p:cViewPr>
  </p:notesTextViewPr>
  <p:sorterViewPr>
    <p:cViewPr>
      <p:scale>
        <a:sx n="120" d="100"/>
        <a:sy n="120" d="100"/>
      </p:scale>
      <p:origin x="0" y="-8022"/>
    </p:cViewPr>
  </p:sorterViewPr>
  <p:notesViewPr>
    <p:cSldViewPr snapToGrid="0">
      <p:cViewPr varScale="1">
        <p:scale>
          <a:sx n="83" d="100"/>
          <a:sy n="83" d="100"/>
        </p:scale>
        <p:origin x="298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00B8EB9-A6F1-4883-9BDE-B69E7285C0C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BAD4A77-7928-4AFB-AEC1-2E58E8144AA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E74F2C3-4983-40D8-8A04-79ABA338060A}" type="datetimeFigureOut">
              <a:rPr lang="en-US" smtClean="0"/>
              <a:t>12/9/22</a:t>
            </a:fld>
            <a:endParaRPr lang="en-US"/>
          </a:p>
        </p:txBody>
      </p:sp>
      <p:sp>
        <p:nvSpPr>
          <p:cNvPr id="4" name="Footer Placeholder 3">
            <a:extLst>
              <a:ext uri="{FF2B5EF4-FFF2-40B4-BE49-F238E27FC236}">
                <a16:creationId xmlns:a16="http://schemas.microsoft.com/office/drawing/2014/main" id="{C098AD26-821D-4744-8201-DBF6C719217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E90782E-D138-4DFE-BDFA-A8DEB9EB3CC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B1DE2DB-0326-4A7C-B5B5-11799716C43A}" type="slidenum">
              <a:rPr lang="en-US" smtClean="0"/>
              <a:t>‹#›</a:t>
            </a:fld>
            <a:endParaRPr lang="en-US"/>
          </a:p>
        </p:txBody>
      </p:sp>
    </p:spTree>
    <p:extLst>
      <p:ext uri="{BB962C8B-B14F-4D97-AF65-F5344CB8AC3E}">
        <p14:creationId xmlns:p14="http://schemas.microsoft.com/office/powerpoint/2010/main" val="150325014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123DAB7-F65B-4655-834B-8A17933DF561}"/>
              </a:ext>
            </a:extLst>
          </p:cNvPr>
          <p:cNvSpPr/>
          <p:nvPr userDrawn="1"/>
        </p:nvSpPr>
        <p:spPr>
          <a:xfrm>
            <a:off x="0" y="6652432"/>
            <a:ext cx="12192000" cy="205568"/>
          </a:xfrm>
          <a:prstGeom prst="rect">
            <a:avLst/>
          </a:prstGeom>
          <a:gradFill flip="none" rotWithShape="1">
            <a:gsLst>
              <a:gs pos="39000">
                <a:schemeClr val="bg1"/>
              </a:gs>
              <a:gs pos="96000">
                <a:srgbClr val="93939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DB7C2227-E651-440B-B95A-2CE8929ACF88}"/>
              </a:ext>
            </a:extLst>
          </p:cNvPr>
          <p:cNvSpPr>
            <a:spLocks noGrp="1"/>
          </p:cNvSpPr>
          <p:nvPr>
            <p:ph type="subTitle" idx="1"/>
          </p:nvPr>
        </p:nvSpPr>
        <p:spPr>
          <a:xfrm>
            <a:off x="1608841" y="2096159"/>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a:extLst>
              <a:ext uri="{FF2B5EF4-FFF2-40B4-BE49-F238E27FC236}">
                <a16:creationId xmlns:a16="http://schemas.microsoft.com/office/drawing/2014/main" id="{38C09071-4884-4CE9-B6EF-3EC0A8A46459}"/>
              </a:ext>
            </a:extLst>
          </p:cNvPr>
          <p:cNvSpPr>
            <a:spLocks noGrp="1"/>
          </p:cNvSpPr>
          <p:nvPr>
            <p:ph type="sldNum" sz="quarter" idx="12"/>
          </p:nvPr>
        </p:nvSpPr>
        <p:spPr>
          <a:xfrm>
            <a:off x="9448800" y="6572653"/>
            <a:ext cx="2743200" cy="365125"/>
          </a:xfrm>
        </p:spPr>
        <p:txBody>
          <a:bodyPr/>
          <a:lstStyle>
            <a:lvl1pPr>
              <a:defRPr b="1">
                <a:solidFill>
                  <a:schemeClr val="bg1"/>
                </a:solidFill>
              </a:defRPr>
            </a:lvl1pPr>
          </a:lstStyle>
          <a:p>
            <a:fld id="{09320CD1-F3B4-4BE3-A0B7-533862CD13D1}" type="slidenum">
              <a:rPr lang="en-US" smtClean="0"/>
              <a:pPr/>
              <a:t>‹#›</a:t>
            </a:fld>
            <a:endParaRPr lang="en-US"/>
          </a:p>
        </p:txBody>
      </p:sp>
      <p:sp>
        <p:nvSpPr>
          <p:cNvPr id="10" name="Rectangle 9">
            <a:extLst>
              <a:ext uri="{FF2B5EF4-FFF2-40B4-BE49-F238E27FC236}">
                <a16:creationId xmlns:a16="http://schemas.microsoft.com/office/drawing/2014/main" id="{B4594B85-79AE-4B40-9019-B74E6098C17E}"/>
              </a:ext>
            </a:extLst>
          </p:cNvPr>
          <p:cNvSpPr/>
          <p:nvPr userDrawn="1"/>
        </p:nvSpPr>
        <p:spPr>
          <a:xfrm>
            <a:off x="0" y="773590"/>
            <a:ext cx="12192000" cy="77820"/>
          </a:xfrm>
          <a:prstGeom prst="rect">
            <a:avLst/>
          </a:prstGeom>
          <a:solidFill>
            <a:srgbClr val="4A66AC"/>
          </a:solidFill>
          <a:ln>
            <a:noFill/>
          </a:ln>
          <a:effectLst>
            <a:outerShdw blurRad="254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751070A2-2323-409F-8E86-7ED400C84285}"/>
              </a:ext>
            </a:extLst>
          </p:cNvPr>
          <p:cNvSpPr/>
          <p:nvPr userDrawn="1"/>
        </p:nvSpPr>
        <p:spPr>
          <a:xfrm>
            <a:off x="0" y="749588"/>
            <a:ext cx="12192000" cy="7782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16CCAB0-3BAF-4733-B17F-E9254E3830AB}"/>
              </a:ext>
            </a:extLst>
          </p:cNvPr>
          <p:cNvSpPr/>
          <p:nvPr userDrawn="1"/>
        </p:nvSpPr>
        <p:spPr>
          <a:xfrm>
            <a:off x="0" y="0"/>
            <a:ext cx="12192000" cy="758070"/>
          </a:xfrm>
          <a:prstGeom prst="rect">
            <a:avLst/>
          </a:prstGeom>
          <a:gradFill>
            <a:gsLst>
              <a:gs pos="27000">
                <a:srgbClr val="4A66AC"/>
              </a:gs>
              <a:gs pos="96000">
                <a:schemeClr val="accent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3A7CFE-1A6A-4ED3-AFF8-663DCD8DCA7D}"/>
              </a:ext>
            </a:extLst>
          </p:cNvPr>
          <p:cNvSpPr>
            <a:spLocks noGrp="1"/>
          </p:cNvSpPr>
          <p:nvPr userDrawn="1">
            <p:ph type="ctrTitle"/>
          </p:nvPr>
        </p:nvSpPr>
        <p:spPr>
          <a:xfrm>
            <a:off x="0" y="-1842"/>
            <a:ext cx="12192000" cy="821974"/>
          </a:xfrm>
        </p:spPr>
        <p:txBody>
          <a:bodyPr anchor="b">
            <a:normAutofit/>
          </a:bodyPr>
          <a:lstStyle>
            <a:lvl1pPr algn="ctr">
              <a:defRPr sz="5400" b="1">
                <a:solidFill>
                  <a:schemeClr val="bg1"/>
                </a:solidFill>
                <a:latin typeface="+mn-lt"/>
              </a:defRPr>
            </a:lvl1pPr>
          </a:lstStyle>
          <a:p>
            <a:r>
              <a:rPr lang="en-US" dirty="0"/>
              <a:t>Click to edit Master title style</a:t>
            </a:r>
          </a:p>
        </p:txBody>
      </p:sp>
    </p:spTree>
    <p:extLst>
      <p:ext uri="{BB962C8B-B14F-4D97-AF65-F5344CB8AC3E}">
        <p14:creationId xmlns:p14="http://schemas.microsoft.com/office/powerpoint/2010/main" val="118589485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B7C2227-E651-440B-B95A-2CE8929ACF88}"/>
              </a:ext>
            </a:extLst>
          </p:cNvPr>
          <p:cNvSpPr>
            <a:spLocks noGrp="1"/>
          </p:cNvSpPr>
          <p:nvPr>
            <p:ph type="subTitle" idx="1"/>
          </p:nvPr>
        </p:nvSpPr>
        <p:spPr>
          <a:xfrm>
            <a:off x="1608841" y="2096159"/>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a:extLst>
              <a:ext uri="{FF2B5EF4-FFF2-40B4-BE49-F238E27FC236}">
                <a16:creationId xmlns:a16="http://schemas.microsoft.com/office/drawing/2014/main" id="{38C09071-4884-4CE9-B6EF-3EC0A8A46459}"/>
              </a:ext>
            </a:extLst>
          </p:cNvPr>
          <p:cNvSpPr>
            <a:spLocks noGrp="1"/>
          </p:cNvSpPr>
          <p:nvPr>
            <p:ph type="sldNum" sz="quarter" idx="12"/>
          </p:nvPr>
        </p:nvSpPr>
        <p:spPr>
          <a:xfrm>
            <a:off x="9448800" y="6572653"/>
            <a:ext cx="2743200" cy="365125"/>
          </a:xfrm>
        </p:spPr>
        <p:txBody>
          <a:bodyPr/>
          <a:lstStyle>
            <a:lvl1pPr>
              <a:defRPr b="1">
                <a:solidFill>
                  <a:schemeClr val="tx1">
                    <a:lumMod val="75000"/>
                    <a:lumOff val="25000"/>
                  </a:schemeClr>
                </a:solidFill>
              </a:defRPr>
            </a:lvl1pPr>
          </a:lstStyle>
          <a:p>
            <a:fld id="{09320CD1-F3B4-4BE3-A0B7-533862CD13D1}" type="slidenum">
              <a:rPr lang="en-US" smtClean="0"/>
              <a:pPr/>
              <a:t>‹#›</a:t>
            </a:fld>
            <a:endParaRPr lang="en-US"/>
          </a:p>
        </p:txBody>
      </p:sp>
      <p:sp>
        <p:nvSpPr>
          <p:cNvPr id="9" name="Rectangle 8">
            <a:extLst>
              <a:ext uri="{FF2B5EF4-FFF2-40B4-BE49-F238E27FC236}">
                <a16:creationId xmlns:a16="http://schemas.microsoft.com/office/drawing/2014/main" id="{751070A2-2323-409F-8E86-7ED400C84285}"/>
              </a:ext>
            </a:extLst>
          </p:cNvPr>
          <p:cNvSpPr/>
          <p:nvPr userDrawn="1"/>
        </p:nvSpPr>
        <p:spPr>
          <a:xfrm>
            <a:off x="0" y="740063"/>
            <a:ext cx="12192000" cy="7782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16CCAB0-3BAF-4733-B17F-E9254E3830AB}"/>
              </a:ext>
            </a:extLst>
          </p:cNvPr>
          <p:cNvSpPr/>
          <p:nvPr userDrawn="1"/>
        </p:nvSpPr>
        <p:spPr>
          <a:xfrm>
            <a:off x="0" y="0"/>
            <a:ext cx="12192000" cy="758070"/>
          </a:xfrm>
          <a:prstGeom prst="rect">
            <a:avLst/>
          </a:prstGeom>
          <a:gradFill>
            <a:gsLst>
              <a:gs pos="27000">
                <a:srgbClr val="4A66AC"/>
              </a:gs>
              <a:gs pos="96000">
                <a:schemeClr val="accent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733A7CFE-1A6A-4ED3-AFF8-663DCD8DCA7D}"/>
              </a:ext>
            </a:extLst>
          </p:cNvPr>
          <p:cNvSpPr>
            <a:spLocks noGrp="1"/>
          </p:cNvSpPr>
          <p:nvPr userDrawn="1">
            <p:ph type="ctrTitle"/>
          </p:nvPr>
        </p:nvSpPr>
        <p:spPr>
          <a:xfrm>
            <a:off x="0" y="-1842"/>
            <a:ext cx="12192000" cy="821974"/>
          </a:xfrm>
        </p:spPr>
        <p:txBody>
          <a:bodyPr anchor="b">
            <a:normAutofit/>
          </a:bodyPr>
          <a:lstStyle>
            <a:lvl1pPr algn="ctr">
              <a:defRPr sz="5400" b="1">
                <a:solidFill>
                  <a:schemeClr val="bg1"/>
                </a:solidFill>
                <a:latin typeface="+mn-lt"/>
              </a:defRPr>
            </a:lvl1pPr>
          </a:lstStyle>
          <a:p>
            <a:r>
              <a:rPr lang="en-US" dirty="0"/>
              <a:t>Click to edit Master title style</a:t>
            </a:r>
          </a:p>
        </p:txBody>
      </p:sp>
    </p:spTree>
    <p:extLst>
      <p:ext uri="{BB962C8B-B14F-4D97-AF65-F5344CB8AC3E}">
        <p14:creationId xmlns:p14="http://schemas.microsoft.com/office/powerpoint/2010/main" val="142160267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perator and title">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8C09071-4884-4CE9-B6EF-3EC0A8A46459}"/>
              </a:ext>
            </a:extLst>
          </p:cNvPr>
          <p:cNvSpPr>
            <a:spLocks noGrp="1"/>
          </p:cNvSpPr>
          <p:nvPr>
            <p:ph type="sldNum" sz="quarter" idx="12"/>
          </p:nvPr>
        </p:nvSpPr>
        <p:spPr>
          <a:xfrm>
            <a:off x="9448800" y="6572653"/>
            <a:ext cx="2743200" cy="365125"/>
          </a:xfrm>
        </p:spPr>
        <p:txBody>
          <a:bodyPr/>
          <a:lstStyle>
            <a:lvl1pPr>
              <a:defRPr b="1">
                <a:solidFill>
                  <a:schemeClr val="tx1">
                    <a:lumMod val="85000"/>
                    <a:lumOff val="15000"/>
                  </a:schemeClr>
                </a:solidFill>
              </a:defRPr>
            </a:lvl1pPr>
          </a:lstStyle>
          <a:p>
            <a:fld id="{09320CD1-F3B4-4BE3-A0B7-533862CD13D1}" type="slidenum">
              <a:rPr lang="en-US" smtClean="0"/>
              <a:pPr/>
              <a:t>‹#›</a:t>
            </a:fld>
            <a:endParaRPr lang="en-US"/>
          </a:p>
        </p:txBody>
      </p:sp>
      <p:sp>
        <p:nvSpPr>
          <p:cNvPr id="9" name="Rectangle 8">
            <a:extLst>
              <a:ext uri="{FF2B5EF4-FFF2-40B4-BE49-F238E27FC236}">
                <a16:creationId xmlns:a16="http://schemas.microsoft.com/office/drawing/2014/main" id="{751070A2-2323-409F-8E86-7ED400C84285}"/>
              </a:ext>
            </a:extLst>
          </p:cNvPr>
          <p:cNvSpPr/>
          <p:nvPr userDrawn="1"/>
        </p:nvSpPr>
        <p:spPr>
          <a:xfrm>
            <a:off x="0" y="4858252"/>
            <a:ext cx="12192000" cy="7782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16CCAB0-3BAF-4733-B17F-E9254E3830AB}"/>
              </a:ext>
            </a:extLst>
          </p:cNvPr>
          <p:cNvSpPr/>
          <p:nvPr userDrawn="1"/>
        </p:nvSpPr>
        <p:spPr>
          <a:xfrm>
            <a:off x="0" y="2060414"/>
            <a:ext cx="12192000" cy="2799727"/>
          </a:xfrm>
          <a:prstGeom prst="rect">
            <a:avLst/>
          </a:prstGeom>
          <a:gradFill>
            <a:gsLst>
              <a:gs pos="27000">
                <a:srgbClr val="4A66AC"/>
              </a:gs>
              <a:gs pos="96000">
                <a:schemeClr val="accent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733A7CFE-1A6A-4ED3-AFF8-663DCD8DCA7D}"/>
              </a:ext>
            </a:extLst>
          </p:cNvPr>
          <p:cNvSpPr>
            <a:spLocks noGrp="1"/>
          </p:cNvSpPr>
          <p:nvPr userDrawn="1">
            <p:ph type="ctrTitle"/>
          </p:nvPr>
        </p:nvSpPr>
        <p:spPr>
          <a:xfrm>
            <a:off x="0" y="3042740"/>
            <a:ext cx="12192000" cy="821974"/>
          </a:xfrm>
        </p:spPr>
        <p:txBody>
          <a:bodyPr anchor="b">
            <a:normAutofit/>
          </a:bodyPr>
          <a:lstStyle>
            <a:lvl1pPr algn="ctr">
              <a:defRPr sz="5400" b="1">
                <a:solidFill>
                  <a:schemeClr val="bg1"/>
                </a:solidFill>
                <a:latin typeface="+mn-lt"/>
              </a:defRPr>
            </a:lvl1pPr>
          </a:lstStyle>
          <a:p>
            <a:r>
              <a:rPr lang="en-US" dirty="0"/>
              <a:t>Click to edit Master title style</a:t>
            </a:r>
          </a:p>
        </p:txBody>
      </p:sp>
      <p:sp>
        <p:nvSpPr>
          <p:cNvPr id="13" name="Rectangle 12">
            <a:extLst>
              <a:ext uri="{FF2B5EF4-FFF2-40B4-BE49-F238E27FC236}">
                <a16:creationId xmlns:a16="http://schemas.microsoft.com/office/drawing/2014/main" id="{5C816417-7F02-4EB7-B0D9-86ECE4572DCA}"/>
              </a:ext>
            </a:extLst>
          </p:cNvPr>
          <p:cNvSpPr/>
          <p:nvPr userDrawn="1"/>
        </p:nvSpPr>
        <p:spPr>
          <a:xfrm>
            <a:off x="0" y="2048505"/>
            <a:ext cx="12192000" cy="7782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7772655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123DAB7-F65B-4655-834B-8A17933DF561}"/>
              </a:ext>
            </a:extLst>
          </p:cNvPr>
          <p:cNvSpPr/>
          <p:nvPr userDrawn="1"/>
        </p:nvSpPr>
        <p:spPr>
          <a:xfrm>
            <a:off x="0" y="6652432"/>
            <a:ext cx="12192000" cy="205568"/>
          </a:xfrm>
          <a:prstGeom prst="rect">
            <a:avLst/>
          </a:prstGeom>
          <a:gradFill flip="none" rotWithShape="1">
            <a:gsLst>
              <a:gs pos="39000">
                <a:schemeClr val="bg1"/>
              </a:gs>
              <a:gs pos="96000">
                <a:srgbClr val="93939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DB7C2227-E651-440B-B95A-2CE8929ACF88}"/>
              </a:ext>
            </a:extLst>
          </p:cNvPr>
          <p:cNvSpPr>
            <a:spLocks noGrp="1"/>
          </p:cNvSpPr>
          <p:nvPr>
            <p:ph type="subTitle" idx="1"/>
          </p:nvPr>
        </p:nvSpPr>
        <p:spPr>
          <a:xfrm>
            <a:off x="1608841" y="2096159"/>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a:extLst>
              <a:ext uri="{FF2B5EF4-FFF2-40B4-BE49-F238E27FC236}">
                <a16:creationId xmlns:a16="http://schemas.microsoft.com/office/drawing/2014/main" id="{38C09071-4884-4CE9-B6EF-3EC0A8A46459}"/>
              </a:ext>
            </a:extLst>
          </p:cNvPr>
          <p:cNvSpPr>
            <a:spLocks noGrp="1"/>
          </p:cNvSpPr>
          <p:nvPr>
            <p:ph type="sldNum" sz="quarter" idx="12"/>
          </p:nvPr>
        </p:nvSpPr>
        <p:spPr>
          <a:xfrm>
            <a:off x="9448800" y="6572653"/>
            <a:ext cx="2743200" cy="365125"/>
          </a:xfrm>
        </p:spPr>
        <p:txBody>
          <a:bodyPr/>
          <a:lstStyle>
            <a:lvl1pPr>
              <a:defRPr b="1">
                <a:solidFill>
                  <a:schemeClr val="bg1"/>
                </a:solidFill>
              </a:defRPr>
            </a:lvl1pPr>
          </a:lstStyle>
          <a:p>
            <a:fld id="{09320CD1-F3B4-4BE3-A0B7-533862CD13D1}" type="slidenum">
              <a:rPr lang="en-US" smtClean="0"/>
              <a:pPr/>
              <a:t>‹#›</a:t>
            </a:fld>
            <a:endParaRPr lang="en-US"/>
          </a:p>
        </p:txBody>
      </p:sp>
      <p:grpSp>
        <p:nvGrpSpPr>
          <p:cNvPr id="11" name="Group 10">
            <a:extLst>
              <a:ext uri="{FF2B5EF4-FFF2-40B4-BE49-F238E27FC236}">
                <a16:creationId xmlns:a16="http://schemas.microsoft.com/office/drawing/2014/main" id="{07A75107-6F6C-4F8D-AF71-A181C5E62761}"/>
              </a:ext>
            </a:extLst>
          </p:cNvPr>
          <p:cNvGrpSpPr/>
          <p:nvPr userDrawn="1"/>
        </p:nvGrpSpPr>
        <p:grpSpPr>
          <a:xfrm>
            <a:off x="0" y="-1"/>
            <a:ext cx="12192000" cy="1271160"/>
            <a:chOff x="1025236" y="0"/>
            <a:chExt cx="2022764" cy="472857"/>
          </a:xfrm>
        </p:grpSpPr>
        <p:sp>
          <p:nvSpPr>
            <p:cNvPr id="9" name="Rectangle 8">
              <a:extLst>
                <a:ext uri="{FF2B5EF4-FFF2-40B4-BE49-F238E27FC236}">
                  <a16:creationId xmlns:a16="http://schemas.microsoft.com/office/drawing/2014/main" id="{751070A2-2323-409F-8E86-7ED400C84285}"/>
                </a:ext>
              </a:extLst>
            </p:cNvPr>
            <p:cNvSpPr/>
            <p:nvPr userDrawn="1"/>
          </p:nvSpPr>
          <p:spPr>
            <a:xfrm>
              <a:off x="1025236" y="427138"/>
              <a:ext cx="2022764" cy="4571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8" name="Rectangle 7">
              <a:extLst>
                <a:ext uri="{FF2B5EF4-FFF2-40B4-BE49-F238E27FC236}">
                  <a16:creationId xmlns:a16="http://schemas.microsoft.com/office/drawing/2014/main" id="{816CCAB0-3BAF-4733-B17F-E9254E3830AB}"/>
                </a:ext>
              </a:extLst>
            </p:cNvPr>
            <p:cNvSpPr/>
            <p:nvPr userDrawn="1"/>
          </p:nvSpPr>
          <p:spPr>
            <a:xfrm>
              <a:off x="1025236" y="0"/>
              <a:ext cx="2022764" cy="445366"/>
            </a:xfrm>
            <a:prstGeom prst="rect">
              <a:avLst/>
            </a:prstGeom>
            <a:gradFill>
              <a:gsLst>
                <a:gs pos="27000">
                  <a:srgbClr val="4A66AC"/>
                </a:gs>
                <a:gs pos="96000">
                  <a:schemeClr val="accent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sp>
        <p:nvSpPr>
          <p:cNvPr id="2" name="Title 1">
            <a:extLst>
              <a:ext uri="{FF2B5EF4-FFF2-40B4-BE49-F238E27FC236}">
                <a16:creationId xmlns:a16="http://schemas.microsoft.com/office/drawing/2014/main" id="{733A7CFE-1A6A-4ED3-AFF8-663DCD8DCA7D}"/>
              </a:ext>
            </a:extLst>
          </p:cNvPr>
          <p:cNvSpPr>
            <a:spLocks noGrp="1"/>
          </p:cNvSpPr>
          <p:nvPr>
            <p:ph type="ctrTitle" hasCustomPrompt="1"/>
          </p:nvPr>
        </p:nvSpPr>
        <p:spPr>
          <a:xfrm>
            <a:off x="0" y="484994"/>
            <a:ext cx="12192000" cy="821974"/>
          </a:xfrm>
        </p:spPr>
        <p:txBody>
          <a:bodyPr anchor="b">
            <a:normAutofit/>
          </a:bodyPr>
          <a:lstStyle>
            <a:lvl1pPr algn="ctr">
              <a:lnSpc>
                <a:spcPct val="64762"/>
              </a:lnSpc>
              <a:defRPr sz="5400" b="1">
                <a:solidFill>
                  <a:schemeClr val="bg1"/>
                </a:solidFill>
                <a:latin typeface="+mn-lt"/>
              </a:defRPr>
            </a:lvl1pPr>
          </a:lstStyle>
          <a:p>
            <a:r>
              <a:rPr lang="en-US" dirty="0"/>
              <a:t>Click to edit </a:t>
            </a:r>
            <a:br>
              <a:rPr lang="en-US" dirty="0"/>
            </a:br>
            <a:r>
              <a:rPr lang="en-US" dirty="0"/>
              <a:t>Master title style</a:t>
            </a:r>
          </a:p>
        </p:txBody>
      </p:sp>
    </p:spTree>
    <p:extLst>
      <p:ext uri="{BB962C8B-B14F-4D97-AF65-F5344CB8AC3E}">
        <p14:creationId xmlns:p14="http://schemas.microsoft.com/office/powerpoint/2010/main" val="15679377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123DAB7-F65B-4655-834B-8A17933DF561}"/>
              </a:ext>
            </a:extLst>
          </p:cNvPr>
          <p:cNvSpPr/>
          <p:nvPr userDrawn="1"/>
        </p:nvSpPr>
        <p:spPr>
          <a:xfrm>
            <a:off x="0" y="6652432"/>
            <a:ext cx="12192000" cy="205568"/>
          </a:xfrm>
          <a:prstGeom prst="rect">
            <a:avLst/>
          </a:prstGeom>
          <a:gradFill flip="none" rotWithShape="1">
            <a:gsLst>
              <a:gs pos="39000">
                <a:schemeClr val="bg1"/>
              </a:gs>
              <a:gs pos="96000">
                <a:srgbClr val="93939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DB7C2227-E651-440B-B95A-2CE8929ACF88}"/>
              </a:ext>
            </a:extLst>
          </p:cNvPr>
          <p:cNvSpPr>
            <a:spLocks noGrp="1"/>
          </p:cNvSpPr>
          <p:nvPr>
            <p:ph type="subTitle" idx="1"/>
          </p:nvPr>
        </p:nvSpPr>
        <p:spPr>
          <a:xfrm>
            <a:off x="1524000" y="2944571"/>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a:extLst>
              <a:ext uri="{FF2B5EF4-FFF2-40B4-BE49-F238E27FC236}">
                <a16:creationId xmlns:a16="http://schemas.microsoft.com/office/drawing/2014/main" id="{38C09071-4884-4CE9-B6EF-3EC0A8A46459}"/>
              </a:ext>
            </a:extLst>
          </p:cNvPr>
          <p:cNvSpPr>
            <a:spLocks noGrp="1"/>
          </p:cNvSpPr>
          <p:nvPr>
            <p:ph type="sldNum" sz="quarter" idx="12"/>
          </p:nvPr>
        </p:nvSpPr>
        <p:spPr>
          <a:xfrm>
            <a:off x="9448800" y="6572653"/>
            <a:ext cx="2743200" cy="365125"/>
          </a:xfrm>
        </p:spPr>
        <p:txBody>
          <a:bodyPr/>
          <a:lstStyle>
            <a:lvl1pPr>
              <a:defRPr b="1">
                <a:solidFill>
                  <a:schemeClr val="bg1"/>
                </a:solidFill>
              </a:defRPr>
            </a:lvl1pPr>
          </a:lstStyle>
          <a:p>
            <a:fld id="{09320CD1-F3B4-4BE3-A0B7-533862CD13D1}" type="slidenum">
              <a:rPr lang="en-US" smtClean="0"/>
              <a:pPr/>
              <a:t>‹#›</a:t>
            </a:fld>
            <a:endParaRPr lang="en-US"/>
          </a:p>
        </p:txBody>
      </p:sp>
    </p:spTree>
    <p:extLst>
      <p:ext uri="{BB962C8B-B14F-4D97-AF65-F5344CB8AC3E}">
        <p14:creationId xmlns:p14="http://schemas.microsoft.com/office/powerpoint/2010/main" val="416917929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607785-A9E0-494D-9809-EA46BC3AAD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3A91C6B-9243-4B6E-A3FC-833A16E03C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5CEB4B-C2A3-4A6E-A6B4-1DA7305BA1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41B267-1790-4ABD-9ABD-6DD595DE6548}" type="datetimeFigureOut">
              <a:rPr lang="en-US" smtClean="0"/>
              <a:t>12/9/22</a:t>
            </a:fld>
            <a:endParaRPr lang="en-US"/>
          </a:p>
        </p:txBody>
      </p:sp>
      <p:sp>
        <p:nvSpPr>
          <p:cNvPr id="5" name="Footer Placeholder 4">
            <a:extLst>
              <a:ext uri="{FF2B5EF4-FFF2-40B4-BE49-F238E27FC236}">
                <a16:creationId xmlns:a16="http://schemas.microsoft.com/office/drawing/2014/main" id="{5CAA3DAE-297E-4C46-9A5C-68472B6602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97E781D-FE87-499A-A56E-39F6383876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20CD1-F3B4-4BE3-A0B7-533862CD13D1}" type="slidenum">
              <a:rPr lang="en-US" smtClean="0"/>
              <a:t>‹#›</a:t>
            </a:fld>
            <a:endParaRPr lang="en-US"/>
          </a:p>
        </p:txBody>
      </p:sp>
    </p:spTree>
    <p:extLst>
      <p:ext uri="{BB962C8B-B14F-4D97-AF65-F5344CB8AC3E}">
        <p14:creationId xmlns:p14="http://schemas.microsoft.com/office/powerpoint/2010/main" val="4124746816"/>
      </p:ext>
    </p:extLst>
  </p:cSld>
  <p:clrMap bg1="lt1" tx1="dk1" bg2="lt2" tx2="dk2" accent1="accent1" accent2="accent2" accent3="accent3" accent4="accent4" accent5="accent5" accent6="accent6" hlink="hlink" folHlink="folHlink"/>
  <p:sldLayoutIdLst>
    <p:sldLayoutId id="2147483649" r:id="rId1"/>
    <p:sldLayoutId id="2147483668" r:id="rId2"/>
    <p:sldLayoutId id="2147483665" r:id="rId3"/>
    <p:sldLayoutId id="2147483660" r:id="rId4"/>
    <p:sldLayoutId id="2147483661" r:id="rId5"/>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bop.gov/coronavirus/covid19_modified_operations_guide.jsp" TargetMode="External"/><Relationship Id="rId2" Type="http://schemas.openxmlformats.org/officeDocument/2006/relationships/hyperlink" Target="https://cdoc.colorado.gov/resources/covid-19-faq-and-updates"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doc.colorado.gov/about/department-policies"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ww.rcfp.org/open-government-guide/"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archives.gov/foia/foia-guide" TargetMode="External"/><Relationship Id="rId2" Type="http://schemas.openxmlformats.org/officeDocument/2006/relationships/hyperlink" Target="https://foia.wiki/wiki/Main_Page"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josh@cclawcolorado.com" TargetMode="External"/><Relationship Id="rId2" Type="http://schemas.openxmlformats.org/officeDocument/2006/relationships/hyperlink" Target="mailto:lawyerdan@danielshafferlaw.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67084A2-0DA6-484F-B295-0AF65C6ED356}"/>
              </a:ext>
            </a:extLst>
          </p:cNvPr>
          <p:cNvSpPr txBox="1">
            <a:spLocks/>
          </p:cNvSpPr>
          <p:nvPr/>
        </p:nvSpPr>
        <p:spPr>
          <a:xfrm>
            <a:off x="0" y="2607026"/>
            <a:ext cx="12192000" cy="82197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5400" b="1" kern="1200">
                <a:solidFill>
                  <a:schemeClr val="bg1"/>
                </a:solidFill>
                <a:latin typeface="+mn-lt"/>
                <a:ea typeface="+mj-ea"/>
                <a:cs typeface="+mj-cs"/>
              </a:defRPr>
            </a:lvl1pPr>
          </a:lstStyle>
          <a:p>
            <a:pPr>
              <a:lnSpc>
                <a:spcPct val="59643"/>
              </a:lnSpc>
            </a:pPr>
            <a:r>
              <a:rPr lang="en-US" sz="4800" dirty="0"/>
              <a:t>Pro Bono Prisoner Clients in Federal Court</a:t>
            </a:r>
          </a:p>
        </p:txBody>
      </p:sp>
      <p:sp>
        <p:nvSpPr>
          <p:cNvPr id="6" name="Title 1">
            <a:extLst>
              <a:ext uri="{FF2B5EF4-FFF2-40B4-BE49-F238E27FC236}">
                <a16:creationId xmlns:a16="http://schemas.microsoft.com/office/drawing/2014/main" id="{CF8E1FB3-D690-4280-1F7B-22A9C3760770}"/>
              </a:ext>
            </a:extLst>
          </p:cNvPr>
          <p:cNvSpPr txBox="1">
            <a:spLocks/>
          </p:cNvSpPr>
          <p:nvPr/>
        </p:nvSpPr>
        <p:spPr>
          <a:xfrm>
            <a:off x="0" y="3503841"/>
            <a:ext cx="12192000" cy="82197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5400" b="1" kern="1200">
                <a:solidFill>
                  <a:schemeClr val="bg1"/>
                </a:solidFill>
                <a:latin typeface="+mn-lt"/>
                <a:ea typeface="+mj-ea"/>
                <a:cs typeface="+mj-cs"/>
              </a:defRPr>
            </a:lvl1pPr>
          </a:lstStyle>
          <a:p>
            <a:pPr>
              <a:lnSpc>
                <a:spcPct val="59643"/>
              </a:lnSpc>
            </a:pPr>
            <a:r>
              <a:rPr lang="en-US" sz="2400" dirty="0"/>
              <a:t>Daniel Shaffer and Joshua F. Bugos</a:t>
            </a:r>
          </a:p>
        </p:txBody>
      </p:sp>
    </p:spTree>
    <p:extLst>
      <p:ext uri="{BB962C8B-B14F-4D97-AF65-F5344CB8AC3E}">
        <p14:creationId xmlns:p14="http://schemas.microsoft.com/office/powerpoint/2010/main" val="298285702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53CE9E-8FDE-4FEE-B234-39FB9CB75300}"/>
              </a:ext>
            </a:extLst>
          </p:cNvPr>
          <p:cNvSpPr>
            <a:spLocks noGrp="1"/>
          </p:cNvSpPr>
          <p:nvPr>
            <p:ph type="ctrTitle"/>
          </p:nvPr>
        </p:nvSpPr>
        <p:spPr/>
        <p:txBody>
          <a:bodyPr>
            <a:normAutofit fontScale="90000"/>
          </a:bodyPr>
          <a:lstStyle/>
          <a:p>
            <a:r>
              <a:rPr lang="en-US" dirty="0"/>
              <a:t>Working With an In-Custody Client</a:t>
            </a:r>
          </a:p>
        </p:txBody>
      </p:sp>
      <p:sp>
        <p:nvSpPr>
          <p:cNvPr id="16" name="TextBox 15">
            <a:extLst>
              <a:ext uri="{FF2B5EF4-FFF2-40B4-BE49-F238E27FC236}">
                <a16:creationId xmlns:a16="http://schemas.microsoft.com/office/drawing/2014/main" id="{0734D526-4898-70CE-7ABA-F33CDEE957E1}"/>
              </a:ext>
            </a:extLst>
          </p:cNvPr>
          <p:cNvSpPr txBox="1"/>
          <p:nvPr/>
        </p:nvSpPr>
        <p:spPr>
          <a:xfrm>
            <a:off x="410307" y="1028465"/>
            <a:ext cx="11371385" cy="5816977"/>
          </a:xfrm>
          <a:prstGeom prst="rect">
            <a:avLst/>
          </a:prstGeom>
          <a:noFill/>
        </p:spPr>
        <p:txBody>
          <a:bodyPr wrap="square" rtlCol="0">
            <a:spAutoFit/>
          </a:bodyPr>
          <a:lstStyle>
            <a:defPPr>
              <a:defRPr lang="en-US"/>
            </a:defPPr>
            <a:lvl1pPr algn="ctr">
              <a:defRPr b="1">
                <a:solidFill>
                  <a:srgbClr val="595959"/>
                </a:solidFill>
              </a:defRPr>
            </a:lvl1pPr>
          </a:lstStyle>
          <a:p>
            <a:pPr algn="just"/>
            <a:r>
              <a:rPr lang="en-US" sz="2800" dirty="0">
                <a:latin typeface="Times New Roman" panose="02020603050405020304" pitchFamily="18" charset="0"/>
                <a:cs typeface="Times New Roman" panose="02020603050405020304" pitchFamily="18" charset="0"/>
              </a:rPr>
              <a:t>►	</a:t>
            </a:r>
            <a:r>
              <a:rPr lang="en-US" sz="2800" b="0" dirty="0">
                <a:latin typeface="Arial Nova" panose="020B0504020202020204" pitchFamily="34" charset="0"/>
                <a:cs typeface="Times New Roman" panose="02020603050405020304" pitchFamily="18" charset="0"/>
              </a:rPr>
              <a:t>Unique challenges</a:t>
            </a:r>
          </a:p>
          <a:p>
            <a:pPr algn="just"/>
            <a:r>
              <a:rPr lang="en-US" sz="2800" b="0" dirty="0">
                <a:latin typeface="Arial Nova" panose="020B0504020202020204" pitchFamily="34" charset="0"/>
                <a:cs typeface="Times New Roman" panose="02020603050405020304" pitchFamily="18" charset="0"/>
              </a:rPr>
              <a:t>	●	Scheduling (and paying) for calls / emails / stamps</a:t>
            </a:r>
          </a:p>
          <a:p>
            <a:pPr algn="just"/>
            <a:r>
              <a:rPr lang="en-US" sz="2800" b="0" dirty="0">
                <a:latin typeface="Arial Nova" panose="020B0504020202020204" pitchFamily="34" charset="0"/>
                <a:cs typeface="Times New Roman" panose="02020603050405020304" pitchFamily="18" charset="0"/>
              </a:rPr>
              <a:t>	●	Perceived “authority” figure</a:t>
            </a:r>
          </a:p>
          <a:p>
            <a:pPr algn="just"/>
            <a:r>
              <a:rPr lang="en-US" sz="2800" b="0" dirty="0">
                <a:latin typeface="Arial Nova" panose="020B0504020202020204" pitchFamily="34" charset="0"/>
                <a:cs typeface="Times New Roman" panose="02020603050405020304" pitchFamily="18" charset="0"/>
              </a:rPr>
              <a:t>	●	Prior experiences with judicial system and attorneys</a:t>
            </a:r>
          </a:p>
          <a:p>
            <a:pPr algn="l"/>
            <a:r>
              <a:rPr lang="en-US" sz="2800" dirty="0">
                <a:latin typeface="Arial Nova" panose="020B0504020202020204" pitchFamily="34" charset="0"/>
                <a:cs typeface="Times New Roman" panose="02020603050405020304" pitchFamily="18" charset="0"/>
              </a:rPr>
              <a:t>	</a:t>
            </a:r>
            <a:r>
              <a:rPr lang="en-US" sz="2800" b="0" dirty="0">
                <a:latin typeface="Arial Nova" panose="020B0504020202020204" pitchFamily="34" charset="0"/>
                <a:cs typeface="Times New Roman" panose="02020603050405020304" pitchFamily="18" charset="0"/>
              </a:rPr>
              <a:t>●	Environment in which they live</a:t>
            </a:r>
          </a:p>
          <a:p>
            <a:pPr algn="l"/>
            <a:endParaRPr lang="en-US" sz="2800" dirty="0">
              <a:latin typeface="Arial Nova" panose="020B0504020202020204" pitchFamily="34" charset="0"/>
              <a:cs typeface="Times New Roman" panose="02020603050405020304" pitchFamily="18" charset="0"/>
            </a:endParaRPr>
          </a:p>
          <a:p>
            <a:pPr algn="l"/>
            <a:r>
              <a:rPr lang="en-US" sz="2800" dirty="0">
                <a:latin typeface="Arial Nova" panose="020B0504020202020204" pitchFamily="34" charset="0"/>
                <a:cs typeface="Times New Roman" panose="02020603050405020304" pitchFamily="18" charset="0"/>
              </a:rPr>
              <a:t>►	</a:t>
            </a:r>
            <a:r>
              <a:rPr lang="en-US" sz="2800" b="0" dirty="0">
                <a:latin typeface="Arial Nova" panose="020B0504020202020204" pitchFamily="34" charset="0"/>
                <a:cs typeface="Times New Roman" panose="02020603050405020304" pitchFamily="18" charset="0"/>
              </a:rPr>
              <a:t>Set and </a:t>
            </a:r>
            <a:r>
              <a:rPr lang="en-US" sz="2800" b="0" u="sng" dirty="0">
                <a:latin typeface="Arial Nova" panose="020B0504020202020204" pitchFamily="34" charset="0"/>
                <a:cs typeface="Times New Roman" panose="02020603050405020304" pitchFamily="18" charset="0"/>
              </a:rPr>
              <a:t>maintain</a:t>
            </a:r>
            <a:r>
              <a:rPr lang="en-US" sz="2800" b="0" dirty="0">
                <a:latin typeface="Arial Nova" panose="020B0504020202020204" pitchFamily="34" charset="0"/>
                <a:cs typeface="Times New Roman" panose="02020603050405020304" pitchFamily="18" charset="0"/>
              </a:rPr>
              <a:t> boundaries</a:t>
            </a:r>
          </a:p>
          <a:p>
            <a:pPr algn="l"/>
            <a:r>
              <a:rPr lang="en-US" sz="2800" b="0" dirty="0">
                <a:latin typeface="Arial Nova" panose="020B0504020202020204" pitchFamily="34" charset="0"/>
                <a:cs typeface="Times New Roman" panose="02020603050405020304" pitchFamily="18" charset="0"/>
              </a:rPr>
              <a:t>	●	Scope of representation</a:t>
            </a:r>
          </a:p>
          <a:p>
            <a:pPr algn="l"/>
            <a:r>
              <a:rPr lang="en-US" sz="2800" b="0" dirty="0">
                <a:latin typeface="Arial Nova" panose="020B0504020202020204" pitchFamily="34" charset="0"/>
                <a:cs typeface="Times New Roman" panose="02020603050405020304" pitchFamily="18" charset="0"/>
              </a:rPr>
              <a:t>	●	You are an officer of the court, not a smuggler</a:t>
            </a:r>
          </a:p>
          <a:p>
            <a:pPr algn="l"/>
            <a:endParaRPr lang="en-US" sz="3200" b="0" dirty="0"/>
          </a:p>
          <a:p>
            <a:pPr algn="l"/>
            <a:r>
              <a:rPr lang="en-US" sz="3200" dirty="0">
                <a:latin typeface="Arial Nova" panose="020B0504020202020204" pitchFamily="34" charset="0"/>
                <a:cs typeface="Times New Roman" panose="02020603050405020304" pitchFamily="18" charset="0"/>
              </a:rPr>
              <a:t>►	</a:t>
            </a:r>
            <a:r>
              <a:rPr lang="en-US" sz="2800" b="0" dirty="0">
                <a:latin typeface="Arial Nova" panose="020B0504020202020204" pitchFamily="34" charset="0"/>
                <a:cs typeface="Times New Roman" panose="02020603050405020304" pitchFamily="18" charset="0"/>
              </a:rPr>
              <a:t>Show grace, compassion and uncompromising toughness</a:t>
            </a:r>
          </a:p>
          <a:p>
            <a:pPr algn="l"/>
            <a:endParaRPr lang="en-US" sz="2800" b="0" dirty="0">
              <a:latin typeface="Arial Nova" panose="020B0504020202020204" pitchFamily="34" charset="0"/>
              <a:cs typeface="Times New Roman" panose="02020603050405020304" pitchFamily="18" charset="0"/>
            </a:endParaRPr>
          </a:p>
          <a:p>
            <a:pPr algn="l"/>
            <a:r>
              <a:rPr lang="en-US" sz="2800" dirty="0">
                <a:latin typeface="Arial Nova" panose="020B0504020202020204" pitchFamily="34" charset="0"/>
                <a:cs typeface="Times New Roman" panose="02020603050405020304" pitchFamily="18" charset="0"/>
              </a:rPr>
              <a:t>►	</a:t>
            </a:r>
            <a:r>
              <a:rPr lang="en-US" sz="2800" b="0" dirty="0">
                <a:latin typeface="Arial Nova" panose="020B0504020202020204" pitchFamily="34" charset="0"/>
                <a:cs typeface="Times New Roman" panose="02020603050405020304" pitchFamily="18" charset="0"/>
              </a:rPr>
              <a:t>Use your resources (firm, mentors, colleagues, FFA)</a:t>
            </a:r>
            <a:endParaRPr lang="en-US" sz="2800" b="0" dirty="0"/>
          </a:p>
        </p:txBody>
      </p:sp>
    </p:spTree>
    <p:extLst>
      <p:ext uri="{BB962C8B-B14F-4D97-AF65-F5344CB8AC3E}">
        <p14:creationId xmlns:p14="http://schemas.microsoft.com/office/powerpoint/2010/main" val="283975730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53CE9E-8FDE-4FEE-B234-39FB9CB75300}"/>
              </a:ext>
            </a:extLst>
          </p:cNvPr>
          <p:cNvSpPr>
            <a:spLocks noGrp="1"/>
          </p:cNvSpPr>
          <p:nvPr>
            <p:ph type="ctrTitle"/>
          </p:nvPr>
        </p:nvSpPr>
        <p:spPr/>
        <p:txBody>
          <a:bodyPr>
            <a:normAutofit fontScale="90000"/>
          </a:bodyPr>
          <a:lstStyle/>
          <a:p>
            <a:r>
              <a:rPr lang="en-US" dirty="0"/>
              <a:t>COVID Protocols and Rights</a:t>
            </a:r>
          </a:p>
        </p:txBody>
      </p:sp>
      <p:sp>
        <p:nvSpPr>
          <p:cNvPr id="16" name="TextBox 15">
            <a:extLst>
              <a:ext uri="{FF2B5EF4-FFF2-40B4-BE49-F238E27FC236}">
                <a16:creationId xmlns:a16="http://schemas.microsoft.com/office/drawing/2014/main" id="{0734D526-4898-70CE-7ABA-F33CDEE957E1}"/>
              </a:ext>
            </a:extLst>
          </p:cNvPr>
          <p:cNvSpPr txBox="1"/>
          <p:nvPr/>
        </p:nvSpPr>
        <p:spPr>
          <a:xfrm>
            <a:off x="410307" y="1028465"/>
            <a:ext cx="11371385" cy="5816977"/>
          </a:xfrm>
          <a:prstGeom prst="rect">
            <a:avLst/>
          </a:prstGeom>
          <a:noFill/>
        </p:spPr>
        <p:txBody>
          <a:bodyPr wrap="square" rtlCol="0">
            <a:spAutoFit/>
          </a:bodyPr>
          <a:lstStyle>
            <a:defPPr>
              <a:defRPr lang="en-US"/>
            </a:defPPr>
            <a:lvl1pPr algn="ctr">
              <a:defRPr b="1">
                <a:solidFill>
                  <a:srgbClr val="595959"/>
                </a:solidFill>
              </a:defRPr>
            </a:lvl1pPr>
          </a:lstStyle>
          <a:p>
            <a:pPr algn="just"/>
            <a:r>
              <a:rPr lang="en-US" sz="2800" dirty="0">
                <a:latin typeface="Times New Roman" panose="02020603050405020304" pitchFamily="18" charset="0"/>
                <a:cs typeface="Times New Roman" panose="02020603050405020304" pitchFamily="18" charset="0"/>
              </a:rPr>
              <a:t>►	</a:t>
            </a:r>
            <a:r>
              <a:rPr lang="en-US" sz="2800" b="0" dirty="0">
                <a:latin typeface="Arial Nova" panose="020B0504020202020204" pitchFamily="34" charset="0"/>
                <a:cs typeface="Times New Roman" panose="02020603050405020304" pitchFamily="18" charset="0"/>
              </a:rPr>
              <a:t>CDOC and BOP Guidelines Constantly Changing:</a:t>
            </a:r>
          </a:p>
          <a:p>
            <a:pPr algn="just"/>
            <a:r>
              <a:rPr lang="en-US" sz="2800" b="0" dirty="0">
                <a:latin typeface="Arial Nova" panose="020B0504020202020204" pitchFamily="34" charset="0"/>
                <a:cs typeface="Times New Roman" panose="02020603050405020304" pitchFamily="18" charset="0"/>
              </a:rPr>
              <a:t>	</a:t>
            </a:r>
          </a:p>
          <a:p>
            <a:pPr algn="just"/>
            <a:r>
              <a:rPr lang="en-US" sz="2800" b="0" dirty="0">
                <a:latin typeface="Arial Nova" panose="020B0504020202020204" pitchFamily="34" charset="0"/>
                <a:cs typeface="Times New Roman" panose="02020603050405020304" pitchFamily="18" charset="0"/>
                <a:hlinkClick r:id="rId2"/>
              </a:rPr>
              <a:t>https://cdoc.colorado.gov/resources/covid-19-faq-and-updates</a:t>
            </a:r>
            <a:endParaRPr lang="en-US" sz="2800" b="0" dirty="0">
              <a:latin typeface="Arial Nova" panose="020B0504020202020204" pitchFamily="34" charset="0"/>
              <a:cs typeface="Times New Roman" panose="02020603050405020304" pitchFamily="18" charset="0"/>
            </a:endParaRPr>
          </a:p>
          <a:p>
            <a:pPr algn="just"/>
            <a:endParaRPr lang="en-US" sz="2800" b="0" dirty="0">
              <a:latin typeface="Arial Nova" panose="020B0504020202020204" pitchFamily="34" charset="0"/>
              <a:cs typeface="Times New Roman" panose="02020603050405020304" pitchFamily="18" charset="0"/>
            </a:endParaRPr>
          </a:p>
          <a:p>
            <a:pPr algn="just"/>
            <a:r>
              <a:rPr lang="en-US" sz="2800" b="0" dirty="0">
                <a:latin typeface="Arial Nova" panose="020B0504020202020204" pitchFamily="34" charset="0"/>
                <a:cs typeface="Times New Roman" panose="02020603050405020304" pitchFamily="18" charset="0"/>
                <a:hlinkClick r:id="rId3"/>
              </a:rPr>
              <a:t>https://www.bop.gov/coronavirus/covid19_modified_operations_guide.jsp</a:t>
            </a:r>
            <a:endParaRPr lang="en-US" sz="2800" b="0" dirty="0">
              <a:latin typeface="Arial Nova" panose="020B0504020202020204" pitchFamily="34" charset="0"/>
              <a:cs typeface="Times New Roman" panose="02020603050405020304" pitchFamily="18" charset="0"/>
            </a:endParaRPr>
          </a:p>
          <a:p>
            <a:pPr algn="just"/>
            <a:endParaRPr lang="en-US" sz="2800" b="0" dirty="0">
              <a:latin typeface="Arial Nova" panose="020B0504020202020204" pitchFamily="34" charset="0"/>
              <a:cs typeface="Times New Roman" panose="02020603050405020304" pitchFamily="18" charset="0"/>
            </a:endParaRPr>
          </a:p>
          <a:p>
            <a:pPr algn="just"/>
            <a:r>
              <a:rPr lang="en-US" sz="2800" dirty="0">
                <a:latin typeface="Arial Nova" panose="020B0504020202020204" pitchFamily="34" charset="0"/>
                <a:cs typeface="Times New Roman" panose="02020603050405020304" pitchFamily="18" charset="0"/>
              </a:rPr>
              <a:t>►	</a:t>
            </a:r>
            <a:r>
              <a:rPr lang="en-US" sz="2800" b="0" dirty="0">
                <a:latin typeface="Arial Nova" panose="020B0504020202020204" pitchFamily="34" charset="0"/>
                <a:cs typeface="Times New Roman" panose="02020603050405020304" pitchFamily="18" charset="0"/>
              </a:rPr>
              <a:t>Access to Vaccines as a right</a:t>
            </a:r>
          </a:p>
          <a:p>
            <a:pPr algn="just"/>
            <a:endParaRPr lang="en-US" sz="2800" dirty="0">
              <a:latin typeface="Arial Nova" panose="020B0504020202020204" pitchFamily="34" charset="0"/>
              <a:cs typeface="Times New Roman" panose="02020603050405020304" pitchFamily="18" charset="0"/>
            </a:endParaRPr>
          </a:p>
          <a:p>
            <a:pPr algn="l"/>
            <a:r>
              <a:rPr lang="en-US" sz="2800" dirty="0">
                <a:latin typeface="Arial Nova" panose="020B0504020202020204" pitchFamily="34" charset="0"/>
                <a:cs typeface="Times New Roman" panose="02020603050405020304" pitchFamily="18" charset="0"/>
              </a:rPr>
              <a:t>►	</a:t>
            </a:r>
            <a:r>
              <a:rPr lang="en-US" sz="2800" b="0" dirty="0">
                <a:latin typeface="Arial Nova" panose="020B0504020202020204" pitchFamily="34" charset="0"/>
                <a:cs typeface="Times New Roman" panose="02020603050405020304" pitchFamily="18" charset="0"/>
              </a:rPr>
              <a:t>Access to Visitation / Right to Familial Association</a:t>
            </a:r>
          </a:p>
          <a:p>
            <a:pPr algn="l"/>
            <a:r>
              <a:rPr lang="en-US" sz="2800" b="0" dirty="0">
                <a:latin typeface="Arial Nova" panose="020B0504020202020204" pitchFamily="34" charset="0"/>
                <a:cs typeface="Times New Roman" panose="02020603050405020304" pitchFamily="18" charset="0"/>
              </a:rPr>
              <a:t>	</a:t>
            </a:r>
          </a:p>
          <a:p>
            <a:pPr algn="l"/>
            <a:r>
              <a:rPr lang="en-US" sz="3200" dirty="0">
                <a:latin typeface="Arial Nova" panose="020B0504020202020204" pitchFamily="34" charset="0"/>
                <a:cs typeface="Times New Roman" panose="02020603050405020304" pitchFamily="18" charset="0"/>
              </a:rPr>
              <a:t>►	</a:t>
            </a:r>
            <a:r>
              <a:rPr lang="en-US" sz="2800" b="0" dirty="0">
                <a:latin typeface="Arial Nova" panose="020B0504020202020204" pitchFamily="34" charset="0"/>
                <a:cs typeface="Times New Roman" panose="02020603050405020304" pitchFamily="18" charset="0"/>
              </a:rPr>
              <a:t>Deliberate</a:t>
            </a:r>
            <a:r>
              <a:rPr lang="en-US" sz="3200" b="0" dirty="0">
                <a:latin typeface="Arial Nova" panose="020B0504020202020204" pitchFamily="34" charset="0"/>
                <a:cs typeface="Times New Roman" panose="02020603050405020304" pitchFamily="18" charset="0"/>
              </a:rPr>
              <a:t> indifference to serious medical needs</a:t>
            </a:r>
            <a:endParaRPr lang="en-US" sz="3200" b="0" dirty="0"/>
          </a:p>
          <a:p>
            <a:pPr algn="l"/>
            <a:endParaRPr lang="en-US" sz="3200" dirty="0"/>
          </a:p>
        </p:txBody>
      </p:sp>
    </p:spTree>
    <p:extLst>
      <p:ext uri="{BB962C8B-B14F-4D97-AF65-F5344CB8AC3E}">
        <p14:creationId xmlns:p14="http://schemas.microsoft.com/office/powerpoint/2010/main" val="5406168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53CE9E-8FDE-4FEE-B234-39FB9CB75300}"/>
              </a:ext>
            </a:extLst>
          </p:cNvPr>
          <p:cNvSpPr>
            <a:spLocks noGrp="1"/>
          </p:cNvSpPr>
          <p:nvPr>
            <p:ph type="ctrTitle"/>
          </p:nvPr>
        </p:nvSpPr>
        <p:spPr/>
        <p:txBody>
          <a:bodyPr>
            <a:normAutofit fontScale="90000"/>
          </a:bodyPr>
          <a:lstStyle/>
          <a:p>
            <a:r>
              <a:rPr lang="en-US" dirty="0"/>
              <a:t>Discovery in Prisoner Cases</a:t>
            </a:r>
          </a:p>
        </p:txBody>
      </p:sp>
      <p:sp>
        <p:nvSpPr>
          <p:cNvPr id="16" name="TextBox 15">
            <a:extLst>
              <a:ext uri="{FF2B5EF4-FFF2-40B4-BE49-F238E27FC236}">
                <a16:creationId xmlns:a16="http://schemas.microsoft.com/office/drawing/2014/main" id="{0734D526-4898-70CE-7ABA-F33CDEE957E1}"/>
              </a:ext>
            </a:extLst>
          </p:cNvPr>
          <p:cNvSpPr txBox="1"/>
          <p:nvPr/>
        </p:nvSpPr>
        <p:spPr>
          <a:xfrm>
            <a:off x="306264" y="1075878"/>
            <a:ext cx="11371385" cy="5078313"/>
          </a:xfrm>
          <a:prstGeom prst="rect">
            <a:avLst/>
          </a:prstGeom>
          <a:noFill/>
        </p:spPr>
        <p:txBody>
          <a:bodyPr wrap="square" rtlCol="0">
            <a:spAutoFit/>
          </a:bodyPr>
          <a:lstStyle>
            <a:defPPr>
              <a:defRPr lang="en-US"/>
            </a:defPPr>
            <a:lvl1pPr algn="ctr">
              <a:defRPr b="1">
                <a:solidFill>
                  <a:srgbClr val="595959"/>
                </a:solidFill>
              </a:defRPr>
            </a:lvl1pPr>
          </a:lstStyle>
          <a:p>
            <a:pPr algn="l"/>
            <a:r>
              <a:rPr lang="en-US" sz="3000" dirty="0">
                <a:latin typeface="Arial Nova" panose="020B0504020202020204" pitchFamily="34" charset="0"/>
              </a:rPr>
              <a:t>►	</a:t>
            </a:r>
            <a:r>
              <a:rPr lang="en-US" sz="2800" b="0" dirty="0">
                <a:latin typeface="Arial Nova" panose="020B0504020202020204" pitchFamily="34" charset="0"/>
              </a:rPr>
              <a:t>Preservation letter (videos)</a:t>
            </a:r>
          </a:p>
          <a:p>
            <a:pPr algn="l"/>
            <a:endParaRPr lang="en-US" sz="3000" dirty="0">
              <a:latin typeface="Arial Nova" panose="020B0504020202020204" pitchFamily="34" charset="0"/>
            </a:endParaRPr>
          </a:p>
          <a:p>
            <a:pPr algn="l"/>
            <a:r>
              <a:rPr lang="en-US" sz="3000" dirty="0">
                <a:latin typeface="Arial Nova" panose="020B0504020202020204" pitchFamily="34" charset="0"/>
              </a:rPr>
              <a:t>►	</a:t>
            </a:r>
            <a:r>
              <a:rPr lang="en-US" sz="2800" b="0" dirty="0">
                <a:latin typeface="Arial Nova" panose="020B0504020202020204" pitchFamily="34" charset="0"/>
              </a:rPr>
              <a:t>CDOC AR-750-03 – Litigation Management</a:t>
            </a:r>
          </a:p>
          <a:p>
            <a:pPr algn="l"/>
            <a:r>
              <a:rPr lang="en-US" sz="3000" dirty="0">
                <a:latin typeface="Arial Nova" panose="020B0504020202020204" pitchFamily="34" charset="0"/>
              </a:rPr>
              <a:t>	</a:t>
            </a:r>
            <a:r>
              <a:rPr lang="en-US" sz="3000" b="0" dirty="0">
                <a:latin typeface="Arial Nova" panose="020B0504020202020204" pitchFamily="34" charset="0"/>
                <a:hlinkClick r:id="rId2"/>
              </a:rPr>
              <a:t>https://cdoc.colorado.gov/about/department-policies</a:t>
            </a:r>
            <a:endParaRPr lang="en-US" sz="3000" b="0" dirty="0">
              <a:latin typeface="Arial Nova" panose="020B0504020202020204" pitchFamily="34" charset="0"/>
            </a:endParaRPr>
          </a:p>
          <a:p>
            <a:pPr algn="l"/>
            <a:endParaRPr lang="en-US" sz="3000" dirty="0">
              <a:latin typeface="Arial Nova" panose="020B0504020202020204" pitchFamily="34" charset="0"/>
            </a:endParaRPr>
          </a:p>
          <a:p>
            <a:pPr algn="l"/>
            <a:r>
              <a:rPr lang="en-US" sz="3000" dirty="0">
                <a:latin typeface="Arial Nova" panose="020B0504020202020204" pitchFamily="34" charset="0"/>
              </a:rPr>
              <a:t>►	</a:t>
            </a:r>
            <a:r>
              <a:rPr lang="en-US" sz="2800" b="0" dirty="0">
                <a:latin typeface="Arial Nova" panose="020B0504020202020204" pitchFamily="34" charset="0"/>
              </a:rPr>
              <a:t>1983 packet, CDOC releases and medical provider releases</a:t>
            </a:r>
          </a:p>
          <a:p>
            <a:pPr algn="l"/>
            <a:endParaRPr lang="en-US" sz="3000" dirty="0">
              <a:latin typeface="Arial Nova" panose="020B0504020202020204" pitchFamily="34" charset="0"/>
            </a:endParaRPr>
          </a:p>
          <a:p>
            <a:pPr algn="l"/>
            <a:r>
              <a:rPr lang="en-US" sz="3000" dirty="0">
                <a:latin typeface="Arial Nova" panose="020B0504020202020204" pitchFamily="34" charset="0"/>
              </a:rPr>
              <a:t>►	</a:t>
            </a:r>
            <a:r>
              <a:rPr lang="en-US" sz="2800" b="0" dirty="0">
                <a:latin typeface="Arial Nova" panose="020B0504020202020204" pitchFamily="34" charset="0"/>
              </a:rPr>
              <a:t>Inmate records, facility records/activity logs, medical/mental 	health</a:t>
            </a:r>
          </a:p>
          <a:p>
            <a:pPr algn="l"/>
            <a:endParaRPr lang="en-US" sz="2800" b="0" dirty="0">
              <a:latin typeface="Arial Nova" panose="020B0504020202020204" pitchFamily="34" charset="0"/>
            </a:endParaRPr>
          </a:p>
          <a:p>
            <a:pPr algn="l"/>
            <a:r>
              <a:rPr lang="en-US" sz="2800" dirty="0">
                <a:latin typeface="Arial Nova" panose="020B0504020202020204" pitchFamily="34" charset="0"/>
              </a:rPr>
              <a:t>►	</a:t>
            </a:r>
            <a:r>
              <a:rPr lang="en-US" sz="2800" b="0" dirty="0">
                <a:latin typeface="Arial Nova" panose="020B0504020202020204" pitchFamily="34" charset="0"/>
              </a:rPr>
              <a:t>In-custody depositions</a:t>
            </a:r>
          </a:p>
        </p:txBody>
      </p:sp>
    </p:spTree>
    <p:extLst>
      <p:ext uri="{BB962C8B-B14F-4D97-AF65-F5344CB8AC3E}">
        <p14:creationId xmlns:p14="http://schemas.microsoft.com/office/powerpoint/2010/main" val="228446560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53CE9E-8FDE-4FEE-B234-39FB9CB75300}"/>
              </a:ext>
            </a:extLst>
          </p:cNvPr>
          <p:cNvSpPr>
            <a:spLocks noGrp="1"/>
          </p:cNvSpPr>
          <p:nvPr>
            <p:ph type="ctrTitle"/>
          </p:nvPr>
        </p:nvSpPr>
        <p:spPr/>
        <p:txBody>
          <a:bodyPr>
            <a:normAutofit fontScale="90000"/>
          </a:bodyPr>
          <a:lstStyle/>
          <a:p>
            <a:r>
              <a:rPr lang="en-US" dirty="0"/>
              <a:t>CORA/CCJRA Records</a:t>
            </a:r>
          </a:p>
        </p:txBody>
      </p:sp>
      <p:sp>
        <p:nvSpPr>
          <p:cNvPr id="16" name="TextBox 15">
            <a:extLst>
              <a:ext uri="{FF2B5EF4-FFF2-40B4-BE49-F238E27FC236}">
                <a16:creationId xmlns:a16="http://schemas.microsoft.com/office/drawing/2014/main" id="{0734D526-4898-70CE-7ABA-F33CDEE957E1}"/>
              </a:ext>
            </a:extLst>
          </p:cNvPr>
          <p:cNvSpPr txBox="1"/>
          <p:nvPr/>
        </p:nvSpPr>
        <p:spPr>
          <a:xfrm>
            <a:off x="410307" y="1621131"/>
            <a:ext cx="11371385" cy="4893647"/>
          </a:xfrm>
          <a:prstGeom prst="rect">
            <a:avLst/>
          </a:prstGeom>
          <a:noFill/>
        </p:spPr>
        <p:txBody>
          <a:bodyPr wrap="square" rtlCol="0">
            <a:spAutoFit/>
          </a:bodyPr>
          <a:lstStyle>
            <a:defPPr>
              <a:defRPr lang="en-US"/>
            </a:defPPr>
            <a:lvl1pPr algn="ctr">
              <a:defRPr b="1">
                <a:solidFill>
                  <a:srgbClr val="595959"/>
                </a:solidFill>
              </a:defRPr>
            </a:lvl1pPr>
          </a:lstStyle>
          <a:p>
            <a:pPr algn="l"/>
            <a:r>
              <a:rPr lang="en-US" sz="2800" dirty="0">
                <a:latin typeface="Arial Nova" panose="020B0504020202020204" pitchFamily="34" charset="0"/>
              </a:rPr>
              <a:t>►</a:t>
            </a:r>
            <a:r>
              <a:rPr lang="en-US" sz="2400" dirty="0">
                <a:latin typeface="Arial Nova" panose="020B0504020202020204" pitchFamily="34" charset="0"/>
              </a:rPr>
              <a:t>	</a:t>
            </a:r>
            <a:r>
              <a:rPr lang="en-US" sz="2800" b="0" dirty="0">
                <a:latin typeface="Arial Nova" panose="020B0504020202020204" pitchFamily="34" charset="0"/>
              </a:rPr>
              <a:t>The Open Government Guide is a complete compendium of information on every state’s open records and open meetings laws. Each state’s section is arranged according to a standard outline, making it easy to compare laws in various states. </a:t>
            </a:r>
            <a:r>
              <a:rPr lang="en-US" sz="2800" b="0" dirty="0">
                <a:latin typeface="Arial Nova" panose="020B0504020202020204" pitchFamily="34" charset="0"/>
                <a:hlinkClick r:id="rId2"/>
              </a:rPr>
              <a:t>https://www.rcfp.org/open-government-guide/</a:t>
            </a:r>
            <a:endParaRPr lang="en-US" sz="2800" b="0" dirty="0">
              <a:latin typeface="Arial Nova" panose="020B0504020202020204" pitchFamily="34" charset="0"/>
            </a:endParaRPr>
          </a:p>
          <a:p>
            <a:pPr algn="l"/>
            <a:endParaRPr lang="en-US" sz="2800" b="0" dirty="0">
              <a:latin typeface="Arial Nova" panose="020B0504020202020204" pitchFamily="34" charset="0"/>
            </a:endParaRPr>
          </a:p>
          <a:p>
            <a:pPr algn="l"/>
            <a:r>
              <a:rPr lang="en-US" sz="2800" b="0" dirty="0">
                <a:latin typeface="Arial Nova" panose="020B0504020202020204" pitchFamily="34" charset="0"/>
                <a:cs typeface="Times New Roman" panose="02020603050405020304" pitchFamily="18" charset="0"/>
              </a:rPr>
              <a:t>	●	Public vs. Non-Public Record</a:t>
            </a:r>
          </a:p>
          <a:p>
            <a:pPr algn="l"/>
            <a:r>
              <a:rPr lang="en-US" sz="2800" b="0" dirty="0">
                <a:latin typeface="Arial Nova" panose="020B0504020202020204" pitchFamily="34" charset="0"/>
              </a:rPr>
              <a:t>	</a:t>
            </a:r>
            <a:r>
              <a:rPr lang="en-US" sz="2800" b="0" dirty="0">
                <a:latin typeface="Arial Nova" panose="020B0504020202020204" pitchFamily="34" charset="0"/>
                <a:cs typeface="Times New Roman" panose="02020603050405020304" pitchFamily="18" charset="0"/>
              </a:rPr>
              <a:t>●	Timely Disclosure</a:t>
            </a:r>
            <a:endParaRPr lang="en-US" sz="2800" b="0" dirty="0">
              <a:latin typeface="Arial Nova" panose="020B0504020202020204" pitchFamily="34" charset="0"/>
            </a:endParaRPr>
          </a:p>
          <a:p>
            <a:pPr algn="l"/>
            <a:r>
              <a:rPr lang="en-US" sz="2400" b="0" dirty="0">
                <a:latin typeface="Arial Nova" panose="020B0504020202020204" pitchFamily="34" charset="0"/>
              </a:rPr>
              <a:t>	</a:t>
            </a:r>
            <a:r>
              <a:rPr lang="en-US" sz="2800" b="0" dirty="0">
                <a:latin typeface="Times New Roman" panose="02020603050405020304" pitchFamily="18" charset="0"/>
                <a:cs typeface="Times New Roman" panose="02020603050405020304" pitchFamily="18" charset="0"/>
              </a:rPr>
              <a:t>●	</a:t>
            </a:r>
            <a:r>
              <a:rPr lang="en-US" sz="2800" b="0" dirty="0">
                <a:latin typeface="Arial Nova" panose="020B0504020202020204" pitchFamily="34" charset="0"/>
                <a:cs typeface="Times New Roman" panose="02020603050405020304" pitchFamily="18" charset="0"/>
              </a:rPr>
              <a:t>Fees, denial, inspection, agency forms</a:t>
            </a:r>
          </a:p>
          <a:p>
            <a:pPr algn="l"/>
            <a:r>
              <a:rPr lang="en-US" sz="2800" b="0" dirty="0">
                <a:latin typeface="Arial Nova" panose="020B0504020202020204" pitchFamily="34" charset="0"/>
                <a:cs typeface="Times New Roman" panose="02020603050405020304" pitchFamily="18" charset="0"/>
              </a:rPr>
              <a:t>	●	CCJRA Distinguished Reasonable Time</a:t>
            </a:r>
            <a:endParaRPr lang="en-US" sz="2800" b="0" dirty="0">
              <a:latin typeface="Arial Nova" panose="020B0504020202020204" pitchFamily="34" charset="0"/>
            </a:endParaRPr>
          </a:p>
          <a:p>
            <a:pPr algn="l"/>
            <a:r>
              <a:rPr lang="en-US" sz="3200" b="0" dirty="0"/>
              <a:t>	</a:t>
            </a:r>
            <a:r>
              <a:rPr lang="en-US" sz="2800" b="0" dirty="0">
                <a:latin typeface="Arial Nova" panose="020B0504020202020204" pitchFamily="34" charset="0"/>
                <a:cs typeface="Times New Roman" panose="02020603050405020304" pitchFamily="18" charset="0"/>
              </a:rPr>
              <a:t>● </a:t>
            </a:r>
            <a:r>
              <a:rPr lang="en-US" sz="3200" b="0" dirty="0"/>
              <a:t>	Persistence</a:t>
            </a:r>
          </a:p>
        </p:txBody>
      </p:sp>
    </p:spTree>
    <p:extLst>
      <p:ext uri="{BB962C8B-B14F-4D97-AF65-F5344CB8AC3E}">
        <p14:creationId xmlns:p14="http://schemas.microsoft.com/office/powerpoint/2010/main" val="13992891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53CE9E-8FDE-4FEE-B234-39FB9CB75300}"/>
              </a:ext>
            </a:extLst>
          </p:cNvPr>
          <p:cNvSpPr>
            <a:spLocks noGrp="1"/>
          </p:cNvSpPr>
          <p:nvPr>
            <p:ph type="ctrTitle"/>
          </p:nvPr>
        </p:nvSpPr>
        <p:spPr/>
        <p:txBody>
          <a:bodyPr>
            <a:normAutofit fontScale="90000"/>
          </a:bodyPr>
          <a:lstStyle/>
          <a:p>
            <a:r>
              <a:rPr lang="en-US" dirty="0"/>
              <a:t>FOIA Records</a:t>
            </a:r>
          </a:p>
        </p:txBody>
      </p:sp>
      <p:sp>
        <p:nvSpPr>
          <p:cNvPr id="16" name="TextBox 15">
            <a:extLst>
              <a:ext uri="{FF2B5EF4-FFF2-40B4-BE49-F238E27FC236}">
                <a16:creationId xmlns:a16="http://schemas.microsoft.com/office/drawing/2014/main" id="{0734D526-4898-70CE-7ABA-F33CDEE957E1}"/>
              </a:ext>
            </a:extLst>
          </p:cNvPr>
          <p:cNvSpPr txBox="1"/>
          <p:nvPr/>
        </p:nvSpPr>
        <p:spPr>
          <a:xfrm>
            <a:off x="410307" y="1096198"/>
            <a:ext cx="11371385" cy="3785652"/>
          </a:xfrm>
          <a:prstGeom prst="rect">
            <a:avLst/>
          </a:prstGeom>
          <a:noFill/>
        </p:spPr>
        <p:txBody>
          <a:bodyPr wrap="square" rtlCol="0">
            <a:spAutoFit/>
          </a:bodyPr>
          <a:lstStyle>
            <a:defPPr>
              <a:defRPr lang="en-US"/>
            </a:defPPr>
            <a:lvl1pPr algn="ctr">
              <a:defRPr b="1">
                <a:solidFill>
                  <a:srgbClr val="595959"/>
                </a:solidFill>
              </a:defRPr>
            </a:lvl1pPr>
          </a:lstStyle>
          <a:p>
            <a:pPr algn="just"/>
            <a:r>
              <a:rPr lang="en-US" sz="3200" dirty="0"/>
              <a:t> </a:t>
            </a:r>
          </a:p>
          <a:p>
            <a:pPr algn="l"/>
            <a:r>
              <a:rPr lang="en-US" sz="2800" dirty="0">
                <a:latin typeface="Arial Nova" panose="020B0504020202020204" pitchFamily="34" charset="0"/>
              </a:rPr>
              <a:t>►	</a:t>
            </a:r>
            <a:r>
              <a:rPr lang="en-US" sz="2800" b="0" dirty="0">
                <a:latin typeface="Arial Nova" panose="020B0504020202020204" pitchFamily="34" charset="0"/>
              </a:rPr>
              <a:t>Go to resources:</a:t>
            </a:r>
          </a:p>
          <a:p>
            <a:pPr algn="l"/>
            <a:r>
              <a:rPr lang="en-US" sz="2800" b="0" dirty="0">
                <a:effectLst/>
                <a:latin typeface="Times New Roman" panose="02020603050405020304" pitchFamily="18" charset="0"/>
                <a:ea typeface="Calibri" panose="020F0502020204030204" pitchFamily="34" charset="0"/>
                <a:hlinkClick r:id="rId2"/>
              </a:rPr>
              <a:t>https://foia.wiki/wiki/Main_Page</a:t>
            </a:r>
            <a:endParaRPr lang="en-US" sz="2800" b="0" dirty="0">
              <a:effectLst/>
              <a:latin typeface="Times New Roman" panose="02020603050405020304" pitchFamily="18" charset="0"/>
              <a:ea typeface="Calibri" panose="020F0502020204030204" pitchFamily="34" charset="0"/>
            </a:endParaRPr>
          </a:p>
          <a:p>
            <a:pPr algn="l"/>
            <a:r>
              <a:rPr lang="en-US" sz="2800" b="0" dirty="0">
                <a:effectLst/>
                <a:latin typeface="Times New Roman" panose="02020603050405020304" pitchFamily="18" charset="0"/>
                <a:ea typeface="Calibri" panose="020F0502020204030204" pitchFamily="34" charset="0"/>
                <a:hlinkClick r:id="rId3"/>
              </a:rPr>
              <a:t>https://www.archives.gov/foia/foia-guide</a:t>
            </a:r>
            <a:endParaRPr lang="en-US" sz="2800" b="0" dirty="0">
              <a:effectLst/>
              <a:latin typeface="Times New Roman" panose="02020603050405020304" pitchFamily="18" charset="0"/>
              <a:ea typeface="Calibri" panose="020F0502020204030204" pitchFamily="34" charset="0"/>
            </a:endParaRPr>
          </a:p>
          <a:p>
            <a:pPr algn="l"/>
            <a:endParaRPr lang="en-US" sz="2800" b="0" dirty="0">
              <a:effectLst/>
              <a:latin typeface="Times New Roman" panose="02020603050405020304" pitchFamily="18" charset="0"/>
              <a:ea typeface="Calibri" panose="020F0502020204030204" pitchFamily="34" charset="0"/>
            </a:endParaRPr>
          </a:p>
          <a:p>
            <a:pPr algn="l"/>
            <a:r>
              <a:rPr lang="en-US" sz="3200" dirty="0">
                <a:latin typeface="Arial Nova" panose="020B0504020202020204" pitchFamily="34" charset="0"/>
              </a:rPr>
              <a:t>►	</a:t>
            </a:r>
            <a:r>
              <a:rPr lang="en-US" sz="2800" b="0" dirty="0">
                <a:latin typeface="Arial Nova" panose="020B0504020202020204" pitchFamily="34" charset="0"/>
              </a:rPr>
              <a:t>Statutory Exemptions / Tiered Request Approach</a:t>
            </a:r>
            <a:endParaRPr lang="en-US" sz="2800" b="0" dirty="0">
              <a:latin typeface="Times New Roman" panose="02020603050405020304" pitchFamily="18" charset="0"/>
              <a:cs typeface="Times New Roman" panose="02020603050405020304" pitchFamily="18" charset="0"/>
            </a:endParaRPr>
          </a:p>
          <a:p>
            <a:pPr algn="l"/>
            <a:endParaRPr lang="en-US" sz="3200" b="0" dirty="0">
              <a:latin typeface="Times New Roman" panose="02020603050405020304" pitchFamily="18" charset="0"/>
              <a:cs typeface="Times New Roman" panose="02020603050405020304" pitchFamily="18" charset="0"/>
            </a:endParaRPr>
          </a:p>
          <a:p>
            <a:pPr algn="l"/>
            <a:r>
              <a:rPr lang="en-US" sz="3200" dirty="0">
                <a:latin typeface="Arial Nova" panose="020B0504020202020204" pitchFamily="34" charset="0"/>
              </a:rPr>
              <a:t>►	</a:t>
            </a:r>
            <a:r>
              <a:rPr lang="en-US" sz="2800" b="0" dirty="0">
                <a:latin typeface="Arial Nova" panose="020B0504020202020204" pitchFamily="34" charset="0"/>
              </a:rPr>
              <a:t>Time consuming . . . Take away can be valuable</a:t>
            </a:r>
            <a:endParaRPr lang="en-US" sz="28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425332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53CE9E-8FDE-4FEE-B234-39FB9CB75300}"/>
              </a:ext>
            </a:extLst>
          </p:cNvPr>
          <p:cNvSpPr>
            <a:spLocks noGrp="1"/>
          </p:cNvSpPr>
          <p:nvPr>
            <p:ph type="ctrTitle"/>
          </p:nvPr>
        </p:nvSpPr>
        <p:spPr/>
        <p:txBody>
          <a:bodyPr>
            <a:normAutofit fontScale="90000"/>
          </a:bodyPr>
          <a:lstStyle/>
          <a:p>
            <a:r>
              <a:rPr lang="en-US" dirty="0"/>
              <a:t>Settlement / Inmate Accounts</a:t>
            </a:r>
          </a:p>
        </p:txBody>
      </p:sp>
      <p:sp>
        <p:nvSpPr>
          <p:cNvPr id="16" name="TextBox 15">
            <a:extLst>
              <a:ext uri="{FF2B5EF4-FFF2-40B4-BE49-F238E27FC236}">
                <a16:creationId xmlns:a16="http://schemas.microsoft.com/office/drawing/2014/main" id="{0734D526-4898-70CE-7ABA-F33CDEE957E1}"/>
              </a:ext>
            </a:extLst>
          </p:cNvPr>
          <p:cNvSpPr txBox="1"/>
          <p:nvPr/>
        </p:nvSpPr>
        <p:spPr>
          <a:xfrm>
            <a:off x="566614" y="1905506"/>
            <a:ext cx="11371385" cy="4339650"/>
          </a:xfrm>
          <a:prstGeom prst="rect">
            <a:avLst/>
          </a:prstGeom>
          <a:noFill/>
        </p:spPr>
        <p:txBody>
          <a:bodyPr wrap="square" rtlCol="0">
            <a:spAutoFit/>
          </a:bodyPr>
          <a:lstStyle>
            <a:defPPr>
              <a:defRPr lang="en-US"/>
            </a:defPPr>
            <a:lvl1pPr algn="ctr">
              <a:defRPr b="1">
                <a:solidFill>
                  <a:srgbClr val="595959"/>
                </a:solidFill>
              </a:defRPr>
            </a:lvl1pPr>
          </a:lstStyle>
          <a:p>
            <a:pPr algn="just"/>
            <a:r>
              <a:rPr lang="en-US" sz="3200" dirty="0">
                <a:latin typeface="Arial Nova" panose="020B0504020202020204" pitchFamily="34" charset="0"/>
              </a:rPr>
              <a:t>►	</a:t>
            </a:r>
            <a:r>
              <a:rPr lang="en-US" sz="3200" b="0" dirty="0">
                <a:latin typeface="Arial Nova" panose="020B0504020202020204" pitchFamily="34" charset="0"/>
              </a:rPr>
              <a:t>Colo. Rev. Stat. 16-18.5-106(2)</a:t>
            </a:r>
          </a:p>
          <a:p>
            <a:pPr algn="just"/>
            <a:endParaRPr lang="en-US" sz="3200" dirty="0">
              <a:latin typeface="Arial Nova" panose="020B0504020202020204" pitchFamily="34" charset="0"/>
            </a:endParaRPr>
          </a:p>
          <a:p>
            <a:pPr algn="just"/>
            <a:r>
              <a:rPr lang="en-US" sz="3200" b="0" dirty="0">
                <a:latin typeface="Times New Roman" panose="02020603050405020304" pitchFamily="18" charset="0"/>
                <a:cs typeface="Times New Roman" panose="02020603050405020304" pitchFamily="18" charset="0"/>
              </a:rPr>
              <a:t>	</a:t>
            </a:r>
            <a:r>
              <a:rPr lang="en-US" sz="3200" dirty="0"/>
              <a:t> </a:t>
            </a:r>
            <a:r>
              <a:rPr lang="en-US" sz="2000" dirty="0"/>
              <a:t>(2) During any period of time that a defendant is a </a:t>
            </a:r>
            <a:r>
              <a:rPr lang="en-US" sz="2000" dirty="0">
                <a:highlight>
                  <a:srgbClr val="FFFF00"/>
                </a:highlight>
              </a:rPr>
              <a:t>state inmate</a:t>
            </a:r>
            <a:r>
              <a:rPr lang="en-US" sz="2000" dirty="0"/>
              <a:t>, as defined in section 17-1-102 (8), C.R.S., the executive director of the department of corrections, or his or her designee, may fix the time and manner of </a:t>
            </a:r>
            <a:r>
              <a:rPr lang="en-US" sz="2000" dirty="0">
                <a:highlight>
                  <a:srgbClr val="FFFF00"/>
                </a:highlight>
              </a:rPr>
              <a:t>payment for court ordered costs, surcharges, restitution, time payment fees, late fees, and any other fines, fees, or surcharges </a:t>
            </a:r>
            <a:r>
              <a:rPr lang="en-US" sz="2000" dirty="0"/>
              <a:t>pursuant to section 16-18.5-110 resulting from </a:t>
            </a:r>
            <a:r>
              <a:rPr lang="en-US" sz="2000" dirty="0">
                <a:highlight>
                  <a:srgbClr val="FFFF00"/>
                </a:highlight>
              </a:rPr>
              <a:t>a criminal case or for child support</a:t>
            </a:r>
            <a:r>
              <a:rPr lang="en-US" sz="2000" dirty="0"/>
              <a:t>, and may direct that a portion of the deposits into such inmate's bank account be applied to any outstanding balance existing before, on, or after September 1, 2000. </a:t>
            </a:r>
            <a:r>
              <a:rPr lang="en-US" sz="2000" dirty="0">
                <a:highlight>
                  <a:srgbClr val="FFFF00"/>
                </a:highlight>
              </a:rPr>
              <a:t>At a minimum, the executive director shall order that twenty percent of all deposits into an inmate's bank account, including deposits for inmate pay shall be deducted and paid toward any outstanding order from a criminal case or for child support.</a:t>
            </a:r>
            <a:r>
              <a:rPr lang="en-US" sz="2000" dirty="0"/>
              <a:t> If an inmate owes money on more than one order from a criminal case or for child support, the executive director may equitably apportion payments among the outstanding obligations.</a:t>
            </a:r>
            <a:endParaRPr lang="en-US" sz="20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416622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DE0B734F-C715-E964-935E-E11EB355AED5}"/>
              </a:ext>
            </a:extLst>
          </p:cNvPr>
          <p:cNvSpPr>
            <a:spLocks noGrp="1"/>
          </p:cNvSpPr>
          <p:nvPr>
            <p:ph type="subTitle" idx="1"/>
          </p:nvPr>
        </p:nvSpPr>
        <p:spPr>
          <a:xfrm>
            <a:off x="566671" y="2096159"/>
            <a:ext cx="11333408" cy="2462962"/>
          </a:xfrm>
        </p:spPr>
        <p:txBody>
          <a:bodyPr/>
          <a:lstStyle/>
          <a:p>
            <a:pPr algn="l">
              <a:lnSpc>
                <a:spcPct val="100000"/>
              </a:lnSpc>
              <a:spcBef>
                <a:spcPts val="0"/>
              </a:spcBef>
            </a:pPr>
            <a:r>
              <a:rPr lang="en-US" dirty="0"/>
              <a:t>Daniel Shaffer						Joshua F. Bugos</a:t>
            </a:r>
          </a:p>
          <a:p>
            <a:pPr algn="l">
              <a:lnSpc>
                <a:spcPct val="100000"/>
              </a:lnSpc>
              <a:spcBef>
                <a:spcPts val="0"/>
              </a:spcBef>
            </a:pPr>
            <a:r>
              <a:rPr lang="en-US" dirty="0"/>
              <a:t>Daniel Shaffer Law					Condit Csajaghy Bugos Gray LLC</a:t>
            </a:r>
          </a:p>
          <a:p>
            <a:pPr algn="l">
              <a:lnSpc>
                <a:spcPct val="100000"/>
              </a:lnSpc>
              <a:spcBef>
                <a:spcPts val="0"/>
              </a:spcBef>
            </a:pPr>
            <a:r>
              <a:rPr lang="en-US" dirty="0"/>
              <a:t>405 Ridges Blvd., Suite B				695 S. Colorado Blvd., Suite 270</a:t>
            </a:r>
          </a:p>
          <a:p>
            <a:pPr algn="l">
              <a:lnSpc>
                <a:spcPct val="100000"/>
              </a:lnSpc>
              <a:spcBef>
                <a:spcPts val="0"/>
              </a:spcBef>
            </a:pPr>
            <a:r>
              <a:rPr lang="en-US" dirty="0"/>
              <a:t>Grand Junction, CO  81507				Denver, CO  80246</a:t>
            </a:r>
          </a:p>
          <a:p>
            <a:pPr algn="l">
              <a:lnSpc>
                <a:spcPct val="100000"/>
              </a:lnSpc>
              <a:spcBef>
                <a:spcPts val="0"/>
              </a:spcBef>
            </a:pPr>
            <a:r>
              <a:rPr lang="en-US" dirty="0">
                <a:hlinkClick r:id="rId2"/>
              </a:rPr>
              <a:t>lawyerdan@danielshafferlaw.com</a:t>
            </a:r>
            <a:r>
              <a:rPr lang="en-US" dirty="0"/>
              <a:t>			</a:t>
            </a:r>
            <a:r>
              <a:rPr lang="en-US" dirty="0">
                <a:hlinkClick r:id="rId3"/>
              </a:rPr>
              <a:t>josh@cclawcolorado.com</a:t>
            </a:r>
            <a:endParaRPr lang="en-US" dirty="0"/>
          </a:p>
          <a:p>
            <a:pPr algn="l">
              <a:lnSpc>
                <a:spcPct val="100000"/>
              </a:lnSpc>
              <a:spcBef>
                <a:spcPts val="0"/>
              </a:spcBef>
            </a:pPr>
            <a:r>
              <a:rPr lang="en-US" dirty="0"/>
              <a:t>(970) 243-2552					(303) 968-7972</a:t>
            </a:r>
          </a:p>
          <a:p>
            <a:pPr algn="l">
              <a:lnSpc>
                <a:spcPct val="100000"/>
              </a:lnSpc>
              <a:spcBef>
                <a:spcPts val="0"/>
              </a:spcBef>
            </a:pPr>
            <a:endParaRPr lang="en-US" dirty="0"/>
          </a:p>
        </p:txBody>
      </p:sp>
      <p:sp>
        <p:nvSpPr>
          <p:cNvPr id="3" name="Title 2">
            <a:extLst>
              <a:ext uri="{FF2B5EF4-FFF2-40B4-BE49-F238E27FC236}">
                <a16:creationId xmlns:a16="http://schemas.microsoft.com/office/drawing/2014/main" id="{56A415FA-819F-28DC-A792-CCDB4B7A39E8}"/>
              </a:ext>
            </a:extLst>
          </p:cNvPr>
          <p:cNvSpPr>
            <a:spLocks noGrp="1"/>
          </p:cNvSpPr>
          <p:nvPr>
            <p:ph type="ctrTitle"/>
          </p:nvPr>
        </p:nvSpPr>
        <p:spPr/>
        <p:txBody>
          <a:bodyPr>
            <a:normAutofit fontScale="90000"/>
          </a:bodyPr>
          <a:lstStyle/>
          <a:p>
            <a:r>
              <a:rPr lang="en-US" dirty="0"/>
              <a:t>Thank you</a:t>
            </a:r>
          </a:p>
        </p:txBody>
      </p:sp>
    </p:spTree>
    <p:extLst>
      <p:ext uri="{BB962C8B-B14F-4D97-AF65-F5344CB8AC3E}">
        <p14:creationId xmlns:p14="http://schemas.microsoft.com/office/powerpoint/2010/main" val="265971958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8050</TotalTime>
  <Words>686</Words>
  <Application>Microsoft Macintosh PowerPoint</Application>
  <PresentationFormat>Widescreen</PresentationFormat>
  <Paragraphs>67</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Nova</vt:lpstr>
      <vt:lpstr>Calibri</vt:lpstr>
      <vt:lpstr>Calibri Light</vt:lpstr>
      <vt:lpstr>Times New Roman</vt:lpstr>
      <vt:lpstr>Office Theme</vt:lpstr>
      <vt:lpstr>PowerPoint Presentation</vt:lpstr>
      <vt:lpstr>Working With an In-Custody Client</vt:lpstr>
      <vt:lpstr>COVID Protocols and Rights</vt:lpstr>
      <vt:lpstr>Discovery in Prisoner Cases</vt:lpstr>
      <vt:lpstr>CORA/CCJRA Records</vt:lpstr>
      <vt:lpstr>FOIA Records</vt:lpstr>
      <vt:lpstr>Settlement / Inmate Accounts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Diarmuid truax</dc:creator>
  <cp:lastModifiedBy>Dana Collier Smith</cp:lastModifiedBy>
  <cp:revision>257</cp:revision>
  <dcterms:created xsi:type="dcterms:W3CDTF">2021-11-19T14:59:52Z</dcterms:created>
  <dcterms:modified xsi:type="dcterms:W3CDTF">2022-12-10T01:23:18Z</dcterms:modified>
</cp:coreProperties>
</file>