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1" r:id="rId14"/>
    <p:sldId id="292" r:id="rId15"/>
    <p:sldId id="293" r:id="rId16"/>
    <p:sldId id="290" r:id="rId17"/>
    <p:sldId id="294" r:id="rId18"/>
    <p:sldId id="295" r:id="rId19"/>
    <p:sldId id="296" r:id="rId20"/>
    <p:sldId id="297" r:id="rId21"/>
    <p:sldId id="298" r:id="rId22"/>
    <p:sldId id="258" r:id="rId23"/>
    <p:sldId id="266" r:id="rId24"/>
    <p:sldId id="299" r:id="rId25"/>
    <p:sldId id="300" r:id="rId26"/>
    <p:sldId id="301" r:id="rId27"/>
    <p:sldId id="302" r:id="rId28"/>
    <p:sldId id="303" r:id="rId29"/>
    <p:sldId id="347" r:id="rId30"/>
    <p:sldId id="304" r:id="rId31"/>
    <p:sldId id="337" r:id="rId32"/>
    <p:sldId id="338" r:id="rId33"/>
    <p:sldId id="339" r:id="rId34"/>
    <p:sldId id="340" r:id="rId35"/>
    <p:sldId id="349" r:id="rId36"/>
    <p:sldId id="341" r:id="rId37"/>
    <p:sldId id="342" r:id="rId38"/>
    <p:sldId id="259" r:id="rId39"/>
    <p:sldId id="267" r:id="rId40"/>
    <p:sldId id="308" r:id="rId41"/>
    <p:sldId id="313" r:id="rId42"/>
    <p:sldId id="312" r:id="rId43"/>
    <p:sldId id="309" r:id="rId44"/>
    <p:sldId id="314" r:id="rId45"/>
    <p:sldId id="315" r:id="rId46"/>
    <p:sldId id="311" r:id="rId47"/>
    <p:sldId id="316" r:id="rId48"/>
    <p:sldId id="321" r:id="rId49"/>
    <p:sldId id="322" r:id="rId50"/>
    <p:sldId id="323" r:id="rId51"/>
    <p:sldId id="328" r:id="rId52"/>
    <p:sldId id="324" r:id="rId53"/>
    <p:sldId id="331" r:id="rId54"/>
    <p:sldId id="332" r:id="rId55"/>
    <p:sldId id="333" r:id="rId56"/>
    <p:sldId id="336" r:id="rId57"/>
    <p:sldId id="334" r:id="rId58"/>
    <p:sldId id="329" r:id="rId59"/>
    <p:sldId id="327" r:id="rId60"/>
    <p:sldId id="317" r:id="rId61"/>
    <p:sldId id="319" r:id="rId62"/>
    <p:sldId id="318" r:id="rId63"/>
    <p:sldId id="320" r:id="rId64"/>
    <p:sldId id="260" r:id="rId65"/>
    <p:sldId id="263" r:id="rId66"/>
    <p:sldId id="350" r:id="rId67"/>
    <p:sldId id="352" r:id="rId68"/>
    <p:sldId id="277" r:id="rId69"/>
    <p:sldId id="305" r:id="rId70"/>
    <p:sldId id="306" r:id="rId71"/>
    <p:sldId id="307" r:id="rId72"/>
    <p:sldId id="269" r:id="rId73"/>
    <p:sldId id="262" r:id="rId74"/>
    <p:sldId id="276" r:id="rId75"/>
    <p:sldId id="270" r:id="rId76"/>
    <p:sldId id="275" r:id="rId77"/>
    <p:sldId id="272" r:id="rId78"/>
    <p:sldId id="279" r:id="rId79"/>
    <p:sldId id="273" r:id="rId80"/>
    <p:sldId id="278" r:id="rId81"/>
    <p:sldId id="261" r:id="rId82"/>
    <p:sldId id="353" r:id="rId83"/>
    <p:sldId id="356" r:id="rId84"/>
    <p:sldId id="357" r:id="rId85"/>
    <p:sldId id="355" r:id="rId86"/>
    <p:sldId id="348" r:id="rId8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78701" autoAdjust="0"/>
  </p:normalViewPr>
  <p:slideViewPr>
    <p:cSldViewPr snapToGrid="0">
      <p:cViewPr varScale="1">
        <p:scale>
          <a:sx n="89" d="100"/>
          <a:sy n="89" d="100"/>
        </p:scale>
        <p:origin x="1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FB9D916-D5F4-4E10-AC5D-640A6EDEC18D}" type="slidenum">
              <a:rPr lang="en-US" smtClean="0"/>
              <a:t>‹#›</a:t>
            </a:fld>
            <a:endParaRPr lang="en-US"/>
          </a:p>
        </p:txBody>
      </p:sp>
    </p:spTree>
    <p:extLst>
      <p:ext uri="{BB962C8B-B14F-4D97-AF65-F5344CB8AC3E}">
        <p14:creationId xmlns:p14="http://schemas.microsoft.com/office/powerpoint/2010/main" val="132693266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6" tIns="48328" rIns="96656" bIns="48328"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6" tIns="48328" rIns="96656" bIns="48328"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6" tIns="48328" rIns="96656"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6" tIns="48328" rIns="96656" bIns="48328" rtlCol="0" anchor="b"/>
          <a:lstStyle>
            <a:lvl1pPr algn="r">
              <a:defRPr sz="1300"/>
            </a:lvl1pPr>
          </a:lstStyle>
          <a:p>
            <a:fld id="{884D1688-5BBC-4137-BFE7-49344DC7A64F}" type="slidenum">
              <a:rPr lang="en-US" smtClean="0"/>
              <a:t>‹#›</a:t>
            </a:fld>
            <a:endParaRPr lang="en-US" dirty="0"/>
          </a:p>
        </p:txBody>
      </p:sp>
    </p:spTree>
    <p:extLst>
      <p:ext uri="{BB962C8B-B14F-4D97-AF65-F5344CB8AC3E}">
        <p14:creationId xmlns:p14="http://schemas.microsoft.com/office/powerpoint/2010/main" val="346524205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7952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7135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8440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1337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4518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5087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6855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9795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4053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4970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6024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76971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30001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37580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92860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1370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31306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37762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25628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86181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44574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7268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71972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226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62771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96666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78276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6022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39949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30448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9828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34982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3068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6671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8121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15408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20306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97902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37468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82515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405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45864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48495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4759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56174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22619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94056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184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23296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10211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a:latin typeface="Century" panose="02040604050505020304" pitchFamily="18" charset="0"/>
            </a:endParaRP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39072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a:latin typeface="Century" panose="02040604050505020304" pitchFamily="18" charset="0"/>
            </a:endParaRP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15364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a:latin typeface="Century" panose="02040604050505020304" pitchFamily="18" charset="0"/>
            </a:endParaRPr>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74480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40371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2631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12779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82232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71534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644487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813441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9258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75270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01880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4837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64900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8717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281830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904558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875108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845511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990795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438624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083999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00540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334706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23736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627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416799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567858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481274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7865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697546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13908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345435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9091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353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F77BEA-7FF2-44A1-A261-4D18F0D97539}" type="datetimeFigureOut">
              <a:rPr lang="en-US" smtClean="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150965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77BEA-7FF2-44A1-A261-4D18F0D97539}" type="datetimeFigureOut">
              <a:rPr lang="en-US" smtClean="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307492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77BEA-7FF2-44A1-A261-4D18F0D97539}" type="datetimeFigureOut">
              <a:rPr lang="en-US" smtClean="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315102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77BEA-7FF2-44A1-A261-4D18F0D97539}" type="datetimeFigureOut">
              <a:rPr lang="en-US" smtClean="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326470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77BEA-7FF2-44A1-A261-4D18F0D97539}" type="datetimeFigureOut">
              <a:rPr lang="en-US" smtClean="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279426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77BEA-7FF2-44A1-A261-4D18F0D97539}" type="datetimeFigureOut">
              <a:rPr lang="en-US" smtClean="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175361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77BEA-7FF2-44A1-A261-4D18F0D97539}" type="datetimeFigureOut">
              <a:rPr lang="en-US" smtClean="0"/>
              <a:t>1/30/19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20924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77BEA-7FF2-44A1-A261-4D18F0D97539}" type="datetimeFigureOut">
              <a:rPr lang="en-US" smtClean="0"/>
              <a:t>1/30/19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13415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77BEA-7FF2-44A1-A261-4D18F0D97539}" type="datetimeFigureOut">
              <a:rPr lang="en-US" smtClean="0"/>
              <a:t>1/30/19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123330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77BEA-7FF2-44A1-A261-4D18F0D97539}" type="datetimeFigureOut">
              <a:rPr lang="en-US" smtClean="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200063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77BEA-7FF2-44A1-A261-4D18F0D97539}" type="datetimeFigureOut">
              <a:rPr lang="en-US" smtClean="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1C5918-E54F-40AB-895B-DD9EA87B4343}" type="slidenum">
              <a:rPr lang="en-US" smtClean="0"/>
              <a:t>‹#›</a:t>
            </a:fld>
            <a:endParaRPr lang="en-US" dirty="0"/>
          </a:p>
        </p:txBody>
      </p:sp>
    </p:spTree>
    <p:extLst>
      <p:ext uri="{BB962C8B-B14F-4D97-AF65-F5344CB8AC3E}">
        <p14:creationId xmlns:p14="http://schemas.microsoft.com/office/powerpoint/2010/main" val="136288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77BEA-7FF2-44A1-A261-4D18F0D97539}" type="datetimeFigureOut">
              <a:rPr lang="en-US" smtClean="0"/>
              <a:t>1/30/19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C5918-E54F-40AB-895B-DD9EA87B4343}" type="slidenum">
              <a:rPr lang="en-US" smtClean="0"/>
              <a:t>‹#›</a:t>
            </a:fld>
            <a:endParaRPr lang="en-US" dirty="0"/>
          </a:p>
        </p:txBody>
      </p:sp>
    </p:spTree>
    <p:extLst>
      <p:ext uri="{BB962C8B-B14F-4D97-AF65-F5344CB8AC3E}">
        <p14:creationId xmlns:p14="http://schemas.microsoft.com/office/powerpoint/2010/main" val="150126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259444"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962400"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3543698" y="3167388"/>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24" name="Rectangle 23"/>
          <p:cNvSpPr/>
          <p:nvPr/>
        </p:nvSpPr>
        <p:spPr>
          <a:xfrm>
            <a:off x="-9777821" y="-4"/>
            <a:ext cx="12219456"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2097" y="248778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2" name="TextBox 1"/>
          <p:cNvSpPr txBox="1"/>
          <p:nvPr/>
        </p:nvSpPr>
        <p:spPr>
          <a:xfrm>
            <a:off x="5524286" y="747361"/>
            <a:ext cx="6195527" cy="3293209"/>
          </a:xfrm>
          <a:prstGeom prst="rect">
            <a:avLst/>
          </a:prstGeom>
          <a:noFill/>
        </p:spPr>
        <p:txBody>
          <a:bodyPr wrap="square" rtlCol="0">
            <a:spAutoFit/>
          </a:bodyPr>
          <a:lstStyle/>
          <a:p>
            <a:pPr algn="ctr"/>
            <a:endParaRPr lang="en-US" sz="3600" dirty="0">
              <a:latin typeface="Century Schoolbook T." pitchFamily="2" charset="0"/>
            </a:endParaRPr>
          </a:p>
          <a:p>
            <a:pPr algn="ctr"/>
            <a:r>
              <a:rPr lang="en-US" sz="3600" dirty="0">
                <a:latin typeface="Century Schoolbook T." pitchFamily="2" charset="0"/>
              </a:rPr>
              <a:t>2018 Year in Review </a:t>
            </a:r>
          </a:p>
          <a:p>
            <a:pPr algn="ctr"/>
            <a:r>
              <a:rPr lang="en-US" sz="3600" dirty="0">
                <a:latin typeface="Century Schoolbook T." pitchFamily="2" charset="0"/>
              </a:rPr>
              <a:t>of Published Criminal Cases </a:t>
            </a:r>
          </a:p>
          <a:p>
            <a:pPr algn="ctr"/>
            <a:r>
              <a:rPr lang="en-US" sz="3600" dirty="0">
                <a:latin typeface="Century Schoolbook T." pitchFamily="2" charset="0"/>
              </a:rPr>
              <a:t>in the Tenth Circuit</a:t>
            </a:r>
          </a:p>
          <a:p>
            <a:pPr algn="ctr"/>
            <a:endParaRPr lang="en-US" sz="2800" dirty="0">
              <a:latin typeface="Century Schoolbook T." pitchFamily="2" charset="0"/>
            </a:endParaRPr>
          </a:p>
          <a:p>
            <a:endParaRPr lang="en-US" i="1" dirty="0"/>
          </a:p>
          <a:p>
            <a:endParaRPr lang="en-US" dirty="0"/>
          </a:p>
        </p:txBody>
      </p:sp>
      <p:sp>
        <p:nvSpPr>
          <p:cNvPr id="3" name="Rectangle 2"/>
          <p:cNvSpPr/>
          <p:nvPr/>
        </p:nvSpPr>
        <p:spPr>
          <a:xfrm>
            <a:off x="6144084" y="3281298"/>
            <a:ext cx="447870"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957837" y="3281298"/>
            <a:ext cx="447870" cy="41054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714141" y="3281298"/>
            <a:ext cx="447870" cy="4105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046235" y="3281298"/>
            <a:ext cx="447870" cy="41054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828617" y="3281298"/>
            <a:ext cx="447870" cy="4105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0594532" y="3281298"/>
            <a:ext cx="447870" cy="4105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324438" y="4029118"/>
            <a:ext cx="6572596" cy="3508653"/>
          </a:xfrm>
          <a:prstGeom prst="rect">
            <a:avLst/>
          </a:prstGeom>
          <a:noFill/>
        </p:spPr>
        <p:txBody>
          <a:bodyPr wrap="square" rtlCol="0">
            <a:spAutoFit/>
          </a:bodyPr>
          <a:lstStyle/>
          <a:p>
            <a:pPr algn="ctr"/>
            <a:endParaRPr lang="en-US" sz="3600" dirty="0">
              <a:latin typeface="Century Schoolbook T." pitchFamily="2" charset="0"/>
            </a:endParaRPr>
          </a:p>
          <a:p>
            <a:endParaRPr lang="en-US" dirty="0">
              <a:latin typeface="Century Schoolbook T." pitchFamily="2" charset="0"/>
            </a:endParaRPr>
          </a:p>
          <a:p>
            <a:endParaRPr lang="en-US" dirty="0">
              <a:latin typeface="Century Schoolbook T." pitchFamily="2" charset="0"/>
            </a:endParaRPr>
          </a:p>
          <a:p>
            <a:endParaRPr lang="en-US" dirty="0">
              <a:latin typeface="Century Schoolbook T." pitchFamily="2" charset="0"/>
            </a:endParaRPr>
          </a:p>
          <a:p>
            <a:endParaRPr lang="en-US" dirty="0">
              <a:latin typeface="Century Schoolbook T." pitchFamily="2" charset="0"/>
            </a:endParaRPr>
          </a:p>
          <a:p>
            <a:pPr>
              <a:spcBef>
                <a:spcPts val="600"/>
              </a:spcBef>
            </a:pPr>
            <a:r>
              <a:rPr lang="en-US" sz="2000" dirty="0">
                <a:latin typeface="Century Schoolbook T." pitchFamily="2" charset="0"/>
              </a:rPr>
              <a:t>Karl Schock</a:t>
            </a:r>
            <a:r>
              <a:rPr lang="en-US" dirty="0">
                <a:latin typeface="Century Schoolbook T." pitchFamily="2" charset="0"/>
              </a:rPr>
              <a:t>, United States Attorney’s Office, Colorado</a:t>
            </a:r>
          </a:p>
          <a:p>
            <a:pPr>
              <a:spcBef>
                <a:spcPts val="600"/>
              </a:spcBef>
            </a:pPr>
            <a:r>
              <a:rPr lang="en-US" sz="2000" dirty="0">
                <a:latin typeface="Century Schoolbook T." pitchFamily="2" charset="0"/>
              </a:rPr>
              <a:t>John Arceci</a:t>
            </a:r>
            <a:r>
              <a:rPr lang="en-US" dirty="0">
                <a:latin typeface="Century Schoolbook T." pitchFamily="2" charset="0"/>
              </a:rPr>
              <a:t>, Office of the Federal Public Defender, Colorado </a:t>
            </a:r>
          </a:p>
          <a:p>
            <a:pPr algn="ctr"/>
            <a:endParaRPr lang="en-US" sz="2800" dirty="0">
              <a:latin typeface="Century Schoolbook T." pitchFamily="2" charset="0"/>
            </a:endParaRPr>
          </a:p>
          <a:p>
            <a:endParaRPr lang="en-US" i="1" dirty="0"/>
          </a:p>
          <a:p>
            <a:endParaRPr lang="en-US" dirty="0"/>
          </a:p>
        </p:txBody>
      </p:sp>
    </p:spTree>
    <p:extLst>
      <p:ext uri="{BB962C8B-B14F-4D97-AF65-F5344CB8AC3E}">
        <p14:creationId xmlns:p14="http://schemas.microsoft.com/office/powerpoint/2010/main" val="37994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Latorre, </a:t>
            </a:r>
            <a:r>
              <a:rPr lang="en-US" sz="2800" dirty="0">
                <a:latin typeface="Century Schoolbook T." pitchFamily="2" charset="0"/>
              </a:rPr>
              <a:t>893 F.3d 744</a:t>
            </a:r>
          </a:p>
        </p:txBody>
      </p:sp>
      <p:sp>
        <p:nvSpPr>
          <p:cNvPr id="6" name="TextBox 5"/>
          <p:cNvSpPr txBox="1"/>
          <p:nvPr/>
        </p:nvSpPr>
        <p:spPr>
          <a:xfrm>
            <a:off x="5417635" y="987522"/>
            <a:ext cx="6086205" cy="5047536"/>
          </a:xfrm>
          <a:prstGeom prst="rect">
            <a:avLst/>
          </a:prstGeom>
          <a:noFill/>
        </p:spPr>
        <p:txBody>
          <a:bodyPr wrap="square" rtlCol="0">
            <a:spAutoFit/>
          </a:bodyPr>
          <a:lstStyle/>
          <a:p>
            <a:pPr>
              <a:spcAft>
                <a:spcPts val="1200"/>
              </a:spcAft>
            </a:pPr>
            <a:r>
              <a:rPr lang="en-US" dirty="0"/>
              <a:t>Illinois state trooper (Officer Weidler) had reasonable suspicion to stop the defendant based on:</a:t>
            </a:r>
          </a:p>
          <a:p>
            <a:pPr marL="285750" indent="-285750">
              <a:spcAft>
                <a:spcPts val="1200"/>
              </a:spcAft>
              <a:buFont typeface="Wingdings" panose="05000000000000000000" pitchFamily="2" charset="2"/>
              <a:buChar char="Ø"/>
            </a:pPr>
            <a:r>
              <a:rPr lang="en-US" dirty="0"/>
              <a:t>Unusual travel itinerary: Defendant flew from California to New York, spent one night, and began two-day return flight.</a:t>
            </a:r>
          </a:p>
          <a:p>
            <a:pPr marL="285750" indent="-285750">
              <a:spcAft>
                <a:spcPts val="1200"/>
              </a:spcAft>
              <a:buFont typeface="Wingdings" panose="05000000000000000000" pitchFamily="2" charset="2"/>
              <a:buChar char="Ø"/>
            </a:pPr>
            <a:r>
              <a:rPr lang="en-US" dirty="0"/>
              <a:t>Effort to avoid detection: Defendant’s aircraft did not have any active transponder, which transmits aircraft information to air traffic control.</a:t>
            </a:r>
          </a:p>
          <a:p>
            <a:pPr marL="285750" indent="-285750">
              <a:spcAft>
                <a:spcPts val="2400"/>
              </a:spcAft>
              <a:buFont typeface="Wingdings" panose="05000000000000000000" pitchFamily="2" charset="2"/>
              <a:buChar char="Ø"/>
            </a:pPr>
            <a:r>
              <a:rPr lang="en-US" dirty="0"/>
              <a:t>Criminal history: Defendant had previous arrests for distribution and possession of controlled substances.</a:t>
            </a:r>
          </a:p>
          <a:p>
            <a:pPr>
              <a:spcAft>
                <a:spcPts val="1200"/>
              </a:spcAft>
            </a:pPr>
            <a:r>
              <a:rPr lang="en-US" dirty="0">
                <a:solidFill>
                  <a:srgbClr val="C00000"/>
                </a:solidFill>
              </a:rPr>
              <a:t>BUT Officer Weidler did not conduct the stop.</a:t>
            </a:r>
          </a:p>
          <a:p>
            <a:pPr>
              <a:spcAft>
                <a:spcPts val="1200"/>
              </a:spcAft>
            </a:pPr>
            <a:r>
              <a:rPr lang="en-US" u="sng" dirty="0">
                <a:solidFill>
                  <a:srgbClr val="C00000"/>
                </a:solidFill>
              </a:rPr>
              <a:t>Instead</a:t>
            </a:r>
            <a:r>
              <a:rPr lang="en-US" dirty="0">
                <a:solidFill>
                  <a:srgbClr val="C00000"/>
                </a:solidFill>
              </a:rPr>
              <a:t>:</a:t>
            </a:r>
          </a:p>
          <a:p>
            <a:pPr>
              <a:spcAft>
                <a:spcPts val="1200"/>
              </a:spcAft>
            </a:pPr>
            <a:r>
              <a:rPr lang="en-US" dirty="0">
                <a:solidFill>
                  <a:srgbClr val="C00000"/>
                </a:solidFill>
              </a:rPr>
              <a:t>Officer Weidler </a:t>
            </a:r>
            <a:r>
              <a:rPr lang="en-US" dirty="0">
                <a:solidFill>
                  <a:srgbClr val="C00000"/>
                </a:solidFill>
                <a:sym typeface="Wingdings" panose="05000000000000000000" pitchFamily="2" charset="2"/>
              </a:rPr>
              <a:t> HSI Agent Stewart (Nebraska)  HSI Agent Lowry (Utah)  Officer Lichty (Wyoming)  Officer Mathson (Wyoming)  Officer Mathson conducted the stop.</a:t>
            </a:r>
            <a:endParaRPr lang="en-US" dirty="0">
              <a:solidFill>
                <a:srgbClr val="C00000"/>
              </a:solidFill>
            </a:endParaRP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44033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Latorre, </a:t>
            </a:r>
            <a:r>
              <a:rPr lang="en-US" sz="2800" dirty="0">
                <a:latin typeface="Century Schoolbook T." pitchFamily="2" charset="0"/>
              </a:rPr>
              <a:t>893 F.3d 744</a:t>
            </a:r>
          </a:p>
        </p:txBody>
      </p:sp>
      <p:sp>
        <p:nvSpPr>
          <p:cNvPr id="6" name="TextBox 5"/>
          <p:cNvSpPr txBox="1"/>
          <p:nvPr/>
        </p:nvSpPr>
        <p:spPr>
          <a:xfrm>
            <a:off x="5417635" y="987522"/>
            <a:ext cx="6086205" cy="3877985"/>
          </a:xfrm>
          <a:prstGeom prst="rect">
            <a:avLst/>
          </a:prstGeom>
          <a:noFill/>
        </p:spPr>
        <p:txBody>
          <a:bodyPr wrap="square" rtlCol="0">
            <a:spAutoFit/>
          </a:bodyPr>
          <a:lstStyle/>
          <a:p>
            <a:pPr>
              <a:spcAft>
                <a:spcPts val="1200"/>
              </a:spcAft>
            </a:pPr>
            <a:r>
              <a:rPr lang="en-US" sz="2200" b="1" dirty="0"/>
              <a:t>The stop was valid under the vertical collective knowledge doctrine.</a:t>
            </a:r>
          </a:p>
          <a:p>
            <a:pPr marL="285750" indent="-285750">
              <a:spcAft>
                <a:spcPts val="1200"/>
              </a:spcAft>
              <a:buFont typeface="Wingdings" panose="05000000000000000000" pitchFamily="2" charset="2"/>
              <a:buChar char="Ø"/>
            </a:pPr>
            <a:r>
              <a:rPr lang="en-US" dirty="0"/>
              <a:t>The Court noted that prior collective knowledge cases only involved one or two vertical relationships, but it rejected the defendant’s argument that additional levels of communication changed the analysis.</a:t>
            </a:r>
          </a:p>
          <a:p>
            <a:pPr marL="285750" indent="-285750">
              <a:spcAft>
                <a:spcPts val="1200"/>
              </a:spcAft>
              <a:buFont typeface="Wingdings" panose="05000000000000000000" pitchFamily="2" charset="2"/>
              <a:buChar char="Ø"/>
            </a:pPr>
            <a:r>
              <a:rPr lang="en-US" dirty="0"/>
              <a:t>The facts established that all five officers and agents “functioned as a team to stop and question Latorre.”</a:t>
            </a:r>
          </a:p>
          <a:p>
            <a:pPr marL="285750" indent="-285750">
              <a:spcAft>
                <a:spcPts val="1200"/>
              </a:spcAft>
              <a:buFont typeface="Wingdings" panose="05000000000000000000" pitchFamily="2" charset="2"/>
              <a:buChar char="Ø"/>
            </a:pPr>
            <a:r>
              <a:rPr lang="en-US" dirty="0"/>
              <a:t>Officer Weidler did not need to directly communicate all facts supporting reasonable suspicion to Officer Mathson.</a:t>
            </a:r>
          </a:p>
          <a:p>
            <a:pPr>
              <a:spcAft>
                <a:spcPts val="1200"/>
              </a:spcAft>
            </a:pPr>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60686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Pacheco</a:t>
            </a:r>
            <a:r>
              <a:rPr lang="en-US" sz="2800" dirty="0">
                <a:latin typeface="Century Schoolbook T." pitchFamily="2" charset="0"/>
              </a:rPr>
              <a:t>, 884 F.3d 1031</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Parolee Search</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4555093"/>
          </a:xfrm>
          <a:prstGeom prst="rect">
            <a:avLst/>
          </a:prstGeom>
          <a:noFill/>
        </p:spPr>
        <p:txBody>
          <a:bodyPr wrap="square" rtlCol="0">
            <a:spAutoFit/>
          </a:bodyPr>
          <a:lstStyle/>
          <a:p>
            <a:pPr marL="342900" indent="-342900">
              <a:buFont typeface="Wingdings" panose="05000000000000000000" pitchFamily="2" charset="2"/>
              <a:buChar char="Ø"/>
            </a:pPr>
            <a:r>
              <a:rPr lang="en-US" dirty="0"/>
              <a:t>Officers went to defendant’s home to arrest him for a parole violation, but defendant refused to surrender.</a:t>
            </a:r>
          </a:p>
          <a:p>
            <a:pPr>
              <a:spcAft>
                <a:spcPts val="1200"/>
              </a:spcAft>
            </a:pPr>
            <a:endParaRPr lang="en-US" dirty="0"/>
          </a:p>
          <a:p>
            <a:pPr marL="342900" indent="-342900">
              <a:buFont typeface="Wingdings" panose="05000000000000000000" pitchFamily="2" charset="2"/>
              <a:buChar char="Ø"/>
            </a:pPr>
            <a:r>
              <a:rPr lang="en-US" dirty="0"/>
              <a:t>Officers entered home and found defendant </a:t>
            </a:r>
          </a:p>
          <a:p>
            <a:pPr>
              <a:tabLst>
                <a:tab pos="338138" algn="l"/>
              </a:tabLst>
            </a:pPr>
            <a:r>
              <a:rPr lang="en-US" dirty="0"/>
              <a:t>	hiding under insulation in attic; when officers </a:t>
            </a:r>
          </a:p>
          <a:p>
            <a:pPr>
              <a:tabLst>
                <a:tab pos="338138" algn="l"/>
              </a:tabLst>
            </a:pPr>
            <a:r>
              <a:rPr lang="en-US" dirty="0"/>
              <a:t>	grabbed him, he dropped a cell phone.</a:t>
            </a:r>
          </a:p>
          <a:p>
            <a:pPr>
              <a:spcAft>
                <a:spcPts val="1200"/>
              </a:spcAft>
            </a:pPr>
            <a:endParaRPr lang="en-US" dirty="0"/>
          </a:p>
          <a:p>
            <a:pPr marL="342900" indent="-342900">
              <a:buFont typeface="Wingdings" panose="05000000000000000000" pitchFamily="2" charset="2"/>
              <a:buChar char="Ø"/>
            </a:pPr>
            <a:r>
              <a:rPr lang="en-US" dirty="0"/>
              <a:t>Officers obtained a search warrant for drugs, drug paraphernalia, firearms, currency, and records of narcotic transactions – but not the phone.  During the execution of the warrant, they seized the phone.  </a:t>
            </a:r>
          </a:p>
          <a:p>
            <a:endParaRPr lang="en-US" dirty="0"/>
          </a:p>
          <a:p>
            <a:pPr marL="342900" indent="-342900">
              <a:buFont typeface="Wingdings" panose="05000000000000000000" pitchFamily="2" charset="2"/>
              <a:buChar char="Ø"/>
            </a:pPr>
            <a:r>
              <a:rPr lang="en-US" dirty="0"/>
              <a:t>Officers later obtained a search warrant from a Kansas judge to search the contents of the phone, but the analysis of the contents of the phone occurred in Missouri.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110" y="2610988"/>
            <a:ext cx="945122" cy="1215945"/>
          </a:xfrm>
          <a:prstGeom prst="rect">
            <a:avLst/>
          </a:prstGeom>
        </p:spPr>
      </p:pic>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7067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Pacheco</a:t>
            </a:r>
            <a:r>
              <a:rPr lang="en-US" sz="2800" dirty="0">
                <a:latin typeface="Century Schoolbook T." pitchFamily="2" charset="0"/>
              </a:rPr>
              <a:t>, 884 F.3d 1031</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Two Fourth Amendment Issues</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2600712"/>
          </a:xfrm>
          <a:prstGeom prst="rect">
            <a:avLst/>
          </a:prstGeom>
          <a:noFill/>
        </p:spPr>
        <p:txBody>
          <a:bodyPr wrap="square" rtlCol="0">
            <a:spAutoFit/>
          </a:bodyPr>
          <a:lstStyle/>
          <a:p>
            <a:pPr marL="342900" indent="-342900">
              <a:spcAft>
                <a:spcPts val="3000"/>
              </a:spcAft>
              <a:buFont typeface="+mj-lt"/>
              <a:buAutoNum type="arabicPeriod"/>
            </a:pPr>
            <a:r>
              <a:rPr lang="en-US" sz="2200" dirty="0"/>
              <a:t>Was the seizure of the phone lawful under an exception to the warrant requirement?</a:t>
            </a:r>
          </a:p>
          <a:p>
            <a:pPr marL="342900" indent="-342900">
              <a:spcAft>
                <a:spcPts val="1200"/>
              </a:spcAft>
              <a:buFont typeface="+mj-lt"/>
              <a:buAutoNum type="arabicPeriod"/>
            </a:pPr>
            <a:r>
              <a:rPr lang="en-US" sz="2200" dirty="0"/>
              <a:t>Was the subsequent search of the phone lawful, even though the search occurred in a different state than the judge who issued the warrant?</a:t>
            </a:r>
          </a:p>
          <a:p>
            <a:pPr>
              <a:spcAft>
                <a:spcPts val="1200"/>
              </a:spcAft>
            </a:pPr>
            <a:endParaRPr lang="en-US" dirty="0"/>
          </a:p>
        </p:txBody>
      </p:sp>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40919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Pacheco</a:t>
            </a:r>
            <a:r>
              <a:rPr lang="en-US" sz="2800" dirty="0">
                <a:latin typeface="Century Schoolbook T." pitchFamily="2" charset="0"/>
              </a:rPr>
              <a:t>, 884 F.3d 1031</a:t>
            </a:r>
            <a:endParaRPr lang="en-US" sz="2800" i="1" dirty="0">
              <a:latin typeface="Century Schoolbook T." pitchFamily="2" charset="0"/>
            </a:endParaRPr>
          </a:p>
        </p:txBody>
      </p:sp>
      <p:sp>
        <p:nvSpPr>
          <p:cNvPr id="6" name="TextBox 5"/>
          <p:cNvSpPr txBox="1"/>
          <p:nvPr/>
        </p:nvSpPr>
        <p:spPr>
          <a:xfrm>
            <a:off x="5417635" y="987522"/>
            <a:ext cx="6086205" cy="6601807"/>
          </a:xfrm>
          <a:prstGeom prst="rect">
            <a:avLst/>
          </a:prstGeom>
          <a:noFill/>
        </p:spPr>
        <p:txBody>
          <a:bodyPr wrap="square" rtlCol="0">
            <a:spAutoFit/>
          </a:bodyPr>
          <a:lstStyle/>
          <a:p>
            <a:pPr>
              <a:spcAft>
                <a:spcPts val="1200"/>
              </a:spcAft>
            </a:pPr>
            <a:r>
              <a:rPr lang="en-US" sz="2200" b="1" dirty="0"/>
              <a:t>The seizure of the cell phone was lawful.</a:t>
            </a:r>
          </a:p>
          <a:p>
            <a:r>
              <a:rPr lang="en-US" sz="1600" dirty="0"/>
              <a:t>The court considered three exceptions to the warrant requirement:</a:t>
            </a:r>
          </a:p>
          <a:p>
            <a:endParaRPr lang="en-US" sz="1600" dirty="0"/>
          </a:p>
          <a:p>
            <a:pPr marL="285750" indent="-285750">
              <a:buFont typeface="Wingdings" panose="05000000000000000000" pitchFamily="2" charset="2"/>
              <a:buChar char="Ø"/>
            </a:pPr>
            <a:r>
              <a:rPr lang="en-US" sz="1600" u="sng" dirty="0"/>
              <a:t>Search incident to arrest</a:t>
            </a:r>
            <a:r>
              <a:rPr lang="en-US" sz="1600" dirty="0"/>
              <a:t>: Not a valid search incident to arrest because the cell phone was not recovered at the time of the arrest.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u="sng" dirty="0"/>
              <a:t>Parolee “special needs” exception</a:t>
            </a:r>
            <a:r>
              <a:rPr lang="en-US" sz="1600" dirty="0"/>
              <a:t>: Not valid under “special needs” exception because exception does not apply to non-correctional officers, unless acting under the direction of a parole officer.</a:t>
            </a:r>
          </a:p>
          <a:p>
            <a:pPr marL="285750" indent="-285750">
              <a:buFont typeface="Wingdings" panose="05000000000000000000" pitchFamily="2" charset="2"/>
              <a:buChar char="Ø"/>
            </a:pPr>
            <a:endParaRPr lang="en-US" sz="1600" u="sng" dirty="0"/>
          </a:p>
          <a:p>
            <a:pPr marL="285750" indent="-285750">
              <a:buFont typeface="Wingdings" panose="05000000000000000000" pitchFamily="2" charset="2"/>
              <a:buChar char="Ø"/>
            </a:pPr>
            <a:r>
              <a:rPr lang="en-US" sz="1600" u="sng" dirty="0"/>
              <a:t>Totality of the circumstances “exception”</a:t>
            </a:r>
            <a:r>
              <a:rPr lang="en-US" sz="1600" dirty="0"/>
              <a:t>: Seizure was reasonable under the totality of the circumstances because (1) a parolee has a significantly diminished expectation of privacy; and (2) state has a heightened interest because a parolee is “more likely than the ordinary citizen to violate the law.”</a:t>
            </a:r>
          </a:p>
          <a:p>
            <a:endParaRPr lang="en-US" sz="1600" dirty="0"/>
          </a:p>
          <a:p>
            <a:pPr marL="742950" lvl="1" indent="-285750">
              <a:buFont typeface="Wingdings" panose="05000000000000000000" pitchFamily="2" charset="2"/>
              <a:buChar char="Ø"/>
            </a:pPr>
            <a:r>
              <a:rPr lang="en-US" sz="1600" dirty="0"/>
              <a:t>The government’s interest was stronger here because, at the time of the search, there was probable cause to believe the defendant had violated the law.</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u="sng" dirty="0"/>
          </a:p>
          <a:p>
            <a:endParaRPr lang="en-US" sz="2200" b="1" dirty="0"/>
          </a:p>
          <a:p>
            <a:endParaRPr lang="en-US" sz="2200" b="1" dirty="0"/>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51611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Pacheco</a:t>
            </a:r>
            <a:r>
              <a:rPr lang="en-US" sz="2800" dirty="0">
                <a:latin typeface="Century Schoolbook T." pitchFamily="2" charset="0"/>
              </a:rPr>
              <a:t>, 884 F.3d 1031</a:t>
            </a:r>
            <a:endParaRPr lang="en-US" sz="2800" i="1" dirty="0">
              <a:latin typeface="Century Schoolbook T." pitchFamily="2" charset="0"/>
            </a:endParaRPr>
          </a:p>
        </p:txBody>
      </p:sp>
      <p:sp>
        <p:nvSpPr>
          <p:cNvPr id="6" name="TextBox 5"/>
          <p:cNvSpPr txBox="1"/>
          <p:nvPr/>
        </p:nvSpPr>
        <p:spPr>
          <a:xfrm>
            <a:off x="5417635" y="987522"/>
            <a:ext cx="6086205" cy="5570756"/>
          </a:xfrm>
          <a:prstGeom prst="rect">
            <a:avLst/>
          </a:prstGeom>
          <a:noFill/>
        </p:spPr>
        <p:txBody>
          <a:bodyPr wrap="square" rtlCol="0">
            <a:spAutoFit/>
          </a:bodyPr>
          <a:lstStyle/>
          <a:p>
            <a:pPr>
              <a:spcAft>
                <a:spcPts val="1200"/>
              </a:spcAft>
            </a:pPr>
            <a:r>
              <a:rPr lang="en-US" sz="2200" b="1" dirty="0"/>
              <a:t>The search of the cell phone was lawful under the good-faith exception, even if warrant was invalid.</a:t>
            </a:r>
          </a:p>
          <a:p>
            <a:pPr marL="285750" indent="-285750">
              <a:buFont typeface="Wingdings" panose="05000000000000000000" pitchFamily="2" charset="2"/>
              <a:buChar char="Ø"/>
            </a:pPr>
            <a:r>
              <a:rPr lang="en-US" sz="1600" dirty="0"/>
              <a:t>The Court suggested search might have been valid without a warrant under the totality of the circumstances exception.</a:t>
            </a:r>
          </a:p>
          <a:p>
            <a:pPr marL="285750"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400" dirty="0"/>
              <a:t>Officers likely could have searched entirety of the defendant’s home,  so “little reason to believe they did not possess the same authority     to search the phone.”</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The Court also suggested the warrant might have been valid because the issuing judge had jurisdiction over the phone and the defendant when he issued the warrant.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But Court ultimately held it did not need to decide either of those issues because, at a minimum, the good faith exception applied.</a:t>
            </a:r>
          </a:p>
          <a:p>
            <a:endParaRPr lang="en-US" sz="1600" dirty="0"/>
          </a:p>
          <a:p>
            <a:pPr marL="742950" lvl="1" indent="-285750">
              <a:buFont typeface="Wingdings" panose="05000000000000000000" pitchFamily="2" charset="2"/>
              <a:buChar char="Ø"/>
            </a:pPr>
            <a:r>
              <a:rPr lang="en-US" sz="1400" dirty="0">
                <a:sym typeface="Wingdings" panose="05000000000000000000" pitchFamily="2" charset="2"/>
              </a:rPr>
              <a:t>“We can see how reasonable officers would assume a phone that has already been lawfully seized, and whose search has been authorized by a valid judicial warrant pursuant to an affidavit clearly disclosing the likelihood of a search of the device by experts in a different jurisdiction, may be shipped across jurisdictional boundaries so that its contents can be analyzed.”</a:t>
            </a:r>
            <a:endParaRPr lang="en-US" sz="1400"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91871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Banks</a:t>
            </a:r>
            <a:r>
              <a:rPr lang="en-US" sz="2800" dirty="0">
                <a:latin typeface="Century Schoolbook T." pitchFamily="2" charset="0"/>
              </a:rPr>
              <a:t>, 884 F.3d 998</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Exigent Circumstances/Protective Sweep</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4585871"/>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dirty="0"/>
              <a:t>After learning that suspect in drug trafficking conspiracy had threatened to shoot a government informant, law enforcement obtained a “ping” order requiring T-Mobile to disclose the location of the defendant’s phone.</a:t>
            </a:r>
          </a:p>
          <a:p>
            <a:pPr marL="342900" indent="-342900">
              <a:spcAft>
                <a:spcPts val="1200"/>
              </a:spcAft>
              <a:buFont typeface="Wingdings" panose="05000000000000000000" pitchFamily="2" charset="2"/>
              <a:buChar char="Ø"/>
            </a:pPr>
            <a:r>
              <a:rPr lang="en-US" dirty="0"/>
              <a:t>When officers arrived, defendant                                             and two others barricaded                                       themselves inside before the                                                          defendant eventually surrendered.</a:t>
            </a:r>
          </a:p>
          <a:p>
            <a:pPr marL="342900" indent="-342900">
              <a:spcAft>
                <a:spcPts val="1200"/>
              </a:spcAft>
              <a:buFont typeface="Wingdings" panose="05000000000000000000" pitchFamily="2" charset="2"/>
              <a:buChar char="Ø"/>
            </a:pPr>
            <a:r>
              <a:rPr lang="en-US" dirty="0"/>
              <a:t>Officers the conducted a protective                                             sweep of the home, looking for                                                    one the defendant’s co-conspirator.</a:t>
            </a:r>
          </a:p>
          <a:p>
            <a:pPr marL="342900" indent="-342900">
              <a:spcAft>
                <a:spcPts val="1200"/>
              </a:spcAft>
              <a:buFont typeface="Wingdings" panose="05000000000000000000" pitchFamily="2" charset="2"/>
              <a:buChar char="Ø"/>
            </a:pPr>
            <a:r>
              <a:rPr lang="en-US" dirty="0"/>
              <a:t>Officers did not find the co-conspirator, but saw evidence in plain view during the protective sweep.</a:t>
            </a:r>
          </a:p>
          <a:p>
            <a:pPr>
              <a:spcAft>
                <a:spcPts val="1200"/>
              </a:spcAft>
            </a:pPr>
            <a:endParaRPr lang="en-US" dirty="0"/>
          </a:p>
        </p:txBody>
      </p:sp>
      <p:pic>
        <p:nvPicPr>
          <p:cNvPr id="15362" name="Picture 2" descr="Image result for ping cell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3871" y="2787681"/>
            <a:ext cx="2090628" cy="20891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60599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Banks</a:t>
            </a:r>
            <a:r>
              <a:rPr lang="en-US" sz="2800" dirty="0">
                <a:latin typeface="Century Schoolbook T." pitchFamily="2" charset="0"/>
              </a:rPr>
              <a:t>, 884 F.3d 998</a:t>
            </a:r>
            <a:endParaRPr lang="en-US" sz="2800" i="1" dirty="0">
              <a:latin typeface="Century Schoolbook T." pitchFamily="2" charset="0"/>
            </a:endParaRPr>
          </a:p>
        </p:txBody>
      </p:sp>
      <p:sp>
        <p:nvSpPr>
          <p:cNvPr id="6" name="TextBox 5"/>
          <p:cNvSpPr txBox="1"/>
          <p:nvPr/>
        </p:nvSpPr>
        <p:spPr>
          <a:xfrm>
            <a:off x="5417635" y="987522"/>
            <a:ext cx="6086205" cy="4247317"/>
          </a:xfrm>
          <a:prstGeom prst="rect">
            <a:avLst/>
          </a:prstGeom>
          <a:noFill/>
        </p:spPr>
        <p:txBody>
          <a:bodyPr wrap="square" rtlCol="0">
            <a:spAutoFit/>
          </a:bodyPr>
          <a:lstStyle/>
          <a:p>
            <a:pPr marL="342900" indent="-342900">
              <a:buAutoNum type="arabicPeriod"/>
              <a:tabLst>
                <a:tab pos="282575" algn="l"/>
              </a:tabLst>
            </a:pPr>
            <a:r>
              <a:rPr lang="en-US" dirty="0"/>
              <a:t>The “ping” was lawful under exigent circumstances exception </a:t>
            </a:r>
            <a:r>
              <a:rPr lang="en-US" dirty="0">
                <a:sym typeface="Wingdings" panose="05000000000000000000" pitchFamily="2" charset="2"/>
              </a:rPr>
              <a:t> Threat to informant provided objective basis to believe that informant needed immediate protection.</a:t>
            </a:r>
          </a:p>
          <a:p>
            <a:pPr>
              <a:tabLst>
                <a:tab pos="282575" algn="l"/>
              </a:tabLst>
            </a:pPr>
            <a:endParaRPr lang="en-US" dirty="0">
              <a:sym typeface="Wingdings" panose="05000000000000000000" pitchFamily="2" charset="2"/>
            </a:endParaRPr>
          </a:p>
          <a:p>
            <a:pPr marL="342900" indent="-4763">
              <a:buFont typeface="Wingdings" panose="05000000000000000000" pitchFamily="2" charset="2"/>
              <a:buChar char="Ø"/>
              <a:tabLst>
                <a:tab pos="282575" algn="l"/>
                <a:tab pos="576263" algn="l"/>
              </a:tabLst>
            </a:pPr>
            <a:r>
              <a:rPr lang="en-US" dirty="0">
                <a:sym typeface="Wingdings" panose="05000000000000000000" pitchFamily="2" charset="2"/>
              </a:rPr>
              <a:t> Court assumed, without deciding that the real-time ping 	of the phone was a search (avoided </a:t>
            </a:r>
            <a:r>
              <a:rPr lang="en-US" i="1" dirty="0">
                <a:sym typeface="Wingdings" panose="05000000000000000000" pitchFamily="2" charset="2"/>
              </a:rPr>
              <a:t>Carpenter </a:t>
            </a:r>
            <a:r>
              <a:rPr lang="en-US" dirty="0">
                <a:sym typeface="Wingdings" panose="05000000000000000000" pitchFamily="2" charset="2"/>
              </a:rPr>
              <a:t>issues).</a:t>
            </a:r>
          </a:p>
          <a:p>
            <a:pPr marL="338137">
              <a:tabLst>
                <a:tab pos="282575" algn="l"/>
                <a:tab pos="576263" algn="l"/>
              </a:tabLst>
            </a:pPr>
            <a:endParaRPr lang="en-US" dirty="0">
              <a:sym typeface="Wingdings" panose="05000000000000000000" pitchFamily="2" charset="2"/>
            </a:endParaRPr>
          </a:p>
          <a:p>
            <a:pPr marL="342900" indent="-4763">
              <a:buFont typeface="Wingdings" panose="05000000000000000000" pitchFamily="2" charset="2"/>
              <a:buChar char="Ø"/>
              <a:tabLst>
                <a:tab pos="282575" algn="l"/>
                <a:tab pos="576263" algn="l"/>
              </a:tabLst>
            </a:pPr>
            <a:r>
              <a:rPr lang="en-US" dirty="0">
                <a:sym typeface="Wingdings" panose="05000000000000000000" pitchFamily="2" charset="2"/>
              </a:rPr>
              <a:t> Court did not consider validity of state court ping order.</a:t>
            </a:r>
          </a:p>
          <a:p>
            <a:pPr marL="338137">
              <a:tabLst>
                <a:tab pos="282575" algn="l"/>
                <a:tab pos="576263" algn="l"/>
              </a:tabLst>
            </a:pPr>
            <a:endParaRPr lang="en-US" dirty="0">
              <a:sym typeface="Wingdings" panose="05000000000000000000" pitchFamily="2" charset="2"/>
            </a:endParaRPr>
          </a:p>
          <a:p>
            <a:pPr marL="336550" indent="-336550">
              <a:tabLst>
                <a:tab pos="338138" algn="l"/>
                <a:tab pos="576263"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a:tabLst>
                <a:tab pos="282575" algn="l"/>
              </a:tabLst>
            </a:pPr>
            <a:endParaRPr lang="en-US" dirty="0"/>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1905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Banks</a:t>
            </a:r>
            <a:r>
              <a:rPr lang="en-US" sz="2800" dirty="0">
                <a:latin typeface="Century Schoolbook T." pitchFamily="2" charset="0"/>
              </a:rPr>
              <a:t>, 884 F.3d 998</a:t>
            </a:r>
            <a:endParaRPr lang="en-US" sz="2800" i="1" dirty="0">
              <a:latin typeface="Century Schoolbook T." pitchFamily="2" charset="0"/>
            </a:endParaRPr>
          </a:p>
        </p:txBody>
      </p:sp>
      <p:sp>
        <p:nvSpPr>
          <p:cNvPr id="6" name="TextBox 5"/>
          <p:cNvSpPr txBox="1"/>
          <p:nvPr/>
        </p:nvSpPr>
        <p:spPr>
          <a:xfrm>
            <a:off x="5417635" y="987522"/>
            <a:ext cx="6086205" cy="7602081"/>
          </a:xfrm>
          <a:prstGeom prst="rect">
            <a:avLst/>
          </a:prstGeom>
          <a:noFill/>
        </p:spPr>
        <p:txBody>
          <a:bodyPr wrap="square" rtlCol="0">
            <a:spAutoFit/>
          </a:bodyPr>
          <a:lstStyle/>
          <a:p>
            <a:pPr marL="342900" indent="-342900">
              <a:spcAft>
                <a:spcPts val="1200"/>
              </a:spcAft>
              <a:buAutoNum type="arabicPeriod" startAt="2"/>
              <a:tabLst>
                <a:tab pos="338138" algn="l"/>
              </a:tabLst>
            </a:pPr>
            <a:r>
              <a:rPr lang="en-US" sz="1600" dirty="0"/>
              <a:t>The protective sweep was lawful.</a:t>
            </a:r>
            <a:endParaRPr lang="en-US" sz="1600" dirty="0">
              <a:sym typeface="Wingdings" panose="05000000000000000000" pitchFamily="2" charset="2"/>
            </a:endParaRPr>
          </a:p>
          <a:p>
            <a:pPr marL="342900" indent="-4763">
              <a:buFont typeface="Wingdings" panose="05000000000000000000" pitchFamily="2" charset="2"/>
              <a:buChar char="Ø"/>
              <a:tabLst>
                <a:tab pos="282575" algn="l"/>
                <a:tab pos="576263" algn="l"/>
              </a:tabLst>
            </a:pPr>
            <a:r>
              <a:rPr lang="en-US" sz="1600" dirty="0">
                <a:sym typeface="Wingdings" panose="05000000000000000000" pitchFamily="2" charset="2"/>
              </a:rPr>
              <a:t> A protective sweep is lawful if officers have reasonable 	suspicion that the area harbors an individual posing a 	danger to those on the arrest scene.</a:t>
            </a:r>
          </a:p>
          <a:p>
            <a:pPr marL="338137">
              <a:tabLst>
                <a:tab pos="282575" algn="l"/>
                <a:tab pos="576263" algn="l"/>
              </a:tabLst>
            </a:pPr>
            <a:endParaRPr lang="en-US" sz="1600" dirty="0">
              <a:sym typeface="Wingdings" panose="05000000000000000000" pitchFamily="2" charset="2"/>
            </a:endParaRPr>
          </a:p>
          <a:p>
            <a:pPr marL="342900" indent="-4763">
              <a:buFont typeface="Wingdings" panose="05000000000000000000" pitchFamily="2" charset="2"/>
              <a:buChar char="Ø"/>
              <a:tabLst>
                <a:tab pos="282575" algn="l"/>
                <a:tab pos="576263" algn="l"/>
              </a:tabLst>
            </a:pPr>
            <a:r>
              <a:rPr lang="en-US" sz="1600" dirty="0">
                <a:sym typeface="Wingdings" panose="05000000000000000000" pitchFamily="2" charset="2"/>
              </a:rPr>
              <a:t> A protective sweep of a residence is permitted even 	when the arrest is made outside of the home.</a:t>
            </a:r>
          </a:p>
          <a:p>
            <a:pPr marL="342900" indent="-4763">
              <a:buFont typeface="Wingdings" panose="05000000000000000000" pitchFamily="2" charset="2"/>
              <a:buChar char="Ø"/>
              <a:tabLst>
                <a:tab pos="282575" algn="l"/>
                <a:tab pos="576263" algn="l"/>
              </a:tabLst>
            </a:pPr>
            <a:endParaRPr lang="en-US" sz="1600" dirty="0">
              <a:sym typeface="Wingdings" panose="05000000000000000000" pitchFamily="2" charset="2"/>
            </a:endParaRPr>
          </a:p>
          <a:p>
            <a:pPr marL="342900" indent="-4763">
              <a:buFont typeface="Wingdings" panose="05000000000000000000" pitchFamily="2" charset="2"/>
              <a:buChar char="Ø"/>
              <a:tabLst>
                <a:tab pos="282575" algn="l"/>
                <a:tab pos="576263" algn="l"/>
              </a:tabLst>
            </a:pPr>
            <a:r>
              <a:rPr lang="en-US" sz="1600" dirty="0">
                <a:sym typeface="Wingdings" panose="05000000000000000000" pitchFamily="2" charset="2"/>
              </a:rPr>
              <a:t> Here, officers had reasonable suspicion that co-conspirator   	was in home and posed a danger.</a:t>
            </a:r>
          </a:p>
          <a:p>
            <a:pPr marL="800100" lvl="1" indent="-4763">
              <a:buFont typeface="Wingdings" panose="05000000000000000000" pitchFamily="2" charset="2"/>
              <a:buChar char="Ø"/>
              <a:tabLst>
                <a:tab pos="282575" algn="l"/>
                <a:tab pos="576263" algn="l"/>
                <a:tab pos="1027113" algn="l"/>
              </a:tabLst>
            </a:pPr>
            <a:r>
              <a:rPr lang="en-US" sz="1600" dirty="0">
                <a:sym typeface="Wingdings" panose="05000000000000000000" pitchFamily="2" charset="2"/>
              </a:rPr>
              <a:t> Informant told police he could hear co-conspirator making   </a:t>
            </a:r>
          </a:p>
          <a:p>
            <a:pPr marL="795337" lvl="1">
              <a:tabLst>
                <a:tab pos="282575" algn="l"/>
                <a:tab pos="576263" algn="l"/>
                <a:tab pos="1027113" algn="l"/>
              </a:tabLst>
            </a:pPr>
            <a:r>
              <a:rPr lang="en-US" sz="1600" dirty="0">
                <a:sym typeface="Wingdings" panose="05000000000000000000" pitchFamily="2" charset="2"/>
              </a:rPr>
              <a:t>     threats in background of call.</a:t>
            </a:r>
          </a:p>
          <a:p>
            <a:pPr marL="800100" lvl="1" indent="-4763">
              <a:buFont typeface="Wingdings" panose="05000000000000000000" pitchFamily="2" charset="2"/>
              <a:buChar char="Ø"/>
              <a:tabLst>
                <a:tab pos="282575" algn="l"/>
                <a:tab pos="576263" algn="l"/>
              </a:tabLst>
            </a:pPr>
            <a:r>
              <a:rPr lang="en-US" sz="1600" dirty="0">
                <a:sym typeface="Wingdings" panose="05000000000000000000" pitchFamily="2" charset="2"/>
              </a:rPr>
              <a:t> Officers heard multiple people inside</a:t>
            </a:r>
          </a:p>
          <a:p>
            <a:pPr marL="800100" lvl="1" indent="-4763">
              <a:buFont typeface="Wingdings" panose="05000000000000000000" pitchFamily="2" charset="2"/>
              <a:buChar char="Ø"/>
              <a:tabLst>
                <a:tab pos="282575" algn="l"/>
                <a:tab pos="576263" algn="l"/>
              </a:tabLst>
            </a:pPr>
            <a:r>
              <a:rPr lang="en-US" sz="1600" dirty="0">
                <a:sym typeface="Wingdings" panose="05000000000000000000" pitchFamily="2" charset="2"/>
              </a:rPr>
              <a:t> Officers saw gutters on house move, suggesting someone 	  was in attic.</a:t>
            </a:r>
          </a:p>
          <a:p>
            <a:pPr marL="800100" lvl="1" indent="-4763">
              <a:buFont typeface="Wingdings" panose="05000000000000000000" pitchFamily="2" charset="2"/>
              <a:buChar char="Ø"/>
              <a:tabLst>
                <a:tab pos="282575" algn="l"/>
                <a:tab pos="576263" algn="l"/>
              </a:tabLst>
            </a:pPr>
            <a:r>
              <a:rPr lang="en-US" sz="1600" dirty="0">
                <a:sym typeface="Wingdings" panose="05000000000000000000" pitchFamily="2" charset="2"/>
              </a:rPr>
              <a:t> Co-conspirator had history of violent behavior.</a:t>
            </a:r>
          </a:p>
          <a:p>
            <a:pPr marL="795337" lvl="1">
              <a:tabLst>
                <a:tab pos="282575" algn="l"/>
                <a:tab pos="576263" algn="l"/>
              </a:tabLst>
            </a:pPr>
            <a:endParaRPr lang="en-US" sz="1600" dirty="0">
              <a:sym typeface="Wingdings" panose="05000000000000000000" pitchFamily="2" charset="2"/>
            </a:endParaRPr>
          </a:p>
          <a:p>
            <a:pPr marL="0" lvl="1">
              <a:tabLst>
                <a:tab pos="282575" algn="l"/>
                <a:tab pos="576263" algn="l"/>
              </a:tabLst>
            </a:pPr>
            <a:r>
              <a:rPr lang="en-US" sz="1600" dirty="0">
                <a:sym typeface="Wingdings" panose="05000000000000000000" pitchFamily="2" charset="2"/>
              </a:rPr>
              <a:t>Dissent from Judge Phillips: (1) no reasonable belief of danger;            (2) sweep exceeded “cursory visual inspection” of places where person might be hiding.</a:t>
            </a:r>
          </a:p>
          <a:p>
            <a:pPr marL="285750" lvl="1" indent="-285750">
              <a:buFont typeface="Wingdings" panose="05000000000000000000" pitchFamily="2" charset="2"/>
              <a:buChar char="Ø"/>
              <a:tabLst>
                <a:tab pos="282575" algn="l"/>
                <a:tab pos="576263" algn="l"/>
              </a:tabLst>
            </a:pPr>
            <a:r>
              <a:rPr lang="en-US" sz="1600" dirty="0">
                <a:sym typeface="Wingdings" panose="05000000000000000000" pitchFamily="2" charset="2"/>
              </a:rPr>
              <a:t>Protective sweeps for out-of-house arrests “offer more limited bases to show the requisite danger” than do in-house arrests.</a:t>
            </a:r>
          </a:p>
          <a:p>
            <a:pPr marL="338137">
              <a:tabLst>
                <a:tab pos="282575" algn="l"/>
                <a:tab pos="576263" algn="l"/>
              </a:tabLst>
            </a:pPr>
            <a:endParaRPr lang="en-US" dirty="0">
              <a:sym typeface="Wingdings" panose="05000000000000000000" pitchFamily="2" charset="2"/>
            </a:endParaRPr>
          </a:p>
          <a:p>
            <a:pPr marL="336550" indent="-336550">
              <a:tabLst>
                <a:tab pos="338138" algn="l"/>
                <a:tab pos="576263"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marL="342900" indent="-342900">
              <a:buAutoNum type="arabicPeriod"/>
              <a:tabLst>
                <a:tab pos="282575" algn="l"/>
              </a:tabLst>
            </a:pPr>
            <a:endParaRPr lang="en-US" dirty="0">
              <a:sym typeface="Wingdings" panose="05000000000000000000" pitchFamily="2" charset="2"/>
            </a:endParaRPr>
          </a:p>
          <a:p>
            <a:pPr>
              <a:tabLst>
                <a:tab pos="282575" algn="l"/>
              </a:tabLst>
            </a:pPr>
            <a:endParaRPr lang="en-US" dirty="0"/>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68887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dirty="0">
                <a:latin typeface="Century Schoolbook T." pitchFamily="2" charset="0"/>
              </a:rPr>
              <a:t>Other Fourth Amendment Cases</a:t>
            </a:r>
          </a:p>
        </p:txBody>
      </p:sp>
      <p:sp>
        <p:nvSpPr>
          <p:cNvPr id="6" name="TextBox 5"/>
          <p:cNvSpPr txBox="1"/>
          <p:nvPr/>
        </p:nvSpPr>
        <p:spPr>
          <a:xfrm>
            <a:off x="5417635" y="987522"/>
            <a:ext cx="5865109" cy="4801314"/>
          </a:xfrm>
          <a:prstGeom prst="rect">
            <a:avLst/>
          </a:prstGeom>
          <a:noFill/>
        </p:spPr>
        <p:txBody>
          <a:bodyPr wrap="square" rtlCol="0">
            <a:spAutoFit/>
          </a:bodyPr>
          <a:lstStyle/>
          <a:p>
            <a:r>
              <a:rPr lang="en-US" i="1" dirty="0"/>
              <a:t>United States v. Knox</a:t>
            </a:r>
            <a:r>
              <a:rPr lang="en-US" dirty="0"/>
              <a:t>, 883 F.3d 1262</a:t>
            </a:r>
          </a:p>
          <a:p>
            <a:endParaRPr lang="en-US" dirty="0">
              <a:sym typeface="Wingdings" panose="05000000000000000000" pitchFamily="2" charset="2"/>
            </a:endParaRPr>
          </a:p>
          <a:p>
            <a:r>
              <a:rPr lang="en-US" dirty="0">
                <a:sym typeface="Wingdings" panose="05000000000000000000" pitchFamily="2" charset="2"/>
              </a:rPr>
              <a:t>Assessment of an officer’s good faith under the good-faith exception is limited to the sworn affidavit and any other pertinent information actually shared with the issuing judge under oath prior to the issuance of the warrant.</a:t>
            </a:r>
          </a:p>
          <a:p>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Circuit split</a:t>
            </a:r>
          </a:p>
          <a:p>
            <a:pPr marL="742950" lvl="1" indent="-285750">
              <a:buFont typeface="Wingdings" panose="05000000000000000000" pitchFamily="2" charset="2"/>
              <a:buChar char="Ø"/>
            </a:pPr>
            <a:r>
              <a:rPr lang="en-US" dirty="0">
                <a:sym typeface="Wingdings" panose="05000000000000000000" pitchFamily="2" charset="2"/>
              </a:rPr>
              <a:t>7th, 9th (and now 10th): Court may not consider information not presented to issuing magistrate.</a:t>
            </a:r>
          </a:p>
          <a:p>
            <a:pPr marL="742950" lvl="1" indent="-285750">
              <a:buFont typeface="Wingdings" panose="05000000000000000000" pitchFamily="2" charset="2"/>
              <a:buChar char="Ø"/>
            </a:pPr>
            <a:r>
              <a:rPr lang="en-US" dirty="0">
                <a:sym typeface="Wingdings" panose="05000000000000000000" pitchFamily="2" charset="2"/>
              </a:rPr>
              <a:t>4th, 8th, and 11th: Court may consider facts known to officers who executed warrant but that were inadvertently not disclosed to the issuing magistrate.</a:t>
            </a:r>
          </a:p>
          <a:p>
            <a:pPr lvl="1"/>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Court may also consider “information relating to the warrant application process,” i.e., how a reasonable officer would interpret factual information in affidavit.</a:t>
            </a: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91399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Seizure of Home/Attenuation Doctrine</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4154984"/>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dirty="0"/>
              <a:t>Defendant’s wife died suddenly in the couple’s home of an apparent drug overdose.</a:t>
            </a:r>
          </a:p>
          <a:p>
            <a:pPr marL="342900" indent="-342900">
              <a:spcAft>
                <a:spcPts val="1200"/>
              </a:spcAft>
              <a:buFont typeface="Wingdings" panose="05000000000000000000" pitchFamily="2" charset="2"/>
              <a:buChar char="Ø"/>
            </a:pPr>
            <a:r>
              <a:rPr lang="en-US" dirty="0"/>
              <a:t>Although police did not deem the death “suspicious,” they secured the home to investigate and refused to allow the defendant to enter during that investigation.</a:t>
            </a:r>
          </a:p>
          <a:p>
            <a:pPr marL="342900" indent="-342900">
              <a:spcAft>
                <a:spcPts val="1200"/>
              </a:spcAft>
              <a:buFont typeface="Wingdings" panose="05000000000000000000" pitchFamily="2" charset="2"/>
              <a:buChar char="Ø"/>
            </a:pPr>
            <a:r>
              <a:rPr lang="en-US" dirty="0"/>
              <a:t>Eventually, the defendant signed a consent to search, permitting the police to enter the home to retrieve his medication, his wife’s medication, and his dogs.</a:t>
            </a:r>
          </a:p>
          <a:p>
            <a:pPr marL="342900" indent="-342900">
              <a:buFont typeface="Wingdings" panose="05000000000000000000" pitchFamily="2" charset="2"/>
              <a:buChar char="Ø"/>
            </a:pPr>
            <a:r>
              <a:rPr lang="en-US" dirty="0"/>
              <a:t>While retrieving the medication </a:t>
            </a:r>
          </a:p>
          <a:p>
            <a:pPr indent="338138"/>
            <a:r>
              <a:rPr lang="en-US" dirty="0"/>
              <a:t>and dogs, the investigator saw </a:t>
            </a:r>
          </a:p>
          <a:p>
            <a:pPr indent="338138"/>
            <a:r>
              <a:rPr lang="en-US" dirty="0"/>
              <a:t>ammunition; later learned the </a:t>
            </a:r>
          </a:p>
          <a:p>
            <a:pPr indent="338138"/>
            <a:r>
              <a:rPr lang="en-US" dirty="0"/>
              <a:t>defendant was a convicted felon </a:t>
            </a:r>
          </a:p>
          <a:p>
            <a:pPr indent="338138"/>
            <a:r>
              <a:rPr lang="en-US" dirty="0"/>
              <a:t>and obtained a warrant.</a:t>
            </a:r>
          </a:p>
        </p:txBody>
      </p:sp>
      <p:pic>
        <p:nvPicPr>
          <p:cNvPr id="1026" name="Picture 2" descr="small house with red roof enmeshed police tape"/>
          <p:cNvPicPr>
            <a:picLocks noChangeAspect="1" noChangeArrowheads="1"/>
          </p:cNvPicPr>
          <p:nvPr/>
        </p:nvPicPr>
        <p:blipFill rotWithShape="1">
          <a:blip r:embed="rId3">
            <a:extLst>
              <a:ext uri="{28A0092B-C50C-407E-A947-70E740481C1C}">
                <a14:useLocalDpi xmlns:a14="http://schemas.microsoft.com/office/drawing/2010/main" val="0"/>
              </a:ext>
            </a:extLst>
          </a:blip>
          <a:srcRect l="11480" t="2318" r="9233" b="11789"/>
          <a:stretch/>
        </p:blipFill>
        <p:spPr bwMode="auto">
          <a:xfrm>
            <a:off x="8958360" y="4282989"/>
            <a:ext cx="2517422" cy="23029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98458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dirty="0">
                <a:latin typeface="Century Schoolbook T." pitchFamily="2" charset="0"/>
              </a:rPr>
              <a:t>Other Fourth Amendment Cases</a:t>
            </a:r>
          </a:p>
        </p:txBody>
      </p:sp>
      <p:sp>
        <p:nvSpPr>
          <p:cNvPr id="6" name="TextBox 5"/>
          <p:cNvSpPr txBox="1"/>
          <p:nvPr/>
        </p:nvSpPr>
        <p:spPr>
          <a:xfrm>
            <a:off x="5417635" y="987522"/>
            <a:ext cx="5865109" cy="5078313"/>
          </a:xfrm>
          <a:prstGeom prst="rect">
            <a:avLst/>
          </a:prstGeom>
          <a:noFill/>
        </p:spPr>
        <p:txBody>
          <a:bodyPr wrap="square" rtlCol="0">
            <a:spAutoFit/>
          </a:bodyPr>
          <a:lstStyle/>
          <a:p>
            <a:r>
              <a:rPr lang="en-US" i="1" dirty="0"/>
              <a:t>United States v. Vance</a:t>
            </a:r>
            <a:r>
              <a:rPr lang="en-US" dirty="0"/>
              <a:t>, 893 F.3d 763</a:t>
            </a:r>
          </a:p>
          <a:p>
            <a:endParaRPr lang="en-US" dirty="0"/>
          </a:p>
          <a:p>
            <a:pPr marL="285750" indent="-285750">
              <a:buFont typeface="Wingdings" panose="05000000000000000000" pitchFamily="2" charset="2"/>
              <a:buChar char="Ø"/>
            </a:pPr>
            <a:r>
              <a:rPr lang="en-US" dirty="0">
                <a:sym typeface="Wingdings" panose="05000000000000000000" pitchFamily="2" charset="2"/>
              </a:rPr>
              <a:t>Failure to assert argument in a pretrial suppression motion is a waiver under Federal Rule of Criminal Procedure 12 and may be excused only for good cause.</a:t>
            </a:r>
          </a:p>
          <a:p>
            <a:pPr marL="742950" lvl="1" indent="-285750">
              <a:buFont typeface="Wingdings" panose="05000000000000000000" pitchFamily="2" charset="2"/>
              <a:buChar char="Ø"/>
            </a:pPr>
            <a:r>
              <a:rPr lang="en-US" dirty="0">
                <a:sym typeface="Wingdings" panose="05000000000000000000" pitchFamily="2" charset="2"/>
              </a:rPr>
              <a:t>Holding was based on pre-amendment precedent, </a:t>
            </a:r>
            <a:r>
              <a:rPr lang="en-US" i="1" dirty="0">
                <a:sym typeface="Wingdings" panose="05000000000000000000" pitchFamily="2" charset="2"/>
              </a:rPr>
              <a:t>United States v. Burke</a:t>
            </a:r>
            <a:r>
              <a:rPr lang="en-US" dirty="0">
                <a:sym typeface="Wingdings" panose="05000000000000000000" pitchFamily="2" charset="2"/>
              </a:rPr>
              <a:t>, 633 F.3d 984 (10</a:t>
            </a:r>
            <a:r>
              <a:rPr lang="en-US" baseline="30000" dirty="0">
                <a:sym typeface="Wingdings" panose="05000000000000000000" pitchFamily="2" charset="2"/>
              </a:rPr>
              <a:t>th</a:t>
            </a:r>
            <a:r>
              <a:rPr lang="en-US" dirty="0">
                <a:sym typeface="Wingdings" panose="05000000000000000000" pitchFamily="2" charset="2"/>
              </a:rPr>
              <a:t> Cir. 2011).</a:t>
            </a:r>
          </a:p>
          <a:p>
            <a:pPr marL="742950" lvl="1" indent="-285750">
              <a:buFont typeface="Wingdings" panose="05000000000000000000" pitchFamily="2" charset="2"/>
              <a:buChar char="Ø"/>
            </a:pPr>
            <a:r>
              <a:rPr lang="en-US" dirty="0">
                <a:sym typeface="Wingdings" panose="05000000000000000000" pitchFamily="2" charset="2"/>
              </a:rPr>
              <a:t>Court noted that defendant had not argued that </a:t>
            </a:r>
            <a:r>
              <a:rPr lang="en-US" i="1" dirty="0">
                <a:sym typeface="Wingdings" panose="05000000000000000000" pitchFamily="2" charset="2"/>
              </a:rPr>
              <a:t>Burke </a:t>
            </a:r>
            <a:r>
              <a:rPr lang="en-US" dirty="0">
                <a:sym typeface="Wingdings" panose="05000000000000000000" pitchFamily="2" charset="2"/>
              </a:rPr>
              <a:t>was no longer good law, and “[a]bsent any argument . . . about the continued validity of </a:t>
            </a:r>
            <a:r>
              <a:rPr lang="en-US" i="1" dirty="0">
                <a:sym typeface="Wingdings" panose="05000000000000000000" pitchFamily="2" charset="2"/>
              </a:rPr>
              <a:t>Burke</a:t>
            </a:r>
            <a:r>
              <a:rPr lang="en-US" dirty="0">
                <a:sym typeface="Wingdings" panose="05000000000000000000" pitchFamily="2" charset="2"/>
              </a:rPr>
              <a:t>, the panel remains bound by that decision.”</a:t>
            </a:r>
          </a:p>
          <a:p>
            <a:pPr marL="742950" lvl="1"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An officer’s mistaken interpretation of the law does not make a stop unlawful unless that interpretation is unreasonable.</a:t>
            </a:r>
          </a:p>
          <a:p>
            <a:endParaRPr lang="en-US" dirty="0">
              <a:sym typeface="Wingdings" panose="05000000000000000000" pitchFamily="2" charset="2"/>
            </a:endParaRPr>
          </a:p>
          <a:p>
            <a:pPr marL="285750" indent="-285750">
              <a:buFont typeface="Wingdings" panose="05000000000000000000" pitchFamily="2" charset="2"/>
              <a:buChar char="Ø"/>
            </a:pPr>
            <a:r>
              <a:rPr lang="en-US" dirty="0">
                <a:sym typeface="Wingdings" panose="05000000000000000000" pitchFamily="2" charset="2"/>
              </a:rPr>
              <a:t>Dissent from Judge Phillips: No reasonable suspicion that the defendant committed a traffic violation.</a:t>
            </a: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82224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dirty="0">
                <a:latin typeface="Century Schoolbook T." pitchFamily="2" charset="0"/>
              </a:rPr>
              <a:t>Other Fourth Amendment Cases</a:t>
            </a:r>
          </a:p>
        </p:txBody>
      </p:sp>
      <p:sp>
        <p:nvSpPr>
          <p:cNvPr id="6" name="TextBox 5"/>
          <p:cNvSpPr txBox="1"/>
          <p:nvPr/>
        </p:nvSpPr>
        <p:spPr>
          <a:xfrm>
            <a:off x="5423949" y="1128370"/>
            <a:ext cx="5804169" cy="4801314"/>
          </a:xfrm>
          <a:prstGeom prst="rect">
            <a:avLst/>
          </a:prstGeom>
          <a:noFill/>
        </p:spPr>
        <p:txBody>
          <a:bodyPr wrap="square" rtlCol="0">
            <a:spAutoFit/>
          </a:bodyPr>
          <a:lstStyle/>
          <a:p>
            <a:endParaRPr lang="en-US" dirty="0"/>
          </a:p>
          <a:p>
            <a:pPr marL="285750" indent="-285750">
              <a:buFont typeface="Wingdings" panose="05000000000000000000" pitchFamily="2" charset="2"/>
              <a:buChar char="Ø"/>
            </a:pPr>
            <a:r>
              <a:rPr lang="en-US" i="1" dirty="0">
                <a:sym typeface="Wingdings" panose="05000000000000000000" pitchFamily="2" charset="2"/>
              </a:rPr>
              <a:t>United States v. Hammond</a:t>
            </a:r>
            <a:r>
              <a:rPr lang="en-US" dirty="0">
                <a:sym typeface="Wingdings" panose="05000000000000000000" pitchFamily="2" charset="2"/>
              </a:rPr>
              <a:t>, 890 F.3d 901</a:t>
            </a:r>
          </a:p>
          <a:p>
            <a:pPr marL="742950" lvl="1" indent="-285750">
              <a:buFont typeface="Wingdings" panose="05000000000000000000" pitchFamily="2" charset="2"/>
              <a:buChar char="Ø"/>
            </a:pPr>
            <a:r>
              <a:rPr lang="en-US" dirty="0">
                <a:sym typeface="Wingdings" panose="05000000000000000000" pitchFamily="2" charset="2"/>
              </a:rPr>
              <a:t>Reasonable suspicion for patdown where defendant had recently been arrested in weapons case, was a suspect in another weapons case, and was a suspected gang member wearing gang colors.</a:t>
            </a:r>
          </a:p>
          <a:p>
            <a:pPr marL="742950" lvl="1" indent="-285750">
              <a:buFont typeface="Wingdings" panose="05000000000000000000" pitchFamily="2" charset="2"/>
              <a:buChar char="Ø"/>
            </a:pPr>
            <a:r>
              <a:rPr lang="en-US" dirty="0">
                <a:sym typeface="Wingdings" panose="05000000000000000000" pitchFamily="2" charset="2"/>
              </a:rPr>
              <a:t>Judge Phillips: Officers had reasonable suspicion that the defendant was armed, but not that he was   dangerous, under the circumstances.</a:t>
            </a:r>
          </a:p>
          <a:p>
            <a:pPr marL="742950" lvl="1" indent="-285750">
              <a:buFont typeface="Wingdings" panose="05000000000000000000" pitchFamily="2" charset="2"/>
              <a:buChar char="Ø"/>
            </a:pPr>
            <a:endParaRPr lang="en-US" dirty="0">
              <a:sym typeface="Wingdings" panose="05000000000000000000" pitchFamily="2" charset="2"/>
            </a:endParaRPr>
          </a:p>
          <a:p>
            <a:pPr marL="285750" indent="-285750">
              <a:buFont typeface="Wingdings" panose="05000000000000000000" pitchFamily="2" charset="2"/>
              <a:buChar char="Ø"/>
            </a:pPr>
            <a:r>
              <a:rPr lang="en-US" i="1" dirty="0">
                <a:sym typeface="Wingdings" panose="05000000000000000000" pitchFamily="2" charset="2"/>
              </a:rPr>
              <a:t>United States v. Martinez</a:t>
            </a:r>
            <a:r>
              <a:rPr lang="en-US" dirty="0">
                <a:sym typeface="Wingdings" panose="05000000000000000000" pitchFamily="2" charset="2"/>
              </a:rPr>
              <a:t>, 910 F.3d 1309</a:t>
            </a:r>
          </a:p>
          <a:p>
            <a:pPr marL="742950" lvl="1" indent="-285750">
              <a:buFont typeface="Wingdings" panose="05000000000000000000" pitchFamily="2" charset="2"/>
              <a:buChar char="Ø"/>
            </a:pPr>
            <a:r>
              <a:rPr lang="en-US" dirty="0">
                <a:sym typeface="Wingdings" panose="05000000000000000000" pitchFamily="2" charset="2"/>
              </a:rPr>
              <a:t>No reasonable suspicion to stop car based on similarity to car associated with bank robbery 65 miles away.</a:t>
            </a:r>
          </a:p>
          <a:p>
            <a:pPr marL="742950" lvl="1" indent="-285750">
              <a:buFont typeface="Wingdings" panose="05000000000000000000" pitchFamily="2" charset="2"/>
              <a:buChar char="Ø"/>
            </a:pPr>
            <a:r>
              <a:rPr lang="en-US" dirty="0">
                <a:sym typeface="Wingdings" panose="05000000000000000000" pitchFamily="2" charset="2"/>
              </a:rPr>
              <a:t>Judge Phillips: Reasonable suspicion based on timeline; vehicle was in the right place at the right time to have been the vehicle at the robbery.</a:t>
            </a: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17635" y="891430"/>
            <a:ext cx="6379253" cy="646331"/>
          </a:xfrm>
          <a:prstGeom prst="rect">
            <a:avLst/>
          </a:prstGeom>
          <a:noFill/>
        </p:spPr>
        <p:txBody>
          <a:bodyPr wrap="square" rtlCol="0">
            <a:spAutoFit/>
          </a:bodyPr>
          <a:lstStyle/>
          <a:p>
            <a:r>
              <a:rPr lang="en-US" dirty="0"/>
              <a:t>Two more reasonable suspicion cases (both with Phillips dissents).</a:t>
            </a:r>
          </a:p>
          <a:p>
            <a:endParaRPr lang="en-US" dirty="0"/>
          </a:p>
        </p:txBody>
      </p:sp>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4687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dirty="0">
                <a:latin typeface="Century Schoolbook T." pitchFamily="2" charset="0"/>
              </a:rPr>
              <a:t>Constitutional Challenges to Statutes</a:t>
            </a:r>
          </a:p>
        </p:txBody>
      </p:sp>
      <p:sp>
        <p:nvSpPr>
          <p:cNvPr id="3" name="TextBox 2"/>
          <p:cNvSpPr txBox="1"/>
          <p:nvPr/>
        </p:nvSpPr>
        <p:spPr>
          <a:xfrm>
            <a:off x="4722376" y="1081562"/>
            <a:ext cx="5900563" cy="4093428"/>
          </a:xfrm>
          <a:prstGeom prst="rect">
            <a:avLst/>
          </a:prstGeom>
          <a:noFill/>
        </p:spPr>
        <p:txBody>
          <a:bodyPr wrap="square" rtlCol="0">
            <a:spAutoFit/>
          </a:bodyPr>
          <a:lstStyle/>
          <a:p>
            <a:r>
              <a:rPr lang="en-US" b="1" dirty="0"/>
              <a:t>Two significant cases challenging the constitutionality of criminal statutes:</a:t>
            </a:r>
          </a:p>
          <a:p>
            <a:endParaRPr lang="en-US" b="1" dirty="0"/>
          </a:p>
          <a:p>
            <a:pPr marL="457200" indent="-457200">
              <a:buFont typeface="+mj-lt"/>
              <a:buAutoNum type="arabicPeriod"/>
            </a:pPr>
            <a:r>
              <a:rPr lang="en-US" i="1" dirty="0"/>
              <a:t>United States v. Cox, </a:t>
            </a:r>
            <a:r>
              <a:rPr lang="en-US" dirty="0"/>
              <a:t>906 F.3d 1170: National Firearms Act, 26 U.S.C. § 5801-5872</a:t>
            </a:r>
            <a:r>
              <a:rPr lang="en-US" i="1" dirty="0"/>
              <a:t>.</a:t>
            </a:r>
          </a:p>
          <a:p>
            <a:pPr marL="457200" indent="-457200">
              <a:buFont typeface="+mj-lt"/>
              <a:buAutoNum type="arabicPeriod"/>
            </a:pPr>
            <a:endParaRPr lang="en-US" dirty="0"/>
          </a:p>
          <a:p>
            <a:pPr marL="457200" indent="-457200">
              <a:buFont typeface="+mj-lt"/>
              <a:buAutoNum type="arabicPeriod"/>
            </a:pPr>
            <a:r>
              <a:rPr lang="en-US" i="1" dirty="0"/>
              <a:t>United States v. Durham</a:t>
            </a:r>
            <a:r>
              <a:rPr lang="en-US" dirty="0"/>
              <a:t>, 902 F.3d 1180: Traveling in foreign commerce and engaging in illicit sexual conduct with a minor, 18 U.S.C. § 2423(c).</a:t>
            </a:r>
          </a:p>
          <a:p>
            <a:pPr marL="457200" indent="-457200">
              <a:buFont typeface="+mj-lt"/>
              <a:buAutoNum type="arabicPeriod"/>
            </a:pPr>
            <a:endParaRPr lang="en-US" dirty="0"/>
          </a:p>
          <a:p>
            <a:pPr marL="457200" indent="-457200">
              <a:buFont typeface="+mj-lt"/>
              <a:buAutoNum type="arabicPeriod"/>
            </a:pPr>
            <a:r>
              <a:rPr lang="en-US" dirty="0"/>
              <a:t>[Also </a:t>
            </a:r>
            <a:r>
              <a:rPr lang="en-US" i="1" dirty="0"/>
              <a:t>United States v. Salas</a:t>
            </a:r>
            <a:r>
              <a:rPr lang="en-US" dirty="0"/>
              <a:t>, 889 F.3d 681: 18 U.S.C. § 924(c); to be addressed later.] </a:t>
            </a:r>
          </a:p>
          <a:p>
            <a:pPr marL="457200" indent="-457200">
              <a:buFont typeface="+mj-lt"/>
              <a:buAutoNum type="arabicPeriod"/>
            </a:pPr>
            <a:endParaRPr lang="en-US" sz="2200" dirty="0"/>
          </a:p>
          <a:p>
            <a:pPr marL="457200" indent="-457200">
              <a:buFont typeface="+mj-lt"/>
              <a:buAutoNum type="arabicPeriod"/>
            </a:pPr>
            <a:endParaRPr lang="en-US" sz="2200" i="1" dirty="0"/>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0785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466284"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t>National Firearms Act requires the registration of certain statutorily defined firearms.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Kansas passed the Second Amendment Protection Act, which:</a:t>
            </a:r>
          </a:p>
          <a:p>
            <a:pPr marL="742950" lvl="1" indent="-285750">
              <a:buFont typeface="Wingdings" panose="05000000000000000000" pitchFamily="2" charset="2"/>
              <a:buChar char="Ø"/>
            </a:pPr>
            <a:r>
              <a:rPr lang="en-US" dirty="0"/>
              <a:t>Exempts personal firearms manufactured, owned, and remaining within Kansas from all federal laws.</a:t>
            </a:r>
          </a:p>
          <a:p>
            <a:pPr marL="742950" lvl="1" indent="-285750">
              <a:buFont typeface="Wingdings" panose="05000000000000000000" pitchFamily="2" charset="2"/>
              <a:buChar char="Ø"/>
            </a:pPr>
            <a:r>
              <a:rPr lang="en-US" dirty="0"/>
              <a:t>Declares any United States law that violated the Second Amendment null, void, and unenforceable in Kansas.</a:t>
            </a:r>
          </a:p>
          <a:p>
            <a:pPr marL="742950" lvl="1" indent="-285750">
              <a:buFont typeface="Wingdings" panose="05000000000000000000" pitchFamily="2" charset="2"/>
              <a:buChar char="Ø"/>
            </a:pPr>
            <a:r>
              <a:rPr lang="en-US" dirty="0"/>
              <a:t>Subjects any federal officer who enforces federal laws against intra-state Kansas firearms to felony prosecution.</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Defendant Cox had a business selling unregistered firearms and silencers; Defendant Kettler purchased an unregistered silencer.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Both defendants were charged and convicted under the NFA.</a:t>
            </a: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83958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600380" cy="2031325"/>
          </a:xfrm>
          <a:prstGeom prst="rect">
            <a:avLst/>
          </a:prstGeom>
          <a:noFill/>
        </p:spPr>
        <p:txBody>
          <a:bodyPr wrap="square" rtlCol="0">
            <a:spAutoFit/>
          </a:bodyPr>
          <a:lstStyle/>
          <a:p>
            <a:r>
              <a:rPr lang="en-US" dirty="0"/>
              <a:t>Defendants raised two constitutional challenges to the NFA:</a:t>
            </a:r>
          </a:p>
          <a:p>
            <a:pPr marL="342900" indent="-342900">
              <a:buFont typeface="+mj-lt"/>
              <a:buAutoNum type="arabicPeriod"/>
            </a:pPr>
            <a:endParaRPr lang="en-US" dirty="0"/>
          </a:p>
          <a:p>
            <a:pPr marL="342900" indent="-342900">
              <a:buFont typeface="+mj-lt"/>
              <a:buAutoNum type="arabicPeriod"/>
            </a:pPr>
            <a:r>
              <a:rPr lang="en-US" dirty="0"/>
              <a:t>The NFA is not a valid exercise of Congress’s constitutional power.</a:t>
            </a:r>
          </a:p>
          <a:p>
            <a:pPr marL="342900" indent="-342900">
              <a:buFont typeface="+mj-lt"/>
              <a:buAutoNum type="arabicPeriod"/>
            </a:pPr>
            <a:endParaRPr lang="en-US" dirty="0"/>
          </a:p>
          <a:p>
            <a:pPr marL="342900" indent="-342900">
              <a:buFont typeface="+mj-lt"/>
              <a:buAutoNum type="arabicPeriod"/>
            </a:pPr>
            <a:r>
              <a:rPr lang="en-US" dirty="0"/>
              <a:t>The NFA violates the Second Amendment.</a:t>
            </a:r>
          </a:p>
          <a:p>
            <a:endParaRPr lang="en-US" dirty="0"/>
          </a:p>
          <a:p>
            <a:endParaRPr lang="en-US"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38629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600380" cy="2031325"/>
          </a:xfrm>
          <a:prstGeom prst="rect">
            <a:avLst/>
          </a:prstGeom>
          <a:noFill/>
        </p:spPr>
        <p:txBody>
          <a:bodyPr wrap="square" rtlCol="0">
            <a:spAutoFit/>
          </a:bodyPr>
          <a:lstStyle/>
          <a:p>
            <a:r>
              <a:rPr lang="en-US" dirty="0"/>
              <a:t>Defendants raised two constitutional challenges to the NFA:</a:t>
            </a:r>
          </a:p>
          <a:p>
            <a:pPr marL="342900" indent="-342900">
              <a:buFont typeface="+mj-lt"/>
              <a:buAutoNum type="arabicPeriod"/>
            </a:pPr>
            <a:endParaRPr lang="en-US" dirty="0"/>
          </a:p>
          <a:p>
            <a:pPr marL="342900" indent="-342900">
              <a:buFont typeface="+mj-lt"/>
              <a:buAutoNum type="arabicPeriod"/>
            </a:pPr>
            <a:r>
              <a:rPr lang="en-US" dirty="0"/>
              <a:t>The NFA is not a valid exercise of Congress’s constitutional power.</a:t>
            </a:r>
          </a:p>
          <a:p>
            <a:pPr marL="342900" indent="-342900">
              <a:buFont typeface="+mj-lt"/>
              <a:buAutoNum type="arabicPeriod"/>
            </a:pPr>
            <a:endParaRPr lang="en-US" dirty="0"/>
          </a:p>
          <a:p>
            <a:pPr marL="342900" indent="-342900">
              <a:buFont typeface="+mj-lt"/>
              <a:buAutoNum type="arabicPeriod"/>
            </a:pPr>
            <a:r>
              <a:rPr lang="en-US" dirty="0"/>
              <a:t>The NFA violates the Second Amendment.</a:t>
            </a:r>
          </a:p>
          <a:p>
            <a:endParaRPr lang="en-US" dirty="0"/>
          </a:p>
          <a:p>
            <a:r>
              <a:rPr lang="en-US" dirty="0">
                <a:solidFill>
                  <a:srgbClr val="C00000"/>
                </a:solidFill>
              </a:rPr>
              <a:t>The Tenth Circuit rejected both.</a:t>
            </a: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78278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600380" cy="3477875"/>
          </a:xfrm>
          <a:prstGeom prst="rect">
            <a:avLst/>
          </a:prstGeom>
          <a:noFill/>
        </p:spPr>
        <p:txBody>
          <a:bodyPr wrap="square" rtlCol="0">
            <a:spAutoFit/>
          </a:bodyPr>
          <a:lstStyle/>
          <a:p>
            <a:r>
              <a:rPr lang="en-US" sz="2200" b="1" dirty="0"/>
              <a:t>The NFA is a valid exercise of Congress’s taxing power.</a:t>
            </a:r>
          </a:p>
          <a:p>
            <a:endParaRPr lang="en-US" b="1" dirty="0"/>
          </a:p>
          <a:p>
            <a:pPr marL="285750" indent="-285750">
              <a:buFont typeface="Wingdings" panose="05000000000000000000" pitchFamily="2" charset="2"/>
              <a:buChar char="Ø"/>
            </a:pPr>
            <a:r>
              <a:rPr lang="en-US" dirty="0"/>
              <a:t>The Supreme Court held in 1937 that the NFA was a valid exercise of Congress’s taxing authority.  </a:t>
            </a:r>
            <a:r>
              <a:rPr lang="en-US" i="1" dirty="0"/>
              <a:t>Sonzinsky v. United States</a:t>
            </a:r>
            <a:r>
              <a:rPr lang="en-US" dirty="0"/>
              <a:t>, 300 U.S. 506 (1937).  Nothing has changed.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Laws passed under Congress’s taxing authority may have a regulatory effect.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question is not whether the tax raises </a:t>
            </a:r>
            <a:r>
              <a:rPr lang="en-US" i="1" dirty="0"/>
              <a:t>net </a:t>
            </a:r>
            <a:r>
              <a:rPr lang="en-US" dirty="0"/>
              <a:t>revenue, but whether it raises </a:t>
            </a:r>
            <a:r>
              <a:rPr lang="en-US" i="1" dirty="0"/>
              <a:t>any </a:t>
            </a:r>
            <a:r>
              <a:rPr lang="en-US" dirty="0"/>
              <a:t>gross revenue, even if revenue is small.</a:t>
            </a:r>
          </a:p>
          <a:p>
            <a:endParaRPr lang="en-US"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52560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600380" cy="5755422"/>
          </a:xfrm>
          <a:prstGeom prst="rect">
            <a:avLst/>
          </a:prstGeom>
          <a:noFill/>
        </p:spPr>
        <p:txBody>
          <a:bodyPr wrap="square" rtlCol="0">
            <a:spAutoFit/>
          </a:bodyPr>
          <a:lstStyle/>
          <a:p>
            <a:r>
              <a:rPr lang="en-US" sz="2200" b="1" dirty="0"/>
              <a:t>The NFA does not violate the Second Amendment, as applied to the defendants.</a:t>
            </a:r>
          </a:p>
          <a:p>
            <a:endParaRPr lang="en-US" b="1" dirty="0"/>
          </a:p>
          <a:p>
            <a:pPr marL="285750" indent="-285750">
              <a:buFont typeface="Wingdings" panose="05000000000000000000" pitchFamily="2" charset="2"/>
              <a:buChar char="Ø"/>
            </a:pPr>
            <a:r>
              <a:rPr lang="en-US" dirty="0"/>
              <a:t>Two-pronged approach to Second Amendment challenges:          </a:t>
            </a:r>
          </a:p>
          <a:p>
            <a:pPr marL="742950" lvl="1" indent="-285750">
              <a:buFont typeface="Wingdings" panose="05000000000000000000" pitchFamily="2" charset="2"/>
              <a:buChar char="Ø"/>
            </a:pPr>
            <a:r>
              <a:rPr lang="en-US" dirty="0"/>
              <a:t>Does the challenged law burden conduct within the scope of the Second Amendment’s guarantee?</a:t>
            </a:r>
          </a:p>
          <a:p>
            <a:pPr marL="742950" lvl="1" indent="-285750">
              <a:buFont typeface="Wingdings" panose="05000000000000000000" pitchFamily="2" charset="2"/>
              <a:buChar char="Ø"/>
            </a:pPr>
            <a:r>
              <a:rPr lang="en-US" dirty="0"/>
              <a:t>If so, is the law valid under “some form of means-end scrutiny”?</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All three regulated activities at issue failed the first step:</a:t>
            </a:r>
          </a:p>
          <a:p>
            <a:pPr marL="742950" lvl="1" indent="-285750">
              <a:buFont typeface="Wingdings" panose="05000000000000000000" pitchFamily="2" charset="2"/>
              <a:buChar char="Ø"/>
            </a:pPr>
            <a:r>
              <a:rPr lang="en-US" u="sng" dirty="0"/>
              <a:t>Short-barreled rifles</a:t>
            </a:r>
            <a:r>
              <a:rPr lang="en-US" dirty="0"/>
              <a:t>: Analogized to short-barreled shotguns, which fall outside the Second Amendment guarantee because they are “not typically possessed by law-abiding citizens for lawful purposes.”</a:t>
            </a:r>
          </a:p>
          <a:p>
            <a:pPr marL="742950" lvl="1" indent="-285750">
              <a:buFont typeface="Wingdings" panose="05000000000000000000" pitchFamily="2" charset="2"/>
              <a:buChar char="Ø"/>
            </a:pPr>
            <a:r>
              <a:rPr lang="en-US" u="sng" dirty="0"/>
              <a:t>Silencers</a:t>
            </a:r>
            <a:r>
              <a:rPr lang="en-US" dirty="0"/>
              <a:t>: Not a “bearable arm” protected by the Second Amendment, but rather a firearm “accessory.”</a:t>
            </a:r>
          </a:p>
          <a:p>
            <a:pPr marL="742950" lvl="1" indent="-285750">
              <a:buFont typeface="Wingdings" panose="05000000000000000000" pitchFamily="2" charset="2"/>
              <a:buChar char="Ø"/>
            </a:pPr>
            <a:r>
              <a:rPr lang="en-US" u="sng" dirty="0"/>
              <a:t>Making and selling firearms</a:t>
            </a:r>
            <a:r>
              <a:rPr lang="en-US" dirty="0"/>
              <a:t>: (1) Laws imposing conditions on the sale of arms are permissible; and (2) the indictment only charged the sale of silencers, which are not protected.</a:t>
            </a:r>
          </a:p>
          <a:p>
            <a:endParaRPr lang="en-US"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25160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United States v. Cox</a:t>
            </a:r>
            <a:r>
              <a:rPr lang="en-US" sz="2800" dirty="0">
                <a:latin typeface="Century Schoolbook T." pitchFamily="2" charset="0"/>
              </a:rPr>
              <a:t>, 906 F.3d 1170 </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2376" y="1128889"/>
            <a:ext cx="6600380" cy="2985433"/>
          </a:xfrm>
          <a:prstGeom prst="rect">
            <a:avLst/>
          </a:prstGeom>
          <a:noFill/>
        </p:spPr>
        <p:txBody>
          <a:bodyPr wrap="square" rtlCol="0">
            <a:spAutoFit/>
          </a:bodyPr>
          <a:lstStyle/>
          <a:p>
            <a:r>
              <a:rPr lang="en-US" sz="2200" b="1" dirty="0"/>
              <a:t>The defendants’ reliance on the Second Amendment Protection Act is not a defense to the federal offense.</a:t>
            </a:r>
          </a:p>
          <a:p>
            <a:endParaRPr lang="en-US" b="1" dirty="0"/>
          </a:p>
          <a:p>
            <a:pPr marL="285750" indent="-285750">
              <a:buFont typeface="Wingdings" panose="05000000000000000000" pitchFamily="2" charset="2"/>
              <a:buChar char="Ø"/>
            </a:pPr>
            <a:r>
              <a:rPr lang="en-US" dirty="0"/>
              <a:t>Entrapment by estoppel applies only where the government agent who misled the defendant is the one responsible for interpreting, administering, or enforcing the law.</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 defendant may not reasonably rely on state        pronouncements about the enforceability of federal law.</a:t>
            </a:r>
          </a:p>
          <a:p>
            <a:endParaRPr lang="en-US"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45066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03353" y="1017483"/>
            <a:ext cx="6650028" cy="4955203"/>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Foreign Commerce Clause (“FCC”) challenge to 18 U.S.C. § 2423(c), which prohibits engaging in illicit sexual conduct in foreign places.</a:t>
            </a:r>
          </a:p>
          <a:p>
            <a:pPr algn="just"/>
            <a:endParaRPr lang="en-US" dirty="0">
              <a:latin typeface="Century" panose="02040604050505020304" pitchFamily="18" charset="0"/>
            </a:endParaRP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Split decision covering 86 pages of the Federal Reporter.  </a:t>
            </a:r>
          </a:p>
          <a:p>
            <a:pPr algn="just"/>
            <a:endParaRPr lang="en-US" dirty="0">
              <a:latin typeface="Century" panose="02040604050505020304" pitchFamily="18" charset="0"/>
            </a:endParaRPr>
          </a:p>
          <a:p>
            <a:pPr algn="just"/>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Cert denied January 2019, so leading circuit case on  FCC, U.S. Const. art. I, § 8, cl. 3:</a:t>
            </a:r>
          </a:p>
          <a:p>
            <a:pPr marL="285750" indent="-285750">
              <a:buFont typeface="Arial" panose="020B0604020202020204" pitchFamily="34" charset="0"/>
              <a:buChar char="•"/>
            </a:pPr>
            <a:endParaRPr lang="en-US" dirty="0">
              <a:latin typeface="Century" panose="02040604050505020304" pitchFamily="18" charset="0"/>
            </a:endParaRPr>
          </a:p>
          <a:p>
            <a:pPr lvl="1">
              <a:spcBef>
                <a:spcPts val="600"/>
              </a:spcBef>
            </a:pPr>
            <a:r>
              <a:rPr lang="en-US" dirty="0">
                <a:latin typeface="Century" panose="02040604050505020304" pitchFamily="18" charset="0"/>
              </a:rPr>
              <a:t>	“The Congress shall have Power . . . To regulate 	Commerce </a:t>
            </a:r>
            <a:r>
              <a:rPr lang="en-US" u="sng" dirty="0">
                <a:latin typeface="Century" panose="02040604050505020304" pitchFamily="18" charset="0"/>
              </a:rPr>
              <a:t>with</a:t>
            </a:r>
            <a:r>
              <a:rPr lang="en-US" dirty="0">
                <a:latin typeface="Century" panose="02040604050505020304" pitchFamily="18" charset="0"/>
              </a:rPr>
              <a:t> foreign Nations, and </a:t>
            </a:r>
            <a:r>
              <a:rPr lang="en-US" u="sng" dirty="0">
                <a:latin typeface="Century" panose="02040604050505020304" pitchFamily="18" charset="0"/>
              </a:rPr>
              <a:t>among</a:t>
            </a:r>
            <a:r>
              <a:rPr lang="en-US" dirty="0">
                <a:latin typeface="Century" panose="02040604050505020304" pitchFamily="18" charset="0"/>
              </a:rPr>
              <a:t> the 	several States, and </a:t>
            </a:r>
            <a:r>
              <a:rPr lang="en-US" u="sng" dirty="0">
                <a:latin typeface="Century" panose="02040604050505020304" pitchFamily="18" charset="0"/>
              </a:rPr>
              <a:t>with</a:t>
            </a:r>
            <a:r>
              <a:rPr lang="en-US" dirty="0">
                <a:latin typeface="Century" panose="02040604050505020304" pitchFamily="18" charset="0"/>
              </a:rPr>
              <a:t> the Indian Tribes . . .”</a:t>
            </a:r>
          </a:p>
          <a:p>
            <a:pPr lvl="1" algn="just">
              <a:spcBef>
                <a:spcPts val="600"/>
              </a:spcBef>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82331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Two Issues</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2939266"/>
          </a:xfrm>
          <a:prstGeom prst="rect">
            <a:avLst/>
          </a:prstGeom>
          <a:noFill/>
        </p:spPr>
        <p:txBody>
          <a:bodyPr wrap="square" rtlCol="0">
            <a:spAutoFit/>
          </a:bodyPr>
          <a:lstStyle/>
          <a:p>
            <a:pPr marL="342900" indent="-342900">
              <a:spcAft>
                <a:spcPts val="3000"/>
              </a:spcAft>
              <a:buFont typeface="+mj-lt"/>
              <a:buAutoNum type="arabicPeriod"/>
            </a:pPr>
            <a:r>
              <a:rPr lang="en-US" sz="2200" dirty="0"/>
              <a:t>Did the initial securing of the defendant’s home constitute an unreasonable seizure in violation of the Fourth Amendment?</a:t>
            </a:r>
          </a:p>
          <a:p>
            <a:pPr marL="342900" indent="-342900">
              <a:spcAft>
                <a:spcPts val="1200"/>
              </a:spcAft>
              <a:buFont typeface="+mj-lt"/>
              <a:buAutoNum type="arabicPeriod"/>
            </a:pPr>
            <a:r>
              <a:rPr lang="en-US" sz="2200" dirty="0"/>
              <a:t>If so, did that seizure taint the incriminating evidence ultimately uncovered in the warrant search of the home?</a:t>
            </a:r>
          </a:p>
          <a:p>
            <a:pPr>
              <a:spcAft>
                <a:spcPts val="1200"/>
              </a:spcAft>
            </a:pPr>
            <a:endParaRPr lang="en-US" dirty="0"/>
          </a:p>
        </p:txBody>
      </p:sp>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68171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6924973"/>
          </a:xfrm>
          <a:prstGeom prst="rect">
            <a:avLst/>
          </a:prstGeom>
          <a:noFill/>
        </p:spPr>
        <p:txBody>
          <a:bodyPr wrap="square" rtlCol="0">
            <a:spAutoFit/>
          </a:bodyPr>
          <a:lstStyle/>
          <a:p>
            <a:pPr algn="just"/>
            <a:r>
              <a:rPr lang="en-US" u="sng" dirty="0">
                <a:latin typeface="Century" panose="02040604050505020304" pitchFamily="18" charset="0"/>
              </a:rPr>
              <a:t>§ 2423(c):</a:t>
            </a:r>
            <a:endParaRPr lang="en-US" dirty="0">
              <a:latin typeface="Century" panose="02040604050505020304" pitchFamily="18" charset="0"/>
            </a:endParaRPr>
          </a:p>
          <a:p>
            <a:pPr algn="just"/>
            <a:endParaRPr lang="en-US" dirty="0">
              <a:latin typeface="Century" panose="02040604050505020304" pitchFamily="18" charset="0"/>
            </a:endParaRPr>
          </a:p>
          <a:p>
            <a:pPr lvl="1"/>
            <a:r>
              <a:rPr lang="en-US" dirty="0">
                <a:latin typeface="Century" panose="02040604050505020304" pitchFamily="18" charset="0"/>
              </a:rPr>
              <a:t>Any United States citizen or alien admitted for permanent residence </a:t>
            </a:r>
            <a:r>
              <a:rPr lang="en-US" u="sng" dirty="0">
                <a:latin typeface="Century" panose="02040604050505020304" pitchFamily="18" charset="0"/>
              </a:rPr>
              <a:t>who travels in foreign commerce</a:t>
            </a:r>
            <a:r>
              <a:rPr lang="en-US" dirty="0">
                <a:latin typeface="Century" panose="02040604050505020304" pitchFamily="18" charset="0"/>
              </a:rPr>
              <a:t> or resides, either temporarily or permanently, in a foreign country, and </a:t>
            </a:r>
            <a:r>
              <a:rPr lang="en-US" u="sng" dirty="0">
                <a:latin typeface="Century" panose="02040604050505020304" pitchFamily="18" charset="0"/>
              </a:rPr>
              <a:t>engages in any illicit sexual conduct</a:t>
            </a:r>
            <a:r>
              <a:rPr lang="en-US" dirty="0">
                <a:latin typeface="Century" panose="02040604050505020304" pitchFamily="18" charset="0"/>
              </a:rPr>
              <a:t> with another person shall be fined under this title or imprisoned not more than 30 years, or both.</a:t>
            </a:r>
          </a:p>
          <a:p>
            <a:pPr algn="just"/>
            <a:endParaRPr lang="en-US" dirty="0">
              <a:latin typeface="Century" panose="02040604050505020304" pitchFamily="18" charset="0"/>
            </a:endParaRPr>
          </a:p>
          <a:p>
            <a:pPr algn="just"/>
            <a:r>
              <a:rPr lang="en-US" dirty="0">
                <a:latin typeface="Century" panose="02040604050505020304" pitchFamily="18" charset="0"/>
              </a:rPr>
              <a:t>The term </a:t>
            </a:r>
            <a:r>
              <a:rPr lang="en-US" i="1" dirty="0">
                <a:latin typeface="Century" panose="02040604050505020304" pitchFamily="18" charset="0"/>
              </a:rPr>
              <a:t>“illicit sexual conduct” </a:t>
            </a:r>
            <a:r>
              <a:rPr lang="en-US" dirty="0">
                <a:latin typeface="Century" panose="02040604050505020304" pitchFamily="18" charset="0"/>
              </a:rPr>
              <a:t>means-</a:t>
            </a:r>
          </a:p>
          <a:p>
            <a:pPr marL="800100" lvl="1" indent="-342900">
              <a:spcBef>
                <a:spcPts val="600"/>
              </a:spcBef>
              <a:buFont typeface="+mj-lt"/>
              <a:buAutoNum type="arabicPeriod"/>
            </a:pPr>
            <a:r>
              <a:rPr lang="en-US" u="sng" dirty="0">
                <a:latin typeface="Century" panose="02040604050505020304" pitchFamily="18" charset="0"/>
              </a:rPr>
              <a:t>a sexual act</a:t>
            </a:r>
            <a:r>
              <a:rPr lang="en-US" dirty="0">
                <a:latin typeface="Century" panose="02040604050505020304" pitchFamily="18" charset="0"/>
              </a:rPr>
              <a:t> (as defined in section 2246) </a:t>
            </a:r>
            <a:r>
              <a:rPr lang="en-US" u="sng" dirty="0">
                <a:latin typeface="Century" panose="02040604050505020304" pitchFamily="18" charset="0"/>
              </a:rPr>
              <a:t>with a person under 18 years of age</a:t>
            </a:r>
            <a:r>
              <a:rPr lang="en-US" dirty="0">
                <a:latin typeface="Century" panose="02040604050505020304" pitchFamily="18" charset="0"/>
              </a:rPr>
              <a:t> that would be in violation of chapter 109A if the sexual act occurred in the special maritime and territorial jurisdiction of the United States;</a:t>
            </a:r>
          </a:p>
          <a:p>
            <a:pPr marL="800100" lvl="1" indent="-342900">
              <a:spcBef>
                <a:spcPts val="600"/>
              </a:spcBef>
              <a:buFont typeface="+mj-lt"/>
              <a:buAutoNum type="arabicPeriod"/>
            </a:pPr>
            <a:r>
              <a:rPr lang="en-US" dirty="0">
                <a:latin typeface="Century" panose="02040604050505020304" pitchFamily="18" charset="0"/>
              </a:rPr>
              <a:t>any commercial sex act (as defined in section 1591) with a person under 18 years of age; or</a:t>
            </a:r>
          </a:p>
          <a:p>
            <a:pPr marL="800100" lvl="1" indent="-342900">
              <a:spcBef>
                <a:spcPts val="600"/>
              </a:spcBef>
              <a:buFont typeface="+mj-lt"/>
              <a:buAutoNum type="arabicPeriod"/>
            </a:pPr>
            <a:r>
              <a:rPr lang="en-US" dirty="0">
                <a:latin typeface="Century" panose="02040604050505020304" pitchFamily="18" charset="0"/>
              </a:rPr>
              <a:t>production of child pornography (as defined in section 2256(8)).</a:t>
            </a:r>
          </a:p>
          <a:p>
            <a:pPr lvl="1" algn="just">
              <a:spcBef>
                <a:spcPts val="600"/>
              </a:spcBef>
            </a:pPr>
            <a:endParaRPr lang="en-US" dirty="0">
              <a:latin typeface="Century" panose="02040604050505020304" pitchFamily="18" charset="0"/>
            </a:endParaRPr>
          </a:p>
          <a:p>
            <a:pPr lvl="1" algn="just">
              <a:spcBef>
                <a:spcPts val="600"/>
              </a:spcBef>
            </a:pPr>
            <a:endParaRPr lang="en-US" dirty="0">
              <a:latin typeface="Century" panose="02040604050505020304" pitchFamily="18" charset="0"/>
            </a:endParaRPr>
          </a:p>
          <a:p>
            <a:pPr lvl="1" algn="just">
              <a:spcBef>
                <a:spcPts val="600"/>
              </a:spcBef>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90410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4878259"/>
          </a:xfrm>
          <a:prstGeom prst="rect">
            <a:avLst/>
          </a:prstGeom>
          <a:noFill/>
        </p:spPr>
        <p:txBody>
          <a:bodyPr wrap="square" rtlCol="0">
            <a:spAutoFit/>
          </a:bodyPr>
          <a:lstStyle/>
          <a:p>
            <a:pPr algn="just"/>
            <a:endParaRPr lang="en-US" b="1" dirty="0">
              <a:latin typeface="Century" panose="02040604050505020304" pitchFamily="18" charset="0"/>
            </a:endParaRPr>
          </a:p>
          <a:p>
            <a:pPr algn="just"/>
            <a:r>
              <a:rPr lang="en-US" b="1" dirty="0">
                <a:latin typeface="Century" panose="02040604050505020304" pitchFamily="18" charset="0"/>
              </a:rPr>
              <a:t>Key takeaways from § 2423(c): </a:t>
            </a:r>
          </a:p>
          <a:p>
            <a:pPr algn="just"/>
            <a:endParaRPr lang="en-US" u="sng" dirty="0">
              <a:latin typeface="Century" panose="02040604050505020304" pitchFamily="18" charset="0"/>
            </a:endParaRPr>
          </a:p>
          <a:p>
            <a:pPr marL="285750" indent="-285750" algn="just">
              <a:buFont typeface="Arial" panose="020B0604020202020204" pitchFamily="34" charset="0"/>
              <a:buChar char="•"/>
            </a:pPr>
            <a:r>
              <a:rPr lang="en-US" u="sng" dirty="0">
                <a:latin typeface="Century" panose="02040604050505020304" pitchFamily="18" charset="0"/>
              </a:rPr>
              <a:t>No intent element</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(Travel with intent to engage in illicit sexual conduct is covered by a different subsection, 2423</a:t>
            </a:r>
            <a:r>
              <a:rPr lang="en-US" u="sng" dirty="0">
                <a:latin typeface="Century" panose="02040604050505020304" pitchFamily="18" charset="0"/>
              </a:rPr>
              <a:t>(b)</a:t>
            </a:r>
            <a:r>
              <a:rPr lang="en-US" dirty="0">
                <a:latin typeface="Century" panose="02040604050505020304" pitchFamily="18" charset="0"/>
              </a:rPr>
              <a:t>.)</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Prohibits both commercial </a:t>
            </a:r>
            <a:r>
              <a:rPr lang="en-US" u="sng" dirty="0">
                <a:latin typeface="Century" panose="02040604050505020304" pitchFamily="18" charset="0"/>
              </a:rPr>
              <a:t>and</a:t>
            </a:r>
            <a:r>
              <a:rPr lang="en-US" dirty="0">
                <a:latin typeface="Century" panose="02040604050505020304" pitchFamily="18" charset="0"/>
              </a:rPr>
              <a:t> </a:t>
            </a:r>
            <a:r>
              <a:rPr lang="en-US" u="sng" dirty="0">
                <a:latin typeface="Century" panose="02040604050505020304" pitchFamily="18" charset="0"/>
              </a:rPr>
              <a:t>noncommercial</a:t>
            </a:r>
            <a:r>
              <a:rPr lang="en-US" dirty="0">
                <a:latin typeface="Century" panose="02040604050505020304" pitchFamily="18" charset="0"/>
              </a:rPr>
              <a:t> sexual activity.</a:t>
            </a: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endParaRPr lang="en-US" dirty="0">
              <a:latin typeface="Century" panose="02040604050505020304" pitchFamily="18" charset="0"/>
            </a:endParaRPr>
          </a:p>
          <a:p>
            <a:r>
              <a:rPr lang="en-US" b="1" dirty="0">
                <a:latin typeface="Century" panose="02040604050505020304" pitchFamily="18" charset="0"/>
              </a:rPr>
              <a:t>Defendant challenged statute as unconstitutional:</a:t>
            </a:r>
          </a:p>
          <a:p>
            <a:pPr lvl="1"/>
            <a:endParaRPr lang="en-US" dirty="0">
              <a:latin typeface="Century" panose="02040604050505020304" pitchFamily="18" charset="0"/>
            </a:endParaRPr>
          </a:p>
          <a:p>
            <a:pPr lvl="1"/>
            <a:r>
              <a:rPr lang="en-US" dirty="0">
                <a:latin typeface="Century" panose="02040604050505020304" pitchFamily="18" charset="0"/>
              </a:rPr>
              <a:t>Can Congress reach noncommercial sexual abuse that occurs in another country, when intent is not formed prior to travel?</a:t>
            </a:r>
          </a:p>
          <a:p>
            <a:pPr marL="285750" indent="-285750">
              <a:buFont typeface="Arial" panose="020B0604020202020204" pitchFamily="34" charset="0"/>
              <a:buChar char="•"/>
            </a:pP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85067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11258" y="1169958"/>
            <a:ext cx="6954689" cy="5647700"/>
          </a:xfrm>
          <a:prstGeom prst="rect">
            <a:avLst/>
          </a:prstGeom>
          <a:noFill/>
        </p:spPr>
        <p:txBody>
          <a:bodyPr wrap="square" rtlCol="0">
            <a:spAutoFit/>
          </a:bodyPr>
          <a:lstStyle/>
          <a:p>
            <a:pPr lvl="1">
              <a:spcBef>
                <a:spcPts val="600"/>
              </a:spcBef>
            </a:pPr>
            <a:r>
              <a:rPr lang="en-US" b="1" dirty="0">
                <a:latin typeface="Century" panose="02040604050505020304" pitchFamily="18" charset="0"/>
              </a:rPr>
              <a:t>The majority answers “Yes.”  </a:t>
            </a:r>
          </a:p>
          <a:p>
            <a:pPr lvl="1">
              <a:spcBef>
                <a:spcPts val="600"/>
              </a:spcBef>
            </a:pPr>
            <a:r>
              <a:rPr lang="en-US" dirty="0">
                <a:latin typeface="Century" panose="02040604050505020304" pitchFamily="18" charset="0"/>
              </a:rPr>
              <a:t>Valid exercise of FCC power, for a few reasons:</a:t>
            </a:r>
          </a:p>
          <a:p>
            <a:pPr lvl="1">
              <a:spcBef>
                <a:spcPts val="600"/>
              </a:spcBef>
            </a:pPr>
            <a:endParaRPr lang="en-US" dirty="0">
              <a:latin typeface="Century" panose="02040604050505020304" pitchFamily="18" charset="0"/>
            </a:endParaRPr>
          </a:p>
          <a:p>
            <a:pPr marL="800100" lvl="1" indent="-342900">
              <a:spcBef>
                <a:spcPts val="600"/>
              </a:spcBef>
              <a:buAutoNum type="arabicPeriod"/>
            </a:pPr>
            <a:r>
              <a:rPr lang="en-US" b="1" dirty="0">
                <a:latin typeface="Century" panose="02040604050505020304" pitchFamily="18" charset="0"/>
              </a:rPr>
              <a:t>Congressional authority is broader under the        Foreign Commerce Clause than under the         Interstate Commerce Clause.</a:t>
            </a:r>
          </a:p>
          <a:p>
            <a:pPr marL="1257300" lvl="2" indent="-342900">
              <a:spcBef>
                <a:spcPts val="600"/>
              </a:spcBef>
              <a:buFont typeface="Arial" panose="020B0604020202020204" pitchFamily="34" charset="0"/>
              <a:buChar char="•"/>
            </a:pPr>
            <a:r>
              <a:rPr lang="en-US" dirty="0">
                <a:latin typeface="Century" panose="02040604050505020304" pitchFamily="18" charset="0"/>
              </a:rPr>
              <a:t>History</a:t>
            </a:r>
          </a:p>
          <a:p>
            <a:pPr marL="1257300" lvl="2" indent="-342900">
              <a:spcBef>
                <a:spcPts val="600"/>
              </a:spcBef>
              <a:buFont typeface="Arial" panose="020B0604020202020204" pitchFamily="34" charset="0"/>
              <a:buChar char="•"/>
            </a:pPr>
            <a:r>
              <a:rPr lang="en-US" dirty="0">
                <a:latin typeface="Century" panose="02040604050505020304" pitchFamily="18" charset="0"/>
              </a:rPr>
              <a:t>Text</a:t>
            </a:r>
          </a:p>
          <a:p>
            <a:pPr marL="1257300" lvl="2" indent="-342900">
              <a:spcBef>
                <a:spcPts val="600"/>
              </a:spcBef>
              <a:buFont typeface="Arial" panose="020B0604020202020204" pitchFamily="34" charset="0"/>
              <a:buChar char="•"/>
            </a:pPr>
            <a:r>
              <a:rPr lang="en-US" dirty="0">
                <a:latin typeface="Century" panose="02040604050505020304" pitchFamily="18" charset="0"/>
              </a:rPr>
              <a:t>Purpose</a:t>
            </a:r>
          </a:p>
          <a:p>
            <a:pPr lvl="1">
              <a:spcBef>
                <a:spcPts val="600"/>
              </a:spcBef>
            </a:pPr>
            <a:endParaRPr lang="en-US" b="1" dirty="0">
              <a:latin typeface="Century" panose="02040604050505020304" pitchFamily="18" charset="0"/>
            </a:endParaRPr>
          </a:p>
          <a:p>
            <a:pPr lvl="1"/>
            <a:r>
              <a:rPr lang="en-US" b="1" dirty="0">
                <a:latin typeface="Century" panose="02040604050505020304" pitchFamily="18" charset="0"/>
              </a:rPr>
              <a:t>2.  The categories of interstate commerce are transferable   </a:t>
            </a:r>
          </a:p>
          <a:p>
            <a:pPr lvl="1"/>
            <a:r>
              <a:rPr lang="en-US" b="1" dirty="0">
                <a:latin typeface="Century" panose="02040604050505020304" pitchFamily="18" charset="0"/>
              </a:rPr>
              <a:t>     to the foreign commerce clause.</a:t>
            </a:r>
          </a:p>
          <a:p>
            <a:pPr marL="1200150" lvl="2" indent="-285750" algn="just">
              <a:spcBef>
                <a:spcPts val="600"/>
              </a:spcBef>
              <a:buFont typeface="Arial" panose="020B0604020202020204" pitchFamily="34" charset="0"/>
              <a:buChar char="•"/>
            </a:pPr>
            <a:r>
              <a:rPr lang="en-US" dirty="0">
                <a:latin typeface="Century" panose="02040604050505020304" pitchFamily="18" charset="0"/>
              </a:rPr>
              <a:t>Channels</a:t>
            </a:r>
          </a:p>
          <a:p>
            <a:pPr marL="1200150" lvl="2" indent="-285750" algn="just">
              <a:spcBef>
                <a:spcPts val="600"/>
              </a:spcBef>
              <a:buFont typeface="Arial" panose="020B0604020202020204" pitchFamily="34" charset="0"/>
              <a:buChar char="•"/>
            </a:pPr>
            <a:r>
              <a:rPr lang="en-US" dirty="0">
                <a:latin typeface="Century" panose="02040604050505020304" pitchFamily="18" charset="0"/>
              </a:rPr>
              <a:t>Instrumentalities</a:t>
            </a:r>
          </a:p>
          <a:p>
            <a:pPr marL="1200150" lvl="2" indent="-285750" algn="just">
              <a:spcBef>
                <a:spcPts val="600"/>
              </a:spcBef>
              <a:buFont typeface="Arial" panose="020B0604020202020204" pitchFamily="34" charset="0"/>
              <a:buChar char="•"/>
            </a:pPr>
            <a:r>
              <a:rPr lang="en-US" u="sng" dirty="0">
                <a:latin typeface="Century" panose="02040604050505020304" pitchFamily="18" charset="0"/>
              </a:rPr>
              <a:t>Substantial Effect</a:t>
            </a:r>
          </a:p>
          <a:p>
            <a:pPr marL="1257300" lvl="2" indent="-342900">
              <a:spcBef>
                <a:spcPts val="600"/>
              </a:spcBef>
              <a:buFont typeface="Arial" panose="020B0604020202020204" pitchFamily="34" charset="0"/>
              <a:buChar char="•"/>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13541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4985980"/>
          </a:xfrm>
          <a:prstGeom prst="rect">
            <a:avLst/>
          </a:prstGeom>
          <a:noFill/>
        </p:spPr>
        <p:txBody>
          <a:bodyPr wrap="square" rtlCol="0">
            <a:spAutoFit/>
          </a:bodyPr>
          <a:lstStyle/>
          <a:p>
            <a:pPr lvl="1" algn="just"/>
            <a:endParaRPr lang="en-US" dirty="0">
              <a:latin typeface="Century" panose="02040604050505020304" pitchFamily="18" charset="0"/>
            </a:endParaRPr>
          </a:p>
          <a:p>
            <a:r>
              <a:rPr lang="en-US" b="1" dirty="0">
                <a:latin typeface="Century" panose="02040604050505020304" pitchFamily="18" charset="0"/>
              </a:rPr>
              <a:t>3. The federalism constraints developed for interstate     </a:t>
            </a:r>
          </a:p>
          <a:p>
            <a:r>
              <a:rPr lang="en-US" b="1" dirty="0">
                <a:latin typeface="Century" panose="02040604050505020304" pitchFamily="18" charset="0"/>
              </a:rPr>
              <a:t>    commerce do not apply in the context of foreign commerce.</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Therefore, under the substantial effect analysis,  aggregation of both economic </a:t>
            </a:r>
            <a:r>
              <a:rPr lang="en-US" u="sng" dirty="0">
                <a:latin typeface="Century" panose="02040604050505020304" pitchFamily="18" charset="0"/>
              </a:rPr>
              <a:t>and noneconomic </a:t>
            </a:r>
            <a:r>
              <a:rPr lang="en-US" dirty="0">
                <a:latin typeface="Century" panose="02040604050505020304" pitchFamily="18" charset="0"/>
              </a:rPr>
              <a:t>activity is permissible.</a:t>
            </a:r>
          </a:p>
          <a:p>
            <a:pPr algn="just"/>
            <a:endParaRPr lang="en-US" dirty="0">
              <a:latin typeface="Century" panose="02040604050505020304" pitchFamily="18" charset="0"/>
            </a:endParaRPr>
          </a:p>
          <a:p>
            <a:pPr marL="342900" indent="-342900">
              <a:buAutoNum type="arabicPeriod" startAt="4"/>
            </a:pPr>
            <a:r>
              <a:rPr lang="en-US" b="1" dirty="0">
                <a:latin typeface="Century" panose="02040604050505020304" pitchFamily="18" charset="0"/>
              </a:rPr>
              <a:t>Congress had a rational basis to conclude that U.S. citizens who, in the aggregate, travel to foreign    countries and commit illicit sexual acts there substantially affect foreign commerce.</a:t>
            </a:r>
            <a:endParaRPr lang="en-US" b="1" dirty="0"/>
          </a:p>
          <a:p>
            <a:pPr marL="800100" lvl="1" indent="-342900" algn="just">
              <a:spcBef>
                <a:spcPts val="600"/>
              </a:spcBef>
              <a:buFont typeface="Arial" panose="020B0604020202020204" pitchFamily="34" charset="0"/>
              <a:buChar char="•"/>
            </a:pPr>
            <a:r>
              <a:rPr lang="en-US" dirty="0">
                <a:latin typeface="Century" panose="02040604050505020304" pitchFamily="18" charset="0"/>
              </a:rPr>
              <a:t>Legislative history</a:t>
            </a:r>
          </a:p>
          <a:p>
            <a:pPr marL="800100" lvl="1" indent="-342900" algn="just">
              <a:spcBef>
                <a:spcPts val="600"/>
              </a:spcBef>
              <a:buFont typeface="Arial" panose="020B0604020202020204" pitchFamily="34" charset="0"/>
              <a:buChar char="•"/>
            </a:pPr>
            <a:r>
              <a:rPr lang="en-US" dirty="0">
                <a:latin typeface="Century" panose="02040604050505020304" pitchFamily="18" charset="0"/>
              </a:rPr>
              <a:t>Broader statutory scheme</a:t>
            </a:r>
          </a:p>
          <a:p>
            <a:pPr marL="800100" lvl="1" indent="-342900" algn="just">
              <a:spcBef>
                <a:spcPts val="600"/>
              </a:spcBef>
              <a:buFont typeface="Arial" panose="020B0604020202020204" pitchFamily="34" charset="0"/>
              <a:buChar char="•"/>
            </a:pPr>
            <a:r>
              <a:rPr lang="en-US" dirty="0">
                <a:latin typeface="Century" panose="02040604050505020304" pitchFamily="18" charset="0"/>
              </a:rPr>
              <a:t>Jurisdictional element</a:t>
            </a:r>
          </a:p>
          <a:p>
            <a:pPr marL="800100" lvl="1" indent="-342900" algn="just">
              <a:spcBef>
                <a:spcPts val="600"/>
              </a:spcBef>
              <a:buFont typeface="Arial" panose="020B0604020202020204" pitchFamily="34" charset="0"/>
              <a:buChar char="•"/>
            </a:pPr>
            <a:r>
              <a:rPr lang="en-US" i="1" dirty="0">
                <a:latin typeface="Century" panose="02040604050505020304" pitchFamily="18" charset="0"/>
              </a:rPr>
              <a:t>Gonzales v. </a:t>
            </a:r>
            <a:r>
              <a:rPr lang="en-US" i="1" dirty="0" err="1">
                <a:latin typeface="Century" panose="02040604050505020304" pitchFamily="18" charset="0"/>
              </a:rPr>
              <a:t>Raich</a:t>
            </a:r>
            <a:endParaRPr lang="en-US" i="1" dirty="0">
              <a:latin typeface="Century" panose="02040604050505020304" pitchFamily="18" charset="0"/>
            </a:endParaRPr>
          </a:p>
          <a:p>
            <a:pPr marL="800100" lvl="1" indent="-342900" algn="just">
              <a:spcBef>
                <a:spcPts val="600"/>
              </a:spcBef>
              <a:buFont typeface="Arial" panose="020B0604020202020204" pitchFamily="34" charset="0"/>
              <a:buChar char="•"/>
            </a:pPr>
            <a:r>
              <a:rPr lang="en-US" dirty="0">
                <a:latin typeface="Century" panose="02040604050505020304" pitchFamily="18" charset="0"/>
              </a:rPr>
              <a:t>Rational basis deference</a:t>
            </a: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69344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4524315"/>
          </a:xfrm>
          <a:prstGeom prst="rect">
            <a:avLst/>
          </a:prstGeom>
          <a:noFill/>
        </p:spPr>
        <p:txBody>
          <a:bodyPr wrap="square" rtlCol="0">
            <a:spAutoFit/>
          </a:bodyPr>
          <a:lstStyle/>
          <a:p>
            <a:endParaRPr lang="en-US" dirty="0">
              <a:latin typeface="Century" panose="02040604050505020304" pitchFamily="18" charset="0"/>
            </a:endParaRPr>
          </a:p>
          <a:p>
            <a:r>
              <a:rPr lang="en-US" dirty="0">
                <a:latin typeface="Century" panose="02040604050505020304" pitchFamily="18" charset="0"/>
              </a:rPr>
              <a:t>Dissent, in contrast, would have held that FCC does not authorize Congress to prohibit noncommercial sexual assaults committed by Americans abroad who formed the intent to commit the acts after arriving abroad.</a:t>
            </a:r>
          </a:p>
          <a:p>
            <a:pPr algn="just"/>
            <a:endParaRPr lang="en-US" dirty="0">
              <a:latin typeface="Century" panose="02040604050505020304" pitchFamily="18" charset="0"/>
            </a:endParaRPr>
          </a:p>
          <a:p>
            <a:pPr algn="just"/>
            <a:endParaRPr lang="en-US" dirty="0">
              <a:latin typeface="Century" panose="02040604050505020304" pitchFamily="18" charset="0"/>
            </a:endParaRPr>
          </a:p>
          <a:p>
            <a:r>
              <a:rPr lang="en-US" dirty="0">
                <a:latin typeface="Century" panose="02040604050505020304" pitchFamily="18" charset="0"/>
              </a:rPr>
              <a:t>While the FCC may be broader in some aspects than ICC, the meaning of “to regulate commerce” does not have a different meaning in foreign commerce than it has in interstate commerce.</a:t>
            </a:r>
          </a:p>
          <a:p>
            <a:pPr algn="just"/>
            <a:endParaRPr lang="en-US" dirty="0">
              <a:latin typeface="Century" panose="02040604050505020304" pitchFamily="18" charset="0"/>
            </a:endParaRPr>
          </a:p>
          <a:p>
            <a:pPr algn="just"/>
            <a:endParaRPr lang="en-US" dirty="0">
              <a:latin typeface="Century" panose="02040604050505020304" pitchFamily="18" charset="0"/>
            </a:endParaRPr>
          </a:p>
          <a:p>
            <a:r>
              <a:rPr lang="en-US" dirty="0">
                <a:latin typeface="Century" panose="02040604050505020304" pitchFamily="18" charset="0"/>
              </a:rPr>
              <a:t>Agrees with majority, that the same three categories apply, and that only the substantial effect analysis is relevant here.</a:t>
            </a:r>
          </a:p>
          <a:p>
            <a:pPr algn="just"/>
            <a:endParaRPr lang="en-US"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8186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4078039"/>
          </a:xfrm>
          <a:prstGeom prst="rect">
            <a:avLst/>
          </a:prstGeom>
          <a:noFill/>
        </p:spPr>
        <p:txBody>
          <a:bodyPr wrap="square" rtlCol="0">
            <a:spAutoFit/>
          </a:bodyPr>
          <a:lstStyle/>
          <a:p>
            <a:endParaRPr lang="en-US" dirty="0">
              <a:latin typeface="Century" panose="02040604050505020304" pitchFamily="18" charset="0"/>
            </a:endParaRPr>
          </a:p>
          <a:p>
            <a:r>
              <a:rPr lang="en-US" dirty="0">
                <a:latin typeface="Century" panose="02040604050505020304" pitchFamily="18" charset="0"/>
              </a:rPr>
              <a:t>But important limiting principle that not everything causally connected to commerce falls under the clause, and only regulation of economic activity counts.</a:t>
            </a:r>
          </a:p>
          <a:p>
            <a:pPr marL="742950" lvl="1" indent="-285750">
              <a:spcBef>
                <a:spcPts val="600"/>
              </a:spcBef>
              <a:buFont typeface="Arial" panose="020B0604020202020204" pitchFamily="34" charset="0"/>
              <a:buChar char="•"/>
            </a:pPr>
            <a:r>
              <a:rPr lang="en-US" i="1" dirty="0" err="1">
                <a:latin typeface="Century" panose="02040604050505020304" pitchFamily="18" charset="0"/>
              </a:rPr>
              <a:t>Raich</a:t>
            </a:r>
            <a:endParaRPr lang="en-US" i="1" dirty="0">
              <a:latin typeface="Century" panose="02040604050505020304" pitchFamily="18" charset="0"/>
            </a:endParaRPr>
          </a:p>
          <a:p>
            <a:pPr marL="742950" lvl="1" indent="-285750">
              <a:spcBef>
                <a:spcPts val="600"/>
              </a:spcBef>
              <a:buFont typeface="Arial" panose="020B0604020202020204" pitchFamily="34" charset="0"/>
              <a:buChar char="•"/>
            </a:pPr>
            <a:r>
              <a:rPr lang="en-US" i="1" dirty="0">
                <a:latin typeface="Century" panose="02040604050505020304" pitchFamily="18" charset="0"/>
              </a:rPr>
              <a:t>Lopez</a:t>
            </a:r>
            <a:r>
              <a:rPr lang="en-US" dirty="0">
                <a:latin typeface="Century" panose="02040604050505020304" pitchFamily="18" charset="0"/>
              </a:rPr>
              <a:t>, </a:t>
            </a:r>
            <a:r>
              <a:rPr lang="en-US" i="1" dirty="0">
                <a:latin typeface="Century" panose="02040604050505020304" pitchFamily="18" charset="0"/>
              </a:rPr>
              <a:t>Morrison</a:t>
            </a:r>
            <a:endParaRPr lang="en-US" dirty="0">
              <a:latin typeface="Century" panose="02040604050505020304" pitchFamily="18" charset="0"/>
            </a:endParaRPr>
          </a:p>
          <a:p>
            <a:endParaRPr lang="en-US" dirty="0">
              <a:latin typeface="Century" panose="02040604050505020304" pitchFamily="18" charset="0"/>
            </a:endParaRPr>
          </a:p>
          <a:p>
            <a:endParaRPr lang="en-US" dirty="0">
              <a:latin typeface="Century" panose="02040604050505020304" pitchFamily="18" charset="0"/>
            </a:endParaRPr>
          </a:p>
          <a:p>
            <a:r>
              <a:rPr lang="en-US" dirty="0">
                <a:latin typeface="Century" panose="02040604050505020304" pitchFamily="18" charset="0"/>
              </a:rPr>
              <a:t>No substantial effect on commerce because       noncommercial sexual activity is not economic activity. </a:t>
            </a:r>
          </a:p>
          <a:p>
            <a:pPr marL="800100" lvl="1" indent="-342900" algn="just">
              <a:spcBef>
                <a:spcPts val="600"/>
              </a:spcBef>
              <a:buFont typeface="Arial" panose="020B0604020202020204" pitchFamily="34" charset="0"/>
              <a:buChar char="•"/>
            </a:pPr>
            <a:r>
              <a:rPr lang="en-US" dirty="0">
                <a:latin typeface="Century" panose="02040604050505020304" pitchFamily="18" charset="0"/>
              </a:rPr>
              <a:t>No relation to commerce</a:t>
            </a:r>
          </a:p>
          <a:p>
            <a:pPr marL="800100" lvl="1" indent="-342900" algn="just">
              <a:spcBef>
                <a:spcPts val="600"/>
              </a:spcBef>
              <a:buFont typeface="Arial" panose="020B0604020202020204" pitchFamily="34" charset="0"/>
              <a:buChar char="•"/>
            </a:pPr>
            <a:r>
              <a:rPr lang="en-US" dirty="0">
                <a:latin typeface="Century" panose="02040604050505020304" pitchFamily="18" charset="0"/>
              </a:rPr>
              <a:t>Legislative history</a:t>
            </a:r>
          </a:p>
          <a:p>
            <a:pPr marL="800100" lvl="1" indent="-342900" algn="just">
              <a:spcBef>
                <a:spcPts val="600"/>
              </a:spcBef>
              <a:buFont typeface="Arial" panose="020B0604020202020204" pitchFamily="34" charset="0"/>
              <a:buChar char="•"/>
            </a:pPr>
            <a:r>
              <a:rPr lang="en-US" dirty="0">
                <a:latin typeface="Century" panose="02040604050505020304" pitchFamily="18" charset="0"/>
              </a:rPr>
              <a:t>Jurisdictional element</a:t>
            </a: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24617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5355312"/>
          </a:xfrm>
          <a:prstGeom prst="rect">
            <a:avLst/>
          </a:prstGeom>
          <a:noFill/>
        </p:spPr>
        <p:txBody>
          <a:bodyPr wrap="square" rtlCol="0">
            <a:spAutoFit/>
          </a:bodyPr>
          <a:lstStyle/>
          <a:p>
            <a:pPr algn="just"/>
            <a:r>
              <a:rPr lang="en-US" b="1" dirty="0">
                <a:latin typeface="Century" panose="02040604050505020304" pitchFamily="18" charset="0"/>
              </a:rPr>
              <a:t>Some takeaways.</a:t>
            </a:r>
          </a:p>
          <a:p>
            <a:pPr algn="just"/>
            <a:endParaRPr lang="en-US" b="1" dirty="0">
              <a:latin typeface="Century" panose="02040604050505020304" pitchFamily="18" charset="0"/>
            </a:endParaRPr>
          </a:p>
          <a:p>
            <a:pPr marL="285750" indent="-285750" algn="just">
              <a:buFont typeface="Arial" panose="020B0604020202020204" pitchFamily="34" charset="0"/>
              <a:buChar char="•"/>
            </a:pPr>
            <a:r>
              <a:rPr lang="en-US" b="1" dirty="0">
                <a:latin typeface="Century" panose="02040604050505020304" pitchFamily="18" charset="0"/>
              </a:rPr>
              <a:t>Majority opinion articulates a broad view of foreign commerce powers</a:t>
            </a:r>
            <a:r>
              <a:rPr lang="en-US" dirty="0">
                <a:latin typeface="Century" panose="02040604050505020304" pitchFamily="18" charset="0"/>
              </a:rPr>
              <a:t>, suggesting uphill fight for future FCC-based constitutional challenges.</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Dissent fear that this countenances Congressional power to criminalize any conduct by Americans abroad.</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Some possible limiting principles in </a:t>
            </a:r>
            <a:r>
              <a:rPr lang="en-US" dirty="0" err="1">
                <a:latin typeface="Century" panose="02040604050505020304" pitchFamily="18" charset="0"/>
              </a:rPr>
              <a:t>maj.</a:t>
            </a:r>
            <a:r>
              <a:rPr lang="en-US" dirty="0">
                <a:latin typeface="Century" panose="02040604050505020304" pitchFamily="18" charset="0"/>
              </a:rPr>
              <a:t> opinion.</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Other constitutional provisions or international law also may justify statutes regulating noncommercial behavior overseas.</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78016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61329" y="323369"/>
            <a:ext cx="6345941" cy="523220"/>
          </a:xfrm>
          <a:prstGeom prst="rect">
            <a:avLst/>
          </a:prstGeom>
          <a:noFill/>
        </p:spPr>
        <p:txBody>
          <a:bodyPr wrap="square" rtlCol="0">
            <a:spAutoFit/>
          </a:bodyPr>
          <a:lstStyle/>
          <a:p>
            <a:pPr algn="ctr"/>
            <a:r>
              <a:rPr lang="en-US" sz="2800" i="1" dirty="0">
                <a:latin typeface="Century Schoolbook T." pitchFamily="2" charset="0"/>
              </a:rPr>
              <a:t>U.S. v. Durham</a:t>
            </a:r>
            <a:r>
              <a:rPr lang="en-US" sz="2800" dirty="0">
                <a:latin typeface="Century Schoolbook T." pitchFamily="2" charset="0"/>
              </a:rPr>
              <a:t>, 902 F.3d 1180</a:t>
            </a:r>
            <a:endParaRPr lang="en-US" sz="2800" i="1" dirty="0">
              <a:latin typeface="Century Schoolbook T." pitchFamily="2" charset="0"/>
            </a:endParaRPr>
          </a:p>
        </p:txBody>
      </p:sp>
      <p:sp>
        <p:nvSpPr>
          <p:cNvPr id="35" name="TextBox 34"/>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7" name="TextBox 3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39" name="TextBox 38"/>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40" name="TextBox 3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42" name="TextBox 41"/>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44" name="Straight Connector 43"/>
          <p:cNvCxnSpPr/>
          <p:nvPr/>
        </p:nvCxnSpPr>
        <p:spPr>
          <a:xfrm>
            <a:off x="4722376" y="843576"/>
            <a:ext cx="61389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61329" y="1017483"/>
            <a:ext cx="6650028" cy="618630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Century" panose="02040604050505020304" pitchFamily="18" charset="0"/>
              </a:rPr>
              <a:t>Question may reach SCOTUS eventually.</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Sixth Circuit skeptical that FCC includes the power to punish noncommercial conduct abroad, but rejected constitutional challenge under plain error review. </a:t>
            </a:r>
            <a:r>
              <a:rPr lang="en-US" i="1" dirty="0">
                <a:latin typeface="Century" panose="02040604050505020304" pitchFamily="18" charset="0"/>
              </a:rPr>
              <a:t>U.S. v. Al-Maliki</a:t>
            </a:r>
            <a:r>
              <a:rPr lang="en-US" dirty="0">
                <a:latin typeface="Century" panose="02040604050505020304" pitchFamily="18" charset="0"/>
              </a:rPr>
              <a:t>, 787 F.3d 784, 791-92 (6th Cir. 2015).</a:t>
            </a:r>
          </a:p>
          <a:p>
            <a:pPr lvl="1"/>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Other circuits affirming constitutionality relied on different theories.</a:t>
            </a:r>
          </a:p>
          <a:p>
            <a:pPr lvl="1" algn="just"/>
            <a:endParaRPr lang="en-US" dirty="0">
              <a:latin typeface="Century" panose="02040604050505020304" pitchFamily="18" charset="0"/>
            </a:endParaRPr>
          </a:p>
          <a:p>
            <a:pPr marL="285750" indent="-285750">
              <a:buFont typeface="Arial" panose="020B0604020202020204" pitchFamily="34" charset="0"/>
              <a:buChar char="•"/>
            </a:pPr>
            <a:r>
              <a:rPr lang="en-US" b="1" dirty="0">
                <a:latin typeface="Century" panose="02040604050505020304" pitchFamily="18" charset="0"/>
              </a:rPr>
              <a:t>The “residing” provision of 2423(c) may be subject to challenge.</a:t>
            </a:r>
          </a:p>
          <a:p>
            <a:pPr marL="742950" lvl="1" indent="-285750" algn="just">
              <a:buFont typeface="Arial" panose="020B0604020202020204" pitchFamily="34" charset="0"/>
              <a:buChar char="•"/>
            </a:pPr>
            <a:endParaRPr lang="en-US" i="1"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“Any United States citizen ... who travels in foreign commerce </a:t>
            </a:r>
            <a:r>
              <a:rPr lang="en-US" i="1" u="sng" dirty="0">
                <a:latin typeface="Century" panose="02040604050505020304" pitchFamily="18" charset="0"/>
              </a:rPr>
              <a:t>or resides, either temporarily or permanently, in a foreign country</a:t>
            </a:r>
            <a:r>
              <a:rPr lang="en-US" i="1" dirty="0">
                <a:latin typeface="Century" panose="02040604050505020304" pitchFamily="18" charset="0"/>
              </a:rPr>
              <a:t>, and engages in any illicit sexual conduct....”</a:t>
            </a: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b="1" dirty="0">
                <a:latin typeface="Century" panose="02040604050505020304" pitchFamily="18" charset="0"/>
              </a:rPr>
              <a:t>Agreement that 2423</a:t>
            </a:r>
            <a:r>
              <a:rPr lang="en-US" b="1" u="sng" dirty="0">
                <a:latin typeface="Century" panose="02040604050505020304" pitchFamily="18" charset="0"/>
              </a:rPr>
              <a:t>(b)</a:t>
            </a:r>
            <a:r>
              <a:rPr lang="en-US" b="1" dirty="0">
                <a:latin typeface="Century" panose="02040604050505020304" pitchFamily="18" charset="0"/>
              </a:rPr>
              <a:t> is likely constitutional </a:t>
            </a:r>
            <a:r>
              <a:rPr lang="en-US" dirty="0">
                <a:latin typeface="Century" panose="02040604050505020304" pitchFamily="18" charset="0"/>
              </a:rPr>
              <a:t>(foreign travel </a:t>
            </a:r>
            <a:r>
              <a:rPr lang="en-US" i="1" dirty="0">
                <a:latin typeface="Century" panose="02040604050505020304" pitchFamily="18" charset="0"/>
              </a:rPr>
              <a:t>with intent </a:t>
            </a:r>
            <a:r>
              <a:rPr lang="en-US" dirty="0">
                <a:latin typeface="Century" panose="02040604050505020304" pitchFamily="18" charset="0"/>
              </a:rPr>
              <a:t>to engage in illicit sexual conduct).</a:t>
            </a:r>
          </a:p>
          <a:p>
            <a:pPr lvl="1" algn="just"/>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96214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4018294" y="1022778"/>
            <a:ext cx="6650028" cy="1708160"/>
          </a:xfrm>
          <a:prstGeom prst="rect">
            <a:avLst/>
          </a:prstGeom>
          <a:noFill/>
        </p:spPr>
        <p:txBody>
          <a:bodyPr wrap="square" rtlCol="0">
            <a:spAutoFit/>
          </a:bodyPr>
          <a:lstStyle/>
          <a:p>
            <a:pPr algn="just"/>
            <a:r>
              <a:rPr lang="en-US" u="sng" dirty="0">
                <a:latin typeface="Century" panose="02040604050505020304" pitchFamily="18" charset="0"/>
              </a:rPr>
              <a:t>Some key recurring themes throughout 2018:</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Pretrial motions</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Jury instructions</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Responses to jury questions</a:t>
            </a:r>
          </a:p>
          <a:p>
            <a:pPr algn="just"/>
            <a:endParaRPr lang="en-US" dirty="0"/>
          </a:p>
        </p:txBody>
      </p:sp>
      <p:cxnSp>
        <p:nvCxnSpPr>
          <p:cNvPr id="47" name="Straight Connector 46"/>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58" name="TextBox 57"/>
          <p:cNvSpPr txBox="1"/>
          <p:nvPr/>
        </p:nvSpPr>
        <p:spPr>
          <a:xfrm>
            <a:off x="4116481" y="323369"/>
            <a:ext cx="6345941" cy="523220"/>
          </a:xfrm>
          <a:prstGeom prst="rect">
            <a:avLst/>
          </a:prstGeom>
          <a:noFill/>
        </p:spPr>
        <p:txBody>
          <a:bodyPr wrap="square" rtlCol="0">
            <a:spAutoFit/>
          </a:bodyPr>
          <a:lstStyle/>
          <a:p>
            <a:pPr algn="ctr"/>
            <a:r>
              <a:rPr lang="en-US" sz="2800" dirty="0">
                <a:latin typeface="Century Schoolbook T." pitchFamily="2" charset="0"/>
              </a:rPr>
              <a:t>Trial Cases </a:t>
            </a:r>
          </a:p>
        </p:txBody>
      </p:sp>
      <p:pic>
        <p:nvPicPr>
          <p:cNvPr id="2" name="Picture 1"/>
          <p:cNvPicPr>
            <a:picLocks noChangeAspect="1"/>
          </p:cNvPicPr>
          <p:nvPr/>
        </p:nvPicPr>
        <p:blipFill>
          <a:blip r:embed="rId3"/>
          <a:stretch>
            <a:fillRect/>
          </a:stretch>
        </p:blipFill>
        <p:spPr>
          <a:xfrm>
            <a:off x="5288893" y="2661406"/>
            <a:ext cx="3728230" cy="3723895"/>
          </a:xfrm>
          <a:prstGeom prst="rect">
            <a:avLst/>
          </a:prstGeom>
        </p:spPr>
      </p:pic>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766475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dirty="0">
                <a:latin typeface="Century Schoolbook T." pitchFamily="2" charset="0"/>
              </a:rPr>
              <a:t>Pretrial Motions</a:t>
            </a:r>
          </a:p>
        </p:txBody>
      </p:sp>
      <p:sp>
        <p:nvSpPr>
          <p:cNvPr id="23" name="TextBox 22"/>
          <p:cNvSpPr txBox="1"/>
          <p:nvPr/>
        </p:nvSpPr>
        <p:spPr>
          <a:xfrm>
            <a:off x="4165774" y="1022778"/>
            <a:ext cx="6650028" cy="2862322"/>
          </a:xfrm>
          <a:prstGeom prst="rect">
            <a:avLst/>
          </a:prstGeom>
          <a:noFill/>
        </p:spPr>
        <p:txBody>
          <a:bodyPr wrap="square" rtlCol="0">
            <a:spAutoFit/>
          </a:bodyPr>
          <a:lstStyle/>
          <a:p>
            <a:pPr algn="just"/>
            <a:r>
              <a:rPr lang="en-US" dirty="0">
                <a:latin typeface="Century" panose="02040604050505020304" pitchFamily="18" charset="0"/>
              </a:rPr>
              <a:t>What are questions of law to be determined by the district court, and what are questions of fact reserved for the jury?</a:t>
            </a:r>
          </a:p>
          <a:p>
            <a:pPr algn="just"/>
            <a:endParaRPr lang="en-US"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McLinn</a:t>
            </a:r>
            <a:r>
              <a:rPr lang="en-US" dirty="0">
                <a:latin typeface="Century" panose="02040604050505020304" pitchFamily="18" charset="0"/>
              </a:rPr>
              <a:t>, 896 F.3d 1152 (10th Cir. 2018)</a:t>
            </a:r>
          </a:p>
          <a:p>
            <a:pPr marL="742950" lvl="1" indent="-285750" algn="just">
              <a:buFont typeface="Arial" panose="020B0604020202020204" pitchFamily="34" charset="0"/>
              <a:buChar char="•"/>
            </a:pPr>
            <a:endParaRPr lang="en-US" i="1"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U.S. v. Stevens</a:t>
            </a:r>
            <a:r>
              <a:rPr lang="en-US" dirty="0">
                <a:latin typeface="Century" panose="02040604050505020304" pitchFamily="18" charset="0"/>
              </a:rPr>
              <a:t>, 881 F.3d 1249 (10th Cir. 2018)</a:t>
            </a:r>
          </a:p>
          <a:p>
            <a:pPr marL="742950" lvl="1" indent="-285750" algn="just">
              <a:buFont typeface="Arial" panose="020B0604020202020204" pitchFamily="34" charset="0"/>
              <a:buChar char="•"/>
            </a:pPr>
            <a:endParaRPr lang="en-US" i="1"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Glaub</a:t>
            </a:r>
            <a:r>
              <a:rPr lang="en-US" dirty="0">
                <a:latin typeface="Century" panose="02040604050505020304" pitchFamily="18" charset="0"/>
              </a:rPr>
              <a:t>, 910 F.3d 1334 (10th Cir. 2018)</a:t>
            </a:r>
          </a:p>
          <a:p>
            <a:pPr marL="742950" lvl="1" indent="-285750" algn="just">
              <a:buFont typeface="Arial" panose="020B0604020202020204" pitchFamily="34" charset="0"/>
              <a:buChar char="•"/>
            </a:pPr>
            <a:endParaRPr lang="en-US" i="1"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8600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Two Issues</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476" y="1591354"/>
            <a:ext cx="6014269" cy="3924151"/>
          </a:xfrm>
          <a:prstGeom prst="rect">
            <a:avLst/>
          </a:prstGeom>
          <a:noFill/>
        </p:spPr>
        <p:txBody>
          <a:bodyPr wrap="square" rtlCol="0">
            <a:spAutoFit/>
          </a:bodyPr>
          <a:lstStyle/>
          <a:p>
            <a:pPr marL="342900" indent="-342900">
              <a:spcAft>
                <a:spcPts val="3000"/>
              </a:spcAft>
              <a:buFont typeface="+mj-lt"/>
              <a:buAutoNum type="arabicPeriod"/>
            </a:pPr>
            <a:r>
              <a:rPr lang="en-US" sz="2200" dirty="0"/>
              <a:t>Did the initial securing of the defendant’s home constitute an unreasonable seizure in violation of the Fourth Amendment?</a:t>
            </a:r>
          </a:p>
          <a:p>
            <a:pPr marL="342900" indent="-342900">
              <a:spcAft>
                <a:spcPts val="1200"/>
              </a:spcAft>
              <a:buFont typeface="+mj-lt"/>
              <a:buAutoNum type="arabicPeriod"/>
            </a:pPr>
            <a:r>
              <a:rPr lang="en-US" sz="2200" dirty="0"/>
              <a:t>If so, did that seizure taint the incriminating evidence ultimately uncovered in the warrant search of the home?</a:t>
            </a:r>
          </a:p>
          <a:p>
            <a:pPr marL="342900" indent="-342900">
              <a:spcAft>
                <a:spcPts val="1200"/>
              </a:spcAft>
              <a:buFont typeface="+mj-lt"/>
              <a:buAutoNum type="arabicPeriod"/>
            </a:pPr>
            <a:endParaRPr lang="en-US" sz="2200" dirty="0"/>
          </a:p>
          <a:p>
            <a:pPr>
              <a:spcAft>
                <a:spcPts val="1200"/>
              </a:spcAft>
            </a:pPr>
            <a:r>
              <a:rPr lang="en-US" sz="2200" dirty="0">
                <a:solidFill>
                  <a:srgbClr val="FF0000"/>
                </a:solidFill>
              </a:rPr>
              <a:t>Tenth Circuit answer to both questions </a:t>
            </a:r>
            <a:r>
              <a:rPr lang="en-US" sz="2200" dirty="0">
                <a:solidFill>
                  <a:srgbClr val="FF0000"/>
                </a:solidFill>
                <a:sym typeface="Wingdings" panose="05000000000000000000" pitchFamily="2" charset="2"/>
              </a:rPr>
              <a:t> Yes</a:t>
            </a:r>
            <a:endParaRPr lang="en-US" sz="2200" dirty="0">
              <a:solidFill>
                <a:srgbClr val="FF0000"/>
              </a:solidFill>
            </a:endParaRPr>
          </a:p>
          <a:p>
            <a:pPr>
              <a:spcAft>
                <a:spcPts val="1200"/>
              </a:spcAft>
            </a:pPr>
            <a:endParaRPr lang="en-US" dirty="0"/>
          </a:p>
        </p:txBody>
      </p:sp>
      <p:sp>
        <p:nvSpPr>
          <p:cNvPr id="26" name="TextBox 2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025676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McLinn</a:t>
            </a:r>
            <a:r>
              <a:rPr lang="en-US" sz="2800" dirty="0">
                <a:latin typeface="Century" panose="02040604050505020304" pitchFamily="18" charset="0"/>
              </a:rPr>
              <a:t>, 896 F.3d 1152</a:t>
            </a:r>
          </a:p>
        </p:txBody>
      </p:sp>
      <p:sp>
        <p:nvSpPr>
          <p:cNvPr id="23" name="TextBox 22"/>
          <p:cNvSpPr txBox="1"/>
          <p:nvPr/>
        </p:nvSpPr>
        <p:spPr>
          <a:xfrm>
            <a:off x="4018294" y="1022778"/>
            <a:ext cx="6650028" cy="3970318"/>
          </a:xfrm>
          <a:prstGeom prst="rect">
            <a:avLst/>
          </a:prstGeom>
          <a:noFill/>
        </p:spPr>
        <p:txBody>
          <a:bodyPr wrap="square" rtlCol="0">
            <a:spAutoFit/>
          </a:bodyPr>
          <a:lstStyle/>
          <a:p>
            <a:pPr marL="285750" indent="-285750">
              <a:buFont typeface="Arial" panose="020B0604020202020204" pitchFamily="34" charset="0"/>
              <a:buChar char="•"/>
            </a:pPr>
            <a:r>
              <a:rPr lang="en-US" u="sng" dirty="0">
                <a:latin typeface="Century" panose="02040604050505020304" pitchFamily="18" charset="0"/>
              </a:rPr>
              <a:t>§ 922(g)(4) prosecution</a:t>
            </a:r>
            <a:r>
              <a:rPr lang="en-US" dirty="0">
                <a:latin typeface="Century" panose="02040604050505020304" pitchFamily="18" charset="0"/>
              </a:rPr>
              <a:t>:  possession of a firearm by any person “who has been </a:t>
            </a:r>
            <a:r>
              <a:rPr lang="en-US" u="sng" dirty="0">
                <a:latin typeface="Century" panose="02040604050505020304" pitchFamily="18" charset="0"/>
              </a:rPr>
              <a:t>adjudicated</a:t>
            </a:r>
            <a:r>
              <a:rPr lang="en-US" dirty="0">
                <a:latin typeface="Century" panose="02040604050505020304" pitchFamily="18" charset="0"/>
              </a:rPr>
              <a:t> as a mental defective or who has been </a:t>
            </a:r>
            <a:r>
              <a:rPr lang="en-US" u="sng" dirty="0">
                <a:latin typeface="Century" panose="02040604050505020304" pitchFamily="18" charset="0"/>
              </a:rPr>
              <a:t>committed</a:t>
            </a:r>
            <a:r>
              <a:rPr lang="en-US" dirty="0">
                <a:latin typeface="Century" panose="02040604050505020304" pitchFamily="18" charset="0"/>
              </a:rPr>
              <a:t> to a mental institution”</a:t>
            </a:r>
          </a:p>
          <a:p>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Defendant moved to dismiss</a:t>
            </a:r>
            <a:r>
              <a:rPr lang="en-US" dirty="0">
                <a:latin typeface="Century" panose="02040604050505020304" pitchFamily="18" charset="0"/>
              </a:rPr>
              <a:t> for failure to state an offense, arguing that government could not prove that a Kansas temporary custody order entered a year prior was a qualifying adjudication or commitment </a:t>
            </a:r>
          </a:p>
          <a:p>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District court denied the motion</a:t>
            </a:r>
            <a:r>
              <a:rPr lang="en-US" dirty="0">
                <a:latin typeface="Century" panose="02040604050505020304" pitchFamily="18" charset="0"/>
              </a:rPr>
              <a:t>, suggesting it was a challenge to the sufficiency of the evidence, and,  therefore, a question for the jury.</a:t>
            </a:r>
          </a:p>
          <a:p>
            <a:pPr marL="285750" indent="-285750" algn="just">
              <a:buFont typeface="Arial" panose="020B0604020202020204" pitchFamily="34" charset="0"/>
              <a:buChar char="•"/>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684742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McLinn</a:t>
            </a:r>
            <a:r>
              <a:rPr lang="en-US" sz="2800" dirty="0">
                <a:latin typeface="Century" panose="02040604050505020304" pitchFamily="18" charset="0"/>
              </a:rPr>
              <a:t>, 896 F.3d 1152</a:t>
            </a:r>
          </a:p>
        </p:txBody>
      </p:sp>
      <p:sp>
        <p:nvSpPr>
          <p:cNvPr id="23" name="TextBox 22"/>
          <p:cNvSpPr txBox="1"/>
          <p:nvPr/>
        </p:nvSpPr>
        <p:spPr>
          <a:xfrm>
            <a:off x="4018294" y="1022778"/>
            <a:ext cx="6650028" cy="5355312"/>
          </a:xfrm>
          <a:prstGeom prst="rect">
            <a:avLst/>
          </a:prstGeom>
          <a:noFill/>
        </p:spPr>
        <p:txBody>
          <a:bodyPr wrap="square" rtlCol="0">
            <a:spAutoFit/>
          </a:bodyPr>
          <a:lstStyle/>
          <a:p>
            <a:pPr algn="just"/>
            <a:r>
              <a:rPr lang="en-US" b="1" dirty="0">
                <a:latin typeface="Century" panose="02040604050505020304" pitchFamily="18" charset="0"/>
              </a:rPr>
              <a:t>Reversed.  </a:t>
            </a:r>
            <a:r>
              <a:rPr lang="en-US" dirty="0">
                <a:latin typeface="Century" panose="02040604050505020304" pitchFamily="18" charset="0"/>
              </a:rPr>
              <a:t>Whether a defendant has been adjudicated mentally defective or committed to an institution for purposes of § 922(g)(4) is a </a:t>
            </a:r>
            <a:r>
              <a:rPr lang="en-US" u="sng" dirty="0">
                <a:latin typeface="Century" panose="02040604050505020304" pitchFamily="18" charset="0"/>
              </a:rPr>
              <a:t>question of law</a:t>
            </a:r>
            <a:r>
              <a:rPr lang="en-US" dirty="0">
                <a:latin typeface="Century" panose="02040604050505020304" pitchFamily="18" charset="0"/>
              </a:rPr>
              <a:t>.</a:t>
            </a:r>
          </a:p>
          <a:p>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Statute requires two separate and independent inquiries, as to whether defendant was: </a:t>
            </a:r>
          </a:p>
          <a:p>
            <a:pPr lvl="1"/>
            <a:r>
              <a:rPr lang="en-US" dirty="0">
                <a:latin typeface="Century" panose="02040604050505020304" pitchFamily="18" charset="0"/>
              </a:rPr>
              <a:t>	</a:t>
            </a:r>
          </a:p>
          <a:p>
            <a:pPr marL="800100" lvl="1" indent="-342900">
              <a:buFont typeface="+mj-lt"/>
              <a:buAutoNum type="arabicPeriod"/>
            </a:pPr>
            <a:r>
              <a:rPr lang="en-US" dirty="0">
                <a:latin typeface="Century" panose="02040604050505020304" pitchFamily="18" charset="0"/>
              </a:rPr>
              <a:t>adjudicated as mental defective</a:t>
            </a:r>
          </a:p>
          <a:p>
            <a:pPr marL="1257300" lvl="2" indent="-342900">
              <a:buFont typeface="Arial" panose="020B0604020202020204" pitchFamily="34" charset="0"/>
              <a:buChar char="•"/>
            </a:pPr>
            <a:r>
              <a:rPr lang="en-US" dirty="0">
                <a:latin typeface="Century" panose="02040604050505020304" pitchFamily="18" charset="0"/>
              </a:rPr>
              <a:t>here, required determination of whether a finding of “probable cause” is an adjudication</a:t>
            </a:r>
          </a:p>
          <a:p>
            <a:pPr marL="800100" lvl="1" indent="-342900">
              <a:buFont typeface="+mj-lt"/>
              <a:buAutoNum type="arabicPeriod"/>
            </a:pPr>
            <a:endParaRPr lang="en-US" dirty="0">
              <a:latin typeface="Century" panose="02040604050505020304" pitchFamily="18" charset="0"/>
            </a:endParaRPr>
          </a:p>
          <a:p>
            <a:pPr marL="800100" lvl="1" indent="-342900">
              <a:buFont typeface="+mj-lt"/>
              <a:buAutoNum type="arabicPeriod"/>
            </a:pPr>
            <a:r>
              <a:rPr lang="en-US" dirty="0">
                <a:latin typeface="Century" panose="02040604050505020304" pitchFamily="18" charset="0"/>
              </a:rPr>
              <a:t>committed to any mental institution </a:t>
            </a:r>
          </a:p>
          <a:p>
            <a:pPr marL="1257300" lvl="2" indent="-342900">
              <a:buFont typeface="Arial" panose="020B0604020202020204" pitchFamily="34" charset="0"/>
              <a:buChar char="•"/>
            </a:pPr>
            <a:r>
              <a:rPr lang="en-US" dirty="0">
                <a:latin typeface="Century" panose="02040604050505020304" pitchFamily="18" charset="0"/>
              </a:rPr>
              <a:t>ambiguous because enabling regulation (27 C.F.R. § 478.11) excludes a person committed for observation</a:t>
            </a:r>
          </a:p>
          <a:p>
            <a:pPr marL="742950" lvl="1" indent="-285750">
              <a:buFont typeface="Arial" panose="020B0604020202020204" pitchFamily="34" charset="0"/>
              <a:buChar char="•"/>
            </a:pPr>
            <a:endParaRPr lang="en-US" dirty="0">
              <a:latin typeface="Century" panose="02040604050505020304" pitchFamily="18" charset="0"/>
            </a:endParaRPr>
          </a:p>
          <a:p>
            <a:r>
              <a:rPr lang="en-US" dirty="0">
                <a:latin typeface="Century" panose="02040604050505020304" pitchFamily="18" charset="0"/>
              </a:rPr>
              <a:t>Consistent with approach of other circuits that have considered the issue (1</a:t>
            </a:r>
            <a:r>
              <a:rPr lang="en-US" baseline="30000" dirty="0">
                <a:latin typeface="Century" panose="02040604050505020304" pitchFamily="18" charset="0"/>
              </a:rPr>
              <a:t>st</a:t>
            </a:r>
            <a:r>
              <a:rPr lang="en-US" dirty="0">
                <a:latin typeface="Century" panose="02040604050505020304" pitchFamily="18" charset="0"/>
              </a:rPr>
              <a:t>, 2</a:t>
            </a:r>
            <a:r>
              <a:rPr lang="en-US" baseline="30000" dirty="0">
                <a:latin typeface="Century" panose="02040604050505020304" pitchFamily="18" charset="0"/>
              </a:rPr>
              <a:t>nd</a:t>
            </a:r>
            <a:r>
              <a:rPr lang="en-US" dirty="0">
                <a:latin typeface="Century" panose="02040604050505020304" pitchFamily="18" charset="0"/>
              </a:rPr>
              <a:t>, 4</a:t>
            </a:r>
            <a:r>
              <a:rPr lang="en-US" baseline="30000" dirty="0">
                <a:latin typeface="Century" panose="02040604050505020304" pitchFamily="18" charset="0"/>
              </a:rPr>
              <a:t>th</a:t>
            </a:r>
            <a:r>
              <a:rPr lang="en-US" dirty="0">
                <a:latin typeface="Century" panose="02040604050505020304" pitchFamily="18" charset="0"/>
              </a:rPr>
              <a:t>, 6</a:t>
            </a:r>
            <a:r>
              <a:rPr lang="en-US" baseline="30000" dirty="0">
                <a:latin typeface="Century" panose="02040604050505020304" pitchFamily="18" charset="0"/>
              </a:rPr>
              <a:t>th</a:t>
            </a:r>
            <a:r>
              <a:rPr lang="en-US" dirty="0">
                <a:latin typeface="Century" panose="02040604050505020304" pitchFamily="18" charset="0"/>
              </a:rPr>
              <a:t>, 8</a:t>
            </a:r>
            <a:r>
              <a:rPr lang="en-US" baseline="30000" dirty="0">
                <a:latin typeface="Century" panose="02040604050505020304" pitchFamily="18" charset="0"/>
              </a:rPr>
              <a:t>th</a:t>
            </a:r>
            <a:r>
              <a:rPr lang="en-US" dirty="0">
                <a:latin typeface="Century" panose="02040604050505020304" pitchFamily="18" charset="0"/>
              </a:rPr>
              <a:t>, 11</a:t>
            </a:r>
            <a:r>
              <a:rPr lang="en-US" baseline="30000" dirty="0">
                <a:latin typeface="Century" panose="02040604050505020304" pitchFamily="18" charset="0"/>
              </a:rPr>
              <a:t>th</a:t>
            </a:r>
            <a:r>
              <a:rPr lang="en-US" dirty="0">
                <a:latin typeface="Century" panose="02040604050505020304" pitchFamily="18" charset="0"/>
              </a:rPr>
              <a:t>)</a:t>
            </a:r>
          </a:p>
          <a:p>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04250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Stevens</a:t>
            </a:r>
            <a:r>
              <a:rPr lang="en-US" sz="2800" dirty="0">
                <a:latin typeface="Century" panose="02040604050505020304" pitchFamily="18" charset="0"/>
              </a:rPr>
              <a:t>, 881 F.3d 1249</a:t>
            </a:r>
            <a:endParaRPr lang="en-US" sz="2800" dirty="0">
              <a:latin typeface="Century Schoolbook T." pitchFamily="2" charset="0"/>
            </a:endParaRPr>
          </a:p>
        </p:txBody>
      </p:sp>
      <p:sp>
        <p:nvSpPr>
          <p:cNvPr id="23" name="TextBox 22"/>
          <p:cNvSpPr txBox="1"/>
          <p:nvPr/>
        </p:nvSpPr>
        <p:spPr>
          <a:xfrm>
            <a:off x="4018294" y="1022778"/>
            <a:ext cx="6650028" cy="4247317"/>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latin typeface="Century" panose="02040604050505020304" pitchFamily="18" charset="0"/>
              </a:rPr>
              <a:t>§ 875(c) threats prosecution</a:t>
            </a:r>
            <a:r>
              <a:rPr lang="en-US" dirty="0">
                <a:latin typeface="Century" panose="02040604050505020304" pitchFamily="18" charset="0"/>
              </a:rPr>
              <a:t>:  After an officer-involved shooting in Tulsa garnered national attention, defendant started sending anonymous messages to the Tulsa PD through an online complaint form.</a:t>
            </a:r>
          </a:p>
          <a:p>
            <a:pPr algn="just"/>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Some arguable political comments; many clear expressions of violence targeting Tulsa PD officers.</a:t>
            </a: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Defendant moved to dismiss</a:t>
            </a:r>
            <a:r>
              <a:rPr lang="en-US" dirty="0">
                <a:latin typeface="Century" panose="02040604050505020304" pitchFamily="18" charset="0"/>
              </a:rPr>
              <a:t> the indictment, alleging   that his statements were not true threats (and thus protected First Amendment speech).</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District court denied the motion</a:t>
            </a:r>
            <a:r>
              <a:rPr lang="en-US" dirty="0">
                <a:latin typeface="Century" panose="02040604050505020304" pitchFamily="18" charset="0"/>
              </a:rPr>
              <a:t> because, as a matter of law, it thought a reasonable jury could construe the statements as true threats.</a:t>
            </a: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73492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Stevens</a:t>
            </a:r>
            <a:r>
              <a:rPr lang="en-US" sz="2800" dirty="0">
                <a:latin typeface="Century" panose="02040604050505020304" pitchFamily="18" charset="0"/>
              </a:rPr>
              <a:t>, 881 F.3d 1249</a:t>
            </a:r>
            <a:endParaRPr lang="en-US" sz="2800" dirty="0">
              <a:latin typeface="Century Schoolbook T." pitchFamily="2" charset="0"/>
            </a:endParaRPr>
          </a:p>
        </p:txBody>
      </p:sp>
      <p:sp>
        <p:nvSpPr>
          <p:cNvPr id="23" name="TextBox 22"/>
          <p:cNvSpPr txBox="1"/>
          <p:nvPr/>
        </p:nvSpPr>
        <p:spPr>
          <a:xfrm>
            <a:off x="4018294" y="1022778"/>
            <a:ext cx="6650028" cy="618630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Century" panose="02040604050505020304" pitchFamily="18" charset="0"/>
              </a:rPr>
              <a:t>Affirmed</a:t>
            </a:r>
            <a:r>
              <a:rPr lang="en-US" dirty="0">
                <a:latin typeface="Century" panose="02040604050505020304" pitchFamily="18" charset="0"/>
              </a:rPr>
              <a:t>.  Inquiry of whether a statement is a true threat at the motion to dismiss stage is a </a:t>
            </a:r>
            <a:r>
              <a:rPr lang="en-US" u="sng" dirty="0">
                <a:latin typeface="Century" panose="02040604050505020304" pitchFamily="18" charset="0"/>
              </a:rPr>
              <a:t>question of law</a:t>
            </a:r>
            <a:r>
              <a:rPr lang="en-US" dirty="0">
                <a:latin typeface="Century" panose="02040604050505020304" pitchFamily="18" charset="0"/>
              </a:rPr>
              <a:t>—</a:t>
            </a:r>
          </a:p>
          <a:p>
            <a:pPr algn="just"/>
            <a:endParaRPr lang="en-US"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If </a:t>
            </a:r>
            <a:r>
              <a:rPr lang="en-US" u="sng" dirty="0">
                <a:latin typeface="Century" panose="02040604050505020304" pitchFamily="18" charset="0"/>
              </a:rPr>
              <a:t>“no question” </a:t>
            </a:r>
            <a:r>
              <a:rPr lang="en-US" dirty="0">
                <a:latin typeface="Century" panose="02040604050505020304" pitchFamily="18" charset="0"/>
              </a:rPr>
              <a:t>that a defendant’s speech is protected by the First Amendment, district court may dismiss.</a:t>
            </a:r>
          </a:p>
          <a:p>
            <a:pPr marL="1200150" lvl="2" indent="-285750" algn="just">
              <a:buFont typeface="Arial" panose="020B0604020202020204" pitchFamily="34" charset="0"/>
              <a:buChar char="•"/>
            </a:pPr>
            <a:endParaRPr lang="en-US" dirty="0">
              <a:latin typeface="Century" panose="02040604050505020304" pitchFamily="18" charset="0"/>
            </a:endParaRPr>
          </a:p>
          <a:p>
            <a:pPr marL="1657350" lvl="3" indent="-285750" algn="just">
              <a:buFont typeface="Arial" panose="020B0604020202020204" pitchFamily="34" charset="0"/>
              <a:buChar char="•"/>
            </a:pPr>
            <a:r>
              <a:rPr lang="en-US" dirty="0">
                <a:latin typeface="Century" panose="02040604050505020304" pitchFamily="18" charset="0"/>
              </a:rPr>
              <a:t>This will be rare.</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Otherwise, the question is “</a:t>
            </a:r>
            <a:r>
              <a:rPr lang="en-US" u="sng" dirty="0">
                <a:latin typeface="Century" panose="02040604050505020304" pitchFamily="18" charset="0"/>
              </a:rPr>
              <a:t>whether a reasonable  jury could find [the] statements to be true threats</a:t>
            </a:r>
            <a:r>
              <a:rPr lang="en-US" dirty="0">
                <a:latin typeface="Century" panose="02040604050505020304" pitchFamily="18" charset="0"/>
              </a:rPr>
              <a:t>.”</a:t>
            </a:r>
          </a:p>
          <a:p>
            <a:pPr marL="1200150" lvl="2" indent="-285750">
              <a:buFont typeface="Arial" panose="020B0604020202020204" pitchFamily="34" charset="0"/>
              <a:buChar char="•"/>
            </a:pPr>
            <a:endParaRPr lang="en-US" dirty="0">
              <a:latin typeface="Century" panose="02040604050505020304" pitchFamily="18" charset="0"/>
            </a:endParaRPr>
          </a:p>
          <a:p>
            <a:pPr marL="1657350" lvl="3" indent="-285750">
              <a:buFont typeface="Arial" panose="020B0604020202020204" pitchFamily="34" charset="0"/>
              <a:buChar char="•"/>
            </a:pPr>
            <a:r>
              <a:rPr lang="en-US" dirty="0">
                <a:latin typeface="Century" panose="02040604050505020304" pitchFamily="18" charset="0"/>
              </a:rPr>
              <a:t>So whether a statement is a true threat is generally best left to the jury.</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And here, a rational jury could find the statements to be true threats under a reasonable person standard.</a:t>
            </a:r>
          </a:p>
          <a:p>
            <a:pPr lvl="1" algn="just"/>
            <a:endParaRPr lang="en-US"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Language and context not close (threats of violence and death to specific individuals (specific officer), and identifiable groups (TPD generally)).</a:t>
            </a:r>
          </a:p>
          <a:p>
            <a:pPr lvl="2" algn="just"/>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66828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Schoolbook" panose="02040604050505020304" pitchFamily="18" charset="0"/>
              </a:rPr>
              <a:t>U.S. v. </a:t>
            </a:r>
            <a:r>
              <a:rPr lang="en-US" sz="2800" i="1" dirty="0" err="1">
                <a:latin typeface="Century Schoolbook" panose="02040604050505020304" pitchFamily="18" charset="0"/>
              </a:rPr>
              <a:t>Glaub</a:t>
            </a:r>
            <a:r>
              <a:rPr lang="en-US" sz="2800" dirty="0">
                <a:latin typeface="Century Schoolbook" panose="02040604050505020304" pitchFamily="18" charset="0"/>
              </a:rPr>
              <a:t>, 910 F.3d 1334</a:t>
            </a:r>
          </a:p>
        </p:txBody>
      </p:sp>
      <p:sp>
        <p:nvSpPr>
          <p:cNvPr id="23" name="TextBox 22"/>
          <p:cNvSpPr txBox="1"/>
          <p:nvPr/>
        </p:nvSpPr>
        <p:spPr>
          <a:xfrm>
            <a:off x="4018294" y="1022778"/>
            <a:ext cx="6650028" cy="377026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 287 False Claims Act prosecution:  Defendant sent his personal bills for vehicles and student loans to the Dept. of Ag. with a note “Thank you for paying this debt.”</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Defendant moved to dismiss the FCA counts, arguing a First Amendment right to speech and to petition the govt.</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District court denied, holding that if defendant      </a:t>
            </a:r>
            <a:r>
              <a:rPr lang="en-US" u="sng" dirty="0">
                <a:latin typeface="Century" panose="02040604050505020304" pitchFamily="18" charset="0"/>
              </a:rPr>
              <a:t>intended</a:t>
            </a:r>
            <a:r>
              <a:rPr lang="en-US" dirty="0">
                <a:latin typeface="Century" panose="02040604050505020304" pitchFamily="18" charset="0"/>
              </a:rPr>
              <a:t> to make a false claim by sending his bills to    the federal </a:t>
            </a:r>
            <a:r>
              <a:rPr lang="en-US" dirty="0" err="1">
                <a:latin typeface="Century" panose="02040604050505020304" pitchFamily="18" charset="0"/>
              </a:rPr>
              <a:t>govt</a:t>
            </a:r>
            <a:r>
              <a:rPr lang="en-US" dirty="0">
                <a:latin typeface="Century" panose="02040604050505020304" pitchFamily="18" charset="0"/>
              </a:rPr>
              <a:t>, that conduct is not protected by the   First Amendment.</a:t>
            </a:r>
          </a:p>
          <a:p>
            <a:pPr marL="742950" lvl="1" indent="-285750">
              <a:spcBef>
                <a:spcPts val="600"/>
              </a:spcBef>
              <a:buFont typeface="Arial" panose="020B0604020202020204" pitchFamily="34" charset="0"/>
              <a:buChar char="•"/>
            </a:pPr>
            <a:r>
              <a:rPr lang="en-US" dirty="0">
                <a:latin typeface="Century" panose="02040604050505020304" pitchFamily="18" charset="0"/>
              </a:rPr>
              <a:t>And intent is a question of fact for the jury.</a:t>
            </a:r>
          </a:p>
          <a:p>
            <a:pPr algn="just"/>
            <a:endParaRPr lang="en-US" dirty="0"/>
          </a:p>
        </p:txBody>
      </p:sp>
      <p:pic>
        <p:nvPicPr>
          <p:cNvPr id="2" name="Picture 1"/>
          <p:cNvPicPr>
            <a:picLocks noChangeAspect="1"/>
          </p:cNvPicPr>
          <p:nvPr/>
        </p:nvPicPr>
        <p:blipFill>
          <a:blip r:embed="rId3"/>
          <a:stretch>
            <a:fillRect/>
          </a:stretch>
        </p:blipFill>
        <p:spPr>
          <a:xfrm>
            <a:off x="4466710" y="4505173"/>
            <a:ext cx="5823337" cy="1958639"/>
          </a:xfrm>
          <a:prstGeom prst="rect">
            <a:avLst/>
          </a:prstGeom>
        </p:spPr>
      </p:pic>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448408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Schoolbook" panose="02040604050505020304" pitchFamily="18" charset="0"/>
              </a:rPr>
              <a:t>U.S. v. </a:t>
            </a:r>
            <a:r>
              <a:rPr lang="en-US" sz="2800" i="1" dirty="0" err="1">
                <a:latin typeface="Century Schoolbook" panose="02040604050505020304" pitchFamily="18" charset="0"/>
              </a:rPr>
              <a:t>Glaub</a:t>
            </a:r>
            <a:r>
              <a:rPr lang="en-US" sz="2800" dirty="0">
                <a:latin typeface="Century Schoolbook" panose="02040604050505020304" pitchFamily="18" charset="0"/>
              </a:rPr>
              <a:t>, 910 F.3d 1334</a:t>
            </a:r>
          </a:p>
        </p:txBody>
      </p:sp>
      <p:sp>
        <p:nvSpPr>
          <p:cNvPr id="23" name="TextBox 22"/>
          <p:cNvSpPr txBox="1"/>
          <p:nvPr/>
        </p:nvSpPr>
        <p:spPr>
          <a:xfrm>
            <a:off x="4018294" y="1022778"/>
            <a:ext cx="6650028" cy="487825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Century" panose="02040604050505020304" pitchFamily="18" charset="0"/>
              </a:rPr>
              <a:t>Affirmed</a:t>
            </a:r>
            <a:r>
              <a:rPr lang="en-US" dirty="0">
                <a:latin typeface="Century" panose="02040604050505020304" pitchFamily="18" charset="0"/>
              </a:rPr>
              <a:t>.  The submission of a false claim to the government is not protected by the First Amendment.   </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And whether a statement is false or fictitious turns on the defendant’s state of mind:  i.e., a factual question of intent to be submitted to the jury.  </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But these are nuanced analyses sometimes.</a:t>
            </a:r>
          </a:p>
          <a:p>
            <a:pPr marL="742950" lvl="1" indent="-285750">
              <a:spcBef>
                <a:spcPts val="600"/>
              </a:spcBef>
              <a:buFont typeface="Arial" panose="020B0604020202020204" pitchFamily="34" charset="0"/>
              <a:buChar char="•"/>
            </a:pPr>
            <a:r>
              <a:rPr lang="en-US" i="1" dirty="0">
                <a:latin typeface="Century" panose="02040604050505020304" pitchFamily="18" charset="0"/>
              </a:rPr>
              <a:t>Compare </a:t>
            </a:r>
            <a:r>
              <a:rPr lang="en-US" dirty="0">
                <a:latin typeface="Century" panose="02040604050505020304" pitchFamily="18" charset="0"/>
              </a:rPr>
              <a:t> </a:t>
            </a:r>
            <a:r>
              <a:rPr lang="en-US" i="1" dirty="0">
                <a:latin typeface="Century" panose="02040604050505020304" pitchFamily="18" charset="0"/>
              </a:rPr>
              <a:t>U.S. v. Miller</a:t>
            </a:r>
            <a:r>
              <a:rPr lang="en-US" dirty="0">
                <a:latin typeface="Century" panose="02040604050505020304" pitchFamily="18" charset="0"/>
              </a:rPr>
              <a:t>, 891 F.3d 1220 (10th Cir. 2018) (noting that, in false statement prosecution,    the </a:t>
            </a:r>
            <a:r>
              <a:rPr lang="en-US" u="sng" dirty="0">
                <a:latin typeface="Century" panose="02040604050505020304" pitchFamily="18" charset="0"/>
              </a:rPr>
              <a:t>legal effect</a:t>
            </a:r>
            <a:r>
              <a:rPr lang="en-US" dirty="0">
                <a:latin typeface="Century" panose="02040604050505020304" pitchFamily="18" charset="0"/>
              </a:rPr>
              <a:t> of a state medical board order  vacating a suspension was a question of law for judge, whereas </a:t>
            </a:r>
            <a:r>
              <a:rPr lang="en-US" u="sng" dirty="0">
                <a:latin typeface="Century" panose="02040604050505020304" pitchFamily="18" charset="0"/>
              </a:rPr>
              <a:t>defendant’s belief of that legal effect</a:t>
            </a:r>
            <a:r>
              <a:rPr lang="en-US" dirty="0">
                <a:latin typeface="Century" panose="02040604050505020304" pitchFamily="18" charset="0"/>
              </a:rPr>
              <a:t> was </a:t>
            </a:r>
            <a:r>
              <a:rPr lang="en-US" dirty="0" err="1">
                <a:latin typeface="Century" panose="02040604050505020304" pitchFamily="18" charset="0"/>
              </a:rPr>
              <a:t>mens</a:t>
            </a:r>
            <a:r>
              <a:rPr lang="en-US" dirty="0">
                <a:latin typeface="Century" panose="02040604050505020304" pitchFamily="18" charset="0"/>
              </a:rPr>
              <a:t> rea factual question for jury)</a:t>
            </a:r>
          </a:p>
          <a:p>
            <a:pPr algn="just"/>
            <a:endParaRPr lang="en-US" dirty="0">
              <a:latin typeface="Century" panose="02040604050505020304" pitchFamily="18" charset="0"/>
            </a:endParaRPr>
          </a:p>
          <a:p>
            <a:pPr algn="just"/>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968709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dirty="0">
                <a:latin typeface="Century Schoolbook T." pitchFamily="2" charset="0"/>
              </a:rPr>
              <a:t>Jury Instructions</a:t>
            </a:r>
          </a:p>
        </p:txBody>
      </p:sp>
      <p:sp>
        <p:nvSpPr>
          <p:cNvPr id="23" name="TextBox 22"/>
          <p:cNvSpPr txBox="1"/>
          <p:nvPr/>
        </p:nvSpPr>
        <p:spPr>
          <a:xfrm>
            <a:off x="4018294" y="1022778"/>
            <a:ext cx="6650028" cy="360098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entury" panose="02040604050505020304" pitchFamily="18" charset="0"/>
              </a:rPr>
              <a:t>Continuing impact of prior instructional changes              by 2016-17 cases.</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Jereb</a:t>
            </a:r>
            <a:r>
              <a:rPr lang="en-US" dirty="0">
                <a:latin typeface="Century" panose="02040604050505020304" pitchFamily="18" charset="0"/>
              </a:rPr>
              <a:t>, 882 F.3d 1325 (10th Cir. 2018)</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Giannoukis</a:t>
            </a:r>
            <a:r>
              <a:rPr lang="en-US" dirty="0">
                <a:latin typeface="Century" panose="02040604050505020304" pitchFamily="18" charset="0"/>
              </a:rPr>
              <a:t>, 908 F3d 649 (10th Cir. 2018)</a:t>
            </a:r>
            <a:endParaRPr lang="en-US" i="1" dirty="0">
              <a:latin typeface="Century" panose="02040604050505020304" pitchFamily="18" charset="0"/>
            </a:endParaRPr>
          </a:p>
          <a:p>
            <a:pPr lvl="1" algn="just"/>
            <a:endParaRPr lang="en-US" i="1" dirty="0">
              <a:latin typeface="Century" panose="02040604050505020304" pitchFamily="18" charset="0"/>
            </a:endParaRPr>
          </a:p>
          <a:p>
            <a:pPr marL="285750" indent="-285750" algn="just">
              <a:buFont typeface="Arial" panose="020B0604020202020204" pitchFamily="34" charset="0"/>
              <a:buChar char="•"/>
            </a:pPr>
            <a:r>
              <a:rPr lang="en-US" b="1" dirty="0">
                <a:latin typeface="Century" panose="02040604050505020304" pitchFamily="18" charset="0"/>
              </a:rPr>
              <a:t>Instructional changes by cases in 2018.</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Dixon</a:t>
            </a:r>
            <a:r>
              <a:rPr lang="en-US" dirty="0">
                <a:latin typeface="Century" panose="02040604050505020304" pitchFamily="18" charset="0"/>
              </a:rPr>
              <a:t>, 901 F.3d 1170 (10th Cir. 2018)</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Lacy</a:t>
            </a:r>
            <a:r>
              <a:rPr lang="en-US" dirty="0">
                <a:latin typeface="Century" panose="02040604050505020304" pitchFamily="18" charset="0"/>
              </a:rPr>
              <a:t>, 904 F.3d 889 (10th Cir. 2018)</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Silva</a:t>
            </a:r>
            <a:r>
              <a:rPr lang="en-US" dirty="0">
                <a:latin typeface="Century" panose="02040604050505020304" pitchFamily="18" charset="0"/>
              </a:rPr>
              <a:t>, 889 F.3d 704 (10th Cir. 2018)</a:t>
            </a:r>
          </a:p>
          <a:p>
            <a:pPr marL="742950" lvl="1" indent="-285750" algn="just">
              <a:spcBef>
                <a:spcPts val="600"/>
              </a:spcBef>
              <a:buFont typeface="Arial" panose="020B0604020202020204" pitchFamily="34" charset="0"/>
              <a:buChar char="•"/>
            </a:pPr>
            <a:r>
              <a:rPr lang="en-US" i="1" dirty="0">
                <a:latin typeface="Century" panose="02040604050505020304" pitchFamily="18" charset="0"/>
              </a:rPr>
              <a:t>U.S. v. Jefferson</a:t>
            </a:r>
            <a:r>
              <a:rPr lang="en-US" dirty="0">
                <a:latin typeface="Century" panose="02040604050505020304" pitchFamily="18" charset="0"/>
              </a:rPr>
              <a:t>, 911 F.3d 1290 (10th Cir. 2018)</a:t>
            </a:r>
            <a:endParaRPr lang="en-US" i="1" dirty="0">
              <a:latin typeface="Century" panose="02040604050505020304" pitchFamily="18" charset="0"/>
            </a:endParaRPr>
          </a:p>
          <a:p>
            <a:pPr algn="just"/>
            <a:endParaRPr lang="en-US" dirty="0"/>
          </a:p>
        </p:txBody>
      </p:sp>
      <p:pic>
        <p:nvPicPr>
          <p:cNvPr id="5" name="Picture 4"/>
          <p:cNvPicPr>
            <a:picLocks noChangeAspect="1"/>
          </p:cNvPicPr>
          <p:nvPr/>
        </p:nvPicPr>
        <p:blipFill>
          <a:blip r:embed="rId3"/>
          <a:stretch>
            <a:fillRect/>
          </a:stretch>
        </p:blipFill>
        <p:spPr>
          <a:xfrm>
            <a:off x="4752025" y="4343391"/>
            <a:ext cx="4790540" cy="2376405"/>
          </a:xfrm>
          <a:prstGeom prst="rect">
            <a:avLst/>
          </a:prstGeom>
        </p:spPr>
      </p:pic>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392358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Jereb</a:t>
            </a:r>
            <a:r>
              <a:rPr lang="en-US" sz="2800" dirty="0">
                <a:latin typeface="Century" panose="02040604050505020304" pitchFamily="18" charset="0"/>
              </a:rPr>
              <a:t>, 882 F.3d 1325</a:t>
            </a:r>
            <a:endParaRPr lang="en-US" sz="2800" dirty="0">
              <a:latin typeface="Century Schoolbook T." pitchFamily="2" charset="0"/>
            </a:endParaRPr>
          </a:p>
        </p:txBody>
      </p:sp>
      <p:sp>
        <p:nvSpPr>
          <p:cNvPr id="23" name="TextBox 22"/>
          <p:cNvSpPr txBox="1"/>
          <p:nvPr/>
        </p:nvSpPr>
        <p:spPr>
          <a:xfrm>
            <a:off x="4018294" y="1022778"/>
            <a:ext cx="665002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Prosecution under § 111(a)(1), (b) for “forcibly opposing” a federal officer: </a:t>
            </a:r>
          </a:p>
          <a:p>
            <a:pPr marL="285750" indent="-285750" algn="just">
              <a:buFont typeface="Arial" panose="020B0604020202020204" pitchFamily="34" charset="0"/>
              <a:buChar char="•"/>
            </a:pPr>
            <a:endParaRPr lang="en-US" dirty="0">
              <a:latin typeface="Century" panose="02040604050505020304" pitchFamily="18" charset="0"/>
            </a:endParaRPr>
          </a:p>
          <a:p>
            <a:pPr algn="just"/>
            <a:r>
              <a:rPr lang="en-US" dirty="0">
                <a:latin typeface="Century" panose="02040604050505020304" pitchFamily="18" charset="0"/>
              </a:rPr>
              <a:t>	(a) . . . Whoever—</a:t>
            </a:r>
          </a:p>
          <a:p>
            <a:pPr algn="just"/>
            <a:endParaRPr lang="en-US" dirty="0">
              <a:latin typeface="Century" panose="02040604050505020304" pitchFamily="18" charset="0"/>
            </a:endParaRPr>
          </a:p>
          <a:p>
            <a:pPr marL="1200150" lvl="2" indent="-285750">
              <a:buFont typeface="Arial" panose="020B0604020202020204" pitchFamily="34" charset="0"/>
              <a:buChar char="•"/>
            </a:pPr>
            <a:r>
              <a:rPr lang="en-US" dirty="0">
                <a:latin typeface="Century" panose="02040604050505020304" pitchFamily="18" charset="0"/>
              </a:rPr>
              <a:t>(1) forcibly </a:t>
            </a:r>
            <a:r>
              <a:rPr lang="en-US" u="sng" dirty="0">
                <a:latin typeface="Century" panose="02040604050505020304" pitchFamily="18" charset="0"/>
              </a:rPr>
              <a:t>assaults</a:t>
            </a:r>
            <a:r>
              <a:rPr lang="en-US" dirty="0">
                <a:latin typeface="Century" panose="02040604050505020304" pitchFamily="18" charset="0"/>
              </a:rPr>
              <a:t>, </a:t>
            </a:r>
            <a:r>
              <a:rPr lang="en-US" u="sng" dirty="0">
                <a:latin typeface="Century" panose="02040604050505020304" pitchFamily="18" charset="0"/>
              </a:rPr>
              <a:t>resists</a:t>
            </a:r>
            <a:r>
              <a:rPr lang="en-US" dirty="0">
                <a:latin typeface="Century" panose="02040604050505020304" pitchFamily="18" charset="0"/>
              </a:rPr>
              <a:t>, </a:t>
            </a:r>
            <a:r>
              <a:rPr lang="en-US" u="sng" dirty="0">
                <a:latin typeface="Century" panose="02040604050505020304" pitchFamily="18" charset="0"/>
              </a:rPr>
              <a:t>opposes</a:t>
            </a:r>
            <a:r>
              <a:rPr lang="en-US" dirty="0">
                <a:latin typeface="Century" panose="02040604050505020304" pitchFamily="18" charset="0"/>
              </a:rPr>
              <a:t>, </a:t>
            </a:r>
            <a:r>
              <a:rPr lang="en-US" u="sng" dirty="0">
                <a:latin typeface="Century" panose="02040604050505020304" pitchFamily="18" charset="0"/>
              </a:rPr>
              <a:t>impedes</a:t>
            </a:r>
            <a:r>
              <a:rPr lang="en-US" dirty="0">
                <a:latin typeface="Century" panose="02040604050505020304" pitchFamily="18" charset="0"/>
              </a:rPr>
              <a:t>,</a:t>
            </a:r>
            <a:r>
              <a:rPr lang="en-US" u="sng" dirty="0">
                <a:latin typeface="Century" panose="02040604050505020304" pitchFamily="18" charset="0"/>
              </a:rPr>
              <a:t> intimidates</a:t>
            </a:r>
            <a:r>
              <a:rPr lang="en-US" dirty="0">
                <a:latin typeface="Century" panose="02040604050505020304" pitchFamily="18" charset="0"/>
              </a:rPr>
              <a:t>, or </a:t>
            </a:r>
            <a:r>
              <a:rPr lang="en-US" u="sng" dirty="0">
                <a:latin typeface="Century" panose="02040604050505020304" pitchFamily="18" charset="0"/>
              </a:rPr>
              <a:t>interferes</a:t>
            </a:r>
            <a:r>
              <a:rPr lang="en-US" dirty="0">
                <a:latin typeface="Century" panose="02040604050505020304" pitchFamily="18" charset="0"/>
              </a:rPr>
              <a:t> with [a federal officer]  while engaged in or on account of the performance    of official duties</a:t>
            </a:r>
          </a:p>
          <a:p>
            <a:pPr marL="285750" indent="-285750">
              <a:buFont typeface="Arial" panose="020B0604020202020204" pitchFamily="34" charset="0"/>
              <a:buChar char="•"/>
            </a:pPr>
            <a:endParaRPr lang="en-US" dirty="0">
              <a:latin typeface="Century" panose="02040604050505020304" pitchFamily="18" charset="0"/>
            </a:endParaRPr>
          </a:p>
          <a:p>
            <a:pPr lvl="1"/>
            <a:r>
              <a:rPr lang="en-US" dirty="0">
                <a:latin typeface="Century" panose="02040604050505020304" pitchFamily="18" charset="0"/>
              </a:rPr>
              <a:t>	(b)  [Enhanced penalty for use of a dangerous 		      weapon or inflicting bodily injury]</a:t>
            </a: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Jury instructions at April 2016 trial tracked the statutory language.</a:t>
            </a: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666356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Jereb</a:t>
            </a:r>
            <a:r>
              <a:rPr lang="en-US" sz="2800" dirty="0">
                <a:latin typeface="Century" panose="02040604050505020304" pitchFamily="18" charset="0"/>
              </a:rPr>
              <a:t>, 882 F.3d 1325</a:t>
            </a:r>
            <a:endParaRPr lang="en-US" sz="2800" dirty="0">
              <a:latin typeface="Century Schoolbook T." pitchFamily="2" charset="0"/>
            </a:endParaRPr>
          </a:p>
        </p:txBody>
      </p:sp>
      <p:sp>
        <p:nvSpPr>
          <p:cNvPr id="23" name="TextBox 22"/>
          <p:cNvSpPr txBox="1"/>
          <p:nvPr/>
        </p:nvSpPr>
        <p:spPr>
          <a:xfrm>
            <a:off x="4018294" y="1022778"/>
            <a:ext cx="6650028" cy="5632311"/>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Four months later, in </a:t>
            </a:r>
            <a:r>
              <a:rPr lang="en-US" i="1" dirty="0">
                <a:latin typeface="Century" panose="02040604050505020304" pitchFamily="18" charset="0"/>
              </a:rPr>
              <a:t>U.S. v. </a:t>
            </a:r>
            <a:r>
              <a:rPr lang="en-US" i="1" dirty="0" err="1">
                <a:latin typeface="Century" panose="02040604050505020304" pitchFamily="18" charset="0"/>
              </a:rPr>
              <a:t>Wolfname</a:t>
            </a:r>
            <a:r>
              <a:rPr lang="en-US" dirty="0">
                <a:latin typeface="Century" panose="02040604050505020304" pitchFamily="18" charset="0"/>
              </a:rPr>
              <a:t>, 835 F.3d 1214 (10th Cir. 2014), the circuit explained that </a:t>
            </a:r>
            <a:r>
              <a:rPr lang="en-US" i="1" dirty="0">
                <a:latin typeface="Century" panose="02040604050505020304" pitchFamily="18" charset="0"/>
              </a:rPr>
              <a:t>“assault is an element of every conviction under 18 U.S.C. § 111(a)(1).”</a:t>
            </a:r>
          </a:p>
          <a:p>
            <a:pPr marL="285750"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That is, jury must be instructed that forcibly resisting, opposing, impeding, intimidating, or interfering with a federal officer </a:t>
            </a:r>
            <a:r>
              <a:rPr lang="en-US" u="sng" dirty="0">
                <a:latin typeface="Century" panose="02040604050505020304" pitchFamily="18" charset="0"/>
              </a:rPr>
              <a:t>also requires concomitant proof of an assault.</a:t>
            </a:r>
          </a:p>
          <a:p>
            <a:pPr lvl="1"/>
            <a:endParaRPr lang="en-US" u="sng" dirty="0">
              <a:latin typeface="Century" panose="02040604050505020304" pitchFamily="18" charset="0"/>
            </a:endParaRPr>
          </a:p>
          <a:p>
            <a:pPr marL="1200150" lvl="2" indent="-285750">
              <a:buFont typeface="Arial" panose="020B0604020202020204" pitchFamily="34" charset="0"/>
              <a:buChar char="•"/>
            </a:pPr>
            <a:r>
              <a:rPr lang="en-US" i="1" dirty="0">
                <a:latin typeface="Century" panose="02040604050505020304" pitchFamily="18" charset="0"/>
              </a:rPr>
              <a:t>See also U.S. v. Kendall</a:t>
            </a:r>
            <a:r>
              <a:rPr lang="en-US" dirty="0">
                <a:latin typeface="Century" panose="02040604050505020304" pitchFamily="18" charset="0"/>
              </a:rPr>
              <a:t>, 876 F.3d 1264, 1270 (10th Cir. 2017) (“every conviction under § 111 requires an assault”)</a:t>
            </a:r>
          </a:p>
          <a:p>
            <a:pPr marL="742950" lvl="1"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But no instruction to that effect in </a:t>
            </a:r>
            <a:r>
              <a:rPr lang="en-US" dirty="0" err="1">
                <a:latin typeface="Century" panose="02040604050505020304" pitchFamily="18" charset="0"/>
              </a:rPr>
              <a:t>Jereb’s</a:t>
            </a:r>
            <a:r>
              <a:rPr lang="en-US" dirty="0">
                <a:latin typeface="Century" panose="02040604050505020304" pitchFamily="18" charset="0"/>
              </a:rPr>
              <a:t> trial.  Just listed the slew of verbs, including “assault.” </a:t>
            </a:r>
          </a:p>
          <a:p>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Effect was that jury not required to find that defendant assaulted the officer, in addition to opposing him.</a:t>
            </a: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13114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Jereb</a:t>
            </a:r>
            <a:r>
              <a:rPr lang="en-US" sz="2800" dirty="0">
                <a:latin typeface="Century" panose="02040604050505020304" pitchFamily="18" charset="0"/>
              </a:rPr>
              <a:t>, 882 F.3d 1325</a:t>
            </a:r>
            <a:endParaRPr lang="en-US" sz="2800" dirty="0">
              <a:latin typeface="Century Schoolbook T." pitchFamily="2" charset="0"/>
            </a:endParaRPr>
          </a:p>
        </p:txBody>
      </p:sp>
      <p:sp>
        <p:nvSpPr>
          <p:cNvPr id="23" name="TextBox 22"/>
          <p:cNvSpPr txBox="1"/>
          <p:nvPr/>
        </p:nvSpPr>
        <p:spPr>
          <a:xfrm>
            <a:off x="4018294" y="1022778"/>
            <a:ext cx="6650028" cy="495520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Cautionary tale of </a:t>
            </a:r>
            <a:r>
              <a:rPr lang="en-US" b="1" dirty="0">
                <a:latin typeface="Century" panose="02040604050505020304" pitchFamily="18" charset="0"/>
              </a:rPr>
              <a:t>invited error</a:t>
            </a:r>
            <a:r>
              <a:rPr lang="en-US" dirty="0">
                <a:latin typeface="Century" panose="02040604050505020304" pitchFamily="18" charset="0"/>
              </a:rPr>
              <a:t>.</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The rule announced in </a:t>
            </a:r>
            <a:r>
              <a:rPr lang="en-US" i="1" dirty="0" err="1">
                <a:latin typeface="Century" panose="02040604050505020304" pitchFamily="18" charset="0"/>
              </a:rPr>
              <a:t>Wolfname</a:t>
            </a:r>
            <a:r>
              <a:rPr lang="en-US" i="1" dirty="0">
                <a:latin typeface="Century" panose="02040604050505020304" pitchFamily="18" charset="0"/>
              </a:rPr>
              <a:t> </a:t>
            </a:r>
            <a:r>
              <a:rPr lang="en-US" dirty="0">
                <a:latin typeface="Century" panose="02040604050505020304" pitchFamily="18" charset="0"/>
              </a:rPr>
              <a:t>had actually already been answered back in 2003, in </a:t>
            </a:r>
            <a:r>
              <a:rPr lang="en-US" i="1" dirty="0">
                <a:latin typeface="Century" panose="02040604050505020304" pitchFamily="18" charset="0"/>
              </a:rPr>
              <a:t>U.S. v. Hathaway</a:t>
            </a:r>
            <a:r>
              <a:rPr lang="en-US" dirty="0">
                <a:latin typeface="Century" panose="02040604050505020304" pitchFamily="18" charset="0"/>
              </a:rPr>
              <a:t>, 318 F.3d 1001 (10th Cir. 2003).</a:t>
            </a:r>
          </a:p>
          <a:p>
            <a:pPr marL="742950" lvl="1" indent="-285750">
              <a:spcBef>
                <a:spcPts val="600"/>
              </a:spcBef>
              <a:buFont typeface="Arial" panose="020B0604020202020204" pitchFamily="34" charset="0"/>
              <a:buChar char="•"/>
            </a:pPr>
            <a:r>
              <a:rPr lang="en-US" i="1" dirty="0" err="1">
                <a:latin typeface="Century" panose="02040604050505020304" pitchFamily="18" charset="0"/>
              </a:rPr>
              <a:t>Wolfname</a:t>
            </a:r>
            <a:r>
              <a:rPr lang="en-US" i="1" dirty="0">
                <a:latin typeface="Century" panose="02040604050505020304" pitchFamily="18" charset="0"/>
              </a:rPr>
              <a:t> </a:t>
            </a:r>
            <a:r>
              <a:rPr lang="en-US" dirty="0">
                <a:latin typeface="Century" panose="02040604050505020304" pitchFamily="18" charset="0"/>
              </a:rPr>
              <a:t>simply reaffirmed an implicit holding.</a:t>
            </a: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And defendant in </a:t>
            </a:r>
            <a:r>
              <a:rPr lang="en-US" i="1" dirty="0" err="1">
                <a:latin typeface="Century" panose="02040604050505020304" pitchFamily="18" charset="0"/>
              </a:rPr>
              <a:t>Jereb</a:t>
            </a:r>
            <a:r>
              <a:rPr lang="en-US" i="1" dirty="0">
                <a:latin typeface="Century" panose="02040604050505020304" pitchFamily="18" charset="0"/>
              </a:rPr>
              <a:t> </a:t>
            </a:r>
            <a:r>
              <a:rPr lang="en-US" dirty="0">
                <a:latin typeface="Century" panose="02040604050505020304" pitchFamily="18" charset="0"/>
              </a:rPr>
              <a:t>argued for an instruction that required government to prove any one of the statutory verbs—i.e., assault </a:t>
            </a:r>
            <a:r>
              <a:rPr lang="en-US" i="1" dirty="0">
                <a:latin typeface="Century" panose="02040604050505020304" pitchFamily="18" charset="0"/>
              </a:rPr>
              <a:t>or </a:t>
            </a:r>
            <a:r>
              <a:rPr lang="en-US" dirty="0">
                <a:latin typeface="Century" panose="02040604050505020304" pitchFamily="18" charset="0"/>
              </a:rPr>
              <a:t>any of the other five.</a:t>
            </a:r>
          </a:p>
          <a:p>
            <a:pPr marL="742950" lvl="1" indent="-285750">
              <a:spcBef>
                <a:spcPts val="600"/>
              </a:spcBef>
              <a:buFont typeface="Arial" panose="020B0604020202020204" pitchFamily="34" charset="0"/>
              <a:buChar char="•"/>
            </a:pPr>
            <a:r>
              <a:rPr lang="en-US" dirty="0">
                <a:latin typeface="Century" panose="02040604050505020304" pitchFamily="18" charset="0"/>
              </a:rPr>
              <a:t>That, the majority said, directly contradicted any argument on appeal that assault </a:t>
            </a:r>
            <a:r>
              <a:rPr lang="en-US" i="1" dirty="0">
                <a:latin typeface="Century" panose="02040604050505020304" pitchFamily="18" charset="0"/>
              </a:rPr>
              <a:t>is </a:t>
            </a:r>
            <a:r>
              <a:rPr lang="en-US" dirty="0">
                <a:latin typeface="Century" panose="02040604050505020304" pitchFamily="18" charset="0"/>
              </a:rPr>
              <a:t>an element of every §111 conviction.</a:t>
            </a:r>
          </a:p>
          <a:p>
            <a:pPr marL="742950" lvl="1" indent="-285750">
              <a:buFont typeface="Arial" panose="020B0604020202020204" pitchFamily="34" charset="0"/>
              <a:buChar char="•"/>
            </a:pPr>
            <a:endParaRPr lang="en-US" i="1"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Dissent saw no invited error, but rather plain error, and would have reversed conviction.</a:t>
            </a: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06155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5" y="987522"/>
            <a:ext cx="6086205" cy="6401753"/>
          </a:xfrm>
          <a:prstGeom prst="rect">
            <a:avLst/>
          </a:prstGeom>
          <a:noFill/>
        </p:spPr>
        <p:txBody>
          <a:bodyPr wrap="square" rtlCol="0">
            <a:spAutoFit/>
          </a:bodyPr>
          <a:lstStyle/>
          <a:p>
            <a:pPr>
              <a:spcAft>
                <a:spcPts val="1200"/>
              </a:spcAft>
            </a:pPr>
            <a:r>
              <a:rPr lang="en-US" sz="2200" b="1" dirty="0"/>
              <a:t>The initial securing of the home was an unreasonable seizure.</a:t>
            </a:r>
          </a:p>
          <a:p>
            <a:pPr marL="342900" indent="-342900">
              <a:spcAft>
                <a:spcPts val="1200"/>
              </a:spcAft>
              <a:buFont typeface="Wingdings" panose="05000000000000000000" pitchFamily="2" charset="2"/>
              <a:buChar char="Ø"/>
            </a:pPr>
            <a:r>
              <a:rPr lang="en-US" dirty="0"/>
              <a:t>“Little difficulty” concluding there was a seizure; there was a “meaningful government interference” with the defendant’s possessory interest in the property.</a:t>
            </a:r>
          </a:p>
          <a:p>
            <a:pPr marL="342900" indent="-342900">
              <a:spcAft>
                <a:spcPts val="1200"/>
              </a:spcAft>
              <a:buFont typeface="Wingdings" panose="05000000000000000000" pitchFamily="2" charset="2"/>
              <a:buChar char="Ø"/>
            </a:pPr>
            <a:r>
              <a:rPr lang="en-US" dirty="0"/>
              <a:t>Police may lawfully secure a home and restrict entry while awaiting a search warrant when the officer has “probable cause to believe the home contains evidence of a serious crime that might otherwise be destroyed.”</a:t>
            </a:r>
          </a:p>
          <a:p>
            <a:pPr marL="800100" lvl="1" indent="-342900">
              <a:spcAft>
                <a:spcPts val="1200"/>
              </a:spcAft>
              <a:buFont typeface="Wingdings" panose="05000000000000000000" pitchFamily="2" charset="2"/>
              <a:buChar char="Ø"/>
            </a:pPr>
            <a:r>
              <a:rPr lang="en-US" sz="1600" dirty="0"/>
              <a:t>No such thing as a ‘crime scene exception’ or ‘unexplained death scene exception’ to the Fourth Amendment.</a:t>
            </a:r>
          </a:p>
          <a:p>
            <a:pPr marL="342900" indent="-342900">
              <a:spcAft>
                <a:spcPts val="1200"/>
              </a:spcAft>
              <a:buFont typeface="Wingdings" panose="05000000000000000000" pitchFamily="2" charset="2"/>
              <a:buChar char="Ø"/>
            </a:pPr>
            <a:r>
              <a:rPr lang="en-US" dirty="0"/>
              <a:t>Here, the government did not argue either (1) that there was probable cause (or any articulable suspicion); or         (2) that any exigency justified the seizure.</a:t>
            </a:r>
          </a:p>
          <a:p>
            <a:pPr marL="342900" indent="-342900">
              <a:spcAft>
                <a:spcPts val="1200"/>
              </a:spcAft>
              <a:buFont typeface="Wingdings" panose="05000000000000000000" pitchFamily="2" charset="2"/>
              <a:buChar char="Ø"/>
            </a:pPr>
            <a:r>
              <a:rPr lang="en-US" dirty="0"/>
              <a:t>The court also noted that the police did not make any effort to reconcile their law enforcement needs with the defendant’s Fourth Amendment rights.</a:t>
            </a:r>
          </a:p>
          <a:p>
            <a:endParaRPr lang="en-US" sz="2200" b="1" dirty="0"/>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92510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Jereb</a:t>
            </a:r>
            <a:r>
              <a:rPr lang="en-US" sz="2800" dirty="0">
                <a:latin typeface="Century" panose="02040604050505020304" pitchFamily="18" charset="0"/>
              </a:rPr>
              <a:t>, 882 F.3d 1325</a:t>
            </a:r>
            <a:endParaRPr lang="en-US" sz="2800" dirty="0">
              <a:latin typeface="Century Schoolbook T." pitchFamily="2" charset="0"/>
            </a:endParaRPr>
          </a:p>
        </p:txBody>
      </p:sp>
      <p:sp>
        <p:nvSpPr>
          <p:cNvPr id="23" name="TextBox 22"/>
          <p:cNvSpPr txBox="1"/>
          <p:nvPr/>
        </p:nvSpPr>
        <p:spPr>
          <a:xfrm>
            <a:off x="4018294" y="1022778"/>
            <a:ext cx="6650028" cy="5555367"/>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Takeaways:</a:t>
            </a:r>
          </a:p>
          <a:p>
            <a:pPr lvl="2" algn="just"/>
            <a:endParaRPr lang="en-US" dirty="0">
              <a:latin typeface="Century" panose="02040604050505020304" pitchFamily="18" charset="0"/>
            </a:endParaRPr>
          </a:p>
          <a:p>
            <a:pPr marL="742950" lvl="1" indent="-285750" algn="just">
              <a:buFont typeface="Arial" panose="020B0604020202020204" pitchFamily="34" charset="0"/>
              <a:buChar char="•"/>
            </a:pPr>
            <a:r>
              <a:rPr lang="en-US" u="sng" dirty="0">
                <a:latin typeface="Century" panose="02040604050505020304" pitchFamily="18" charset="0"/>
              </a:rPr>
              <a:t>Can’t rely just on statutory language.</a:t>
            </a:r>
          </a:p>
          <a:p>
            <a:pPr marL="1200150" lvl="2" indent="-285750">
              <a:spcBef>
                <a:spcPts val="600"/>
              </a:spcBef>
              <a:buFont typeface="Arial" panose="020B0604020202020204" pitchFamily="34" charset="0"/>
              <a:buChar char="•"/>
            </a:pPr>
            <a:endParaRPr lang="en-US" dirty="0">
              <a:latin typeface="Century" panose="02040604050505020304" pitchFamily="18" charset="0"/>
            </a:endParaRPr>
          </a:p>
          <a:p>
            <a:pPr marL="1200150" lvl="2" indent="-285750">
              <a:spcBef>
                <a:spcPts val="600"/>
              </a:spcBef>
              <a:buFont typeface="Arial" panose="020B0604020202020204" pitchFamily="34" charset="0"/>
              <a:buChar char="•"/>
            </a:pPr>
            <a:r>
              <a:rPr lang="en-US" dirty="0">
                <a:latin typeface="Century" panose="02040604050505020304" pitchFamily="18" charset="0"/>
              </a:rPr>
              <a:t>All cases interpreting statute—lots of circuit precedent countenanced convictions under           § 111(a) without clearly requiring proof of assault.</a:t>
            </a:r>
          </a:p>
          <a:p>
            <a:pPr marL="1200150" lvl="2" indent="-285750" algn="just">
              <a:spcBef>
                <a:spcPts val="600"/>
              </a:spcBef>
              <a:buFont typeface="Arial" panose="020B0604020202020204" pitchFamily="34" charset="0"/>
              <a:buChar char="•"/>
            </a:pPr>
            <a:endParaRPr lang="en-US" dirty="0">
              <a:latin typeface="Century" panose="02040604050505020304" pitchFamily="18" charset="0"/>
            </a:endParaRPr>
          </a:p>
          <a:p>
            <a:pPr marL="1200150" lvl="2" indent="-285750" algn="just">
              <a:spcBef>
                <a:spcPts val="600"/>
              </a:spcBef>
              <a:buFont typeface="Arial" panose="020B0604020202020204" pitchFamily="34" charset="0"/>
              <a:buChar char="•"/>
            </a:pPr>
            <a:r>
              <a:rPr lang="en-US" dirty="0">
                <a:latin typeface="Century" panose="02040604050505020304" pitchFamily="18" charset="0"/>
              </a:rPr>
              <a:t>And deep reads—</a:t>
            </a:r>
            <a:r>
              <a:rPr lang="en-US" i="1" dirty="0" err="1">
                <a:latin typeface="Century" panose="02040604050505020304" pitchFamily="18" charset="0"/>
              </a:rPr>
              <a:t>Wolfname</a:t>
            </a:r>
            <a:r>
              <a:rPr lang="en-US" i="1" dirty="0">
                <a:latin typeface="Century" panose="02040604050505020304" pitchFamily="18" charset="0"/>
              </a:rPr>
              <a:t> </a:t>
            </a:r>
            <a:r>
              <a:rPr lang="en-US" dirty="0">
                <a:latin typeface="Century" panose="02040604050505020304" pitchFamily="18" charset="0"/>
              </a:rPr>
              <a:t>panel remarked:</a:t>
            </a:r>
          </a:p>
          <a:p>
            <a:pPr lvl="3" algn="just">
              <a:spcBef>
                <a:spcPts val="600"/>
              </a:spcBef>
            </a:pPr>
            <a:r>
              <a:rPr lang="en-US" sz="1600" dirty="0">
                <a:latin typeface="Century" panose="02040604050505020304" pitchFamily="18" charset="0"/>
              </a:rPr>
              <a:t>“True, </a:t>
            </a:r>
            <a:r>
              <a:rPr lang="en-US" sz="1600" u="sng" dirty="0">
                <a:latin typeface="Century" panose="02040604050505020304" pitchFamily="18" charset="0"/>
              </a:rPr>
              <a:t>we didn't explicitly state in </a:t>
            </a:r>
            <a:r>
              <a:rPr lang="en-US" sz="1600" i="1" u="sng" dirty="0">
                <a:latin typeface="Century" panose="02040604050505020304" pitchFamily="18" charset="0"/>
              </a:rPr>
              <a:t>Hathaway</a:t>
            </a:r>
            <a:r>
              <a:rPr lang="en-US" sz="1600" u="sng" dirty="0">
                <a:latin typeface="Century" panose="02040604050505020304" pitchFamily="18" charset="0"/>
              </a:rPr>
              <a:t> </a:t>
            </a:r>
            <a:r>
              <a:rPr lang="en-US" sz="1600" dirty="0">
                <a:latin typeface="Century" panose="02040604050505020304" pitchFamily="18" charset="0"/>
              </a:rPr>
              <a:t>that the government must prove assault when it alleges a defendant violated § 111(a)(1) by resisting, opposing, impeding, intimidating, or interfering with—rather than assaulting—an officer.  </a:t>
            </a:r>
            <a:r>
              <a:rPr lang="en-US" sz="1600" u="sng" dirty="0">
                <a:latin typeface="Century" panose="02040604050505020304" pitchFamily="18" charset="0"/>
              </a:rPr>
              <a:t>But that holding is implicit in what we did say.”</a:t>
            </a:r>
          </a:p>
          <a:p>
            <a:pPr lvl="2" algn="just"/>
            <a:endParaRPr lang="en-US" dirty="0">
              <a:latin typeface="Century" panose="02040604050505020304" pitchFamily="18" charset="0"/>
            </a:endParaRPr>
          </a:p>
          <a:p>
            <a:pPr lvl="1" algn="just"/>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697819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Jereb</a:t>
            </a:r>
            <a:r>
              <a:rPr lang="en-US" sz="2800" dirty="0">
                <a:latin typeface="Century" panose="02040604050505020304" pitchFamily="18" charset="0"/>
              </a:rPr>
              <a:t>, 882 F.3d 1325</a:t>
            </a:r>
            <a:endParaRPr lang="en-US" sz="2800" dirty="0">
              <a:latin typeface="Century Schoolbook T." pitchFamily="2" charset="0"/>
            </a:endParaRPr>
          </a:p>
        </p:txBody>
      </p:sp>
      <p:sp>
        <p:nvSpPr>
          <p:cNvPr id="23" name="TextBox 22"/>
          <p:cNvSpPr txBox="1"/>
          <p:nvPr/>
        </p:nvSpPr>
        <p:spPr>
          <a:xfrm>
            <a:off x="4018294" y="1022778"/>
            <a:ext cx="6650028" cy="6294031"/>
          </a:xfrm>
          <a:prstGeom prst="rect">
            <a:avLst/>
          </a:prstGeom>
          <a:noFill/>
        </p:spPr>
        <p:txBody>
          <a:bodyPr wrap="square" rtlCol="0">
            <a:spAutoFit/>
          </a:bodyPr>
          <a:lstStyle/>
          <a:p>
            <a:pPr marL="742950" lvl="1" indent="-285750">
              <a:buFont typeface="Arial" panose="020B0604020202020204" pitchFamily="34" charset="0"/>
              <a:buChar char="•"/>
            </a:pPr>
            <a:r>
              <a:rPr lang="en-US" u="sng" dirty="0">
                <a:latin typeface="Century" panose="02040604050505020304" pitchFamily="18" charset="0"/>
              </a:rPr>
              <a:t>Even reliance on Pattern Jury Instructions can be problematic.</a:t>
            </a:r>
          </a:p>
          <a:p>
            <a:pPr marL="1200150" lvl="2" indent="-285750">
              <a:spcBef>
                <a:spcPts val="600"/>
              </a:spcBef>
              <a:buFont typeface="Arial" panose="020B0604020202020204" pitchFamily="34" charset="0"/>
              <a:buChar char="•"/>
            </a:pPr>
            <a:r>
              <a:rPr lang="en-US" dirty="0">
                <a:latin typeface="Century" panose="02040604050505020304" pitchFamily="18" charset="0"/>
              </a:rPr>
              <a:t>As dissent points out (at n.4) the instruction in </a:t>
            </a:r>
            <a:r>
              <a:rPr lang="en-US" i="1" dirty="0" err="1">
                <a:latin typeface="Century" panose="02040604050505020304" pitchFamily="18" charset="0"/>
              </a:rPr>
              <a:t>Jereb</a:t>
            </a:r>
            <a:r>
              <a:rPr lang="en-US" i="1" dirty="0">
                <a:latin typeface="Century" panose="02040604050505020304" pitchFamily="18" charset="0"/>
              </a:rPr>
              <a:t> </a:t>
            </a:r>
            <a:r>
              <a:rPr lang="en-US" dirty="0">
                <a:latin typeface="Century" panose="02040604050505020304" pitchFamily="18" charset="0"/>
              </a:rPr>
              <a:t>was arguably consistent with the pattern jury instructions (2.09).</a:t>
            </a:r>
          </a:p>
          <a:p>
            <a:pPr marL="1200150" lvl="2" indent="-285750">
              <a:spcBef>
                <a:spcPts val="600"/>
              </a:spcBef>
              <a:buFont typeface="Arial" panose="020B0604020202020204" pitchFamily="34" charset="0"/>
              <a:buChar char="•"/>
            </a:pPr>
            <a:r>
              <a:rPr lang="en-US" dirty="0">
                <a:latin typeface="Century" panose="02040604050505020304" pitchFamily="18" charset="0"/>
              </a:rPr>
              <a:t>Pattern instruction amendments can take time.</a:t>
            </a:r>
          </a:p>
          <a:p>
            <a:pPr marL="1657350" lvl="3" indent="-285750">
              <a:spcBef>
                <a:spcPts val="600"/>
              </a:spcBef>
              <a:buFont typeface="Arial" panose="020B0604020202020204" pitchFamily="34" charset="0"/>
              <a:buChar char="•"/>
            </a:pPr>
            <a:r>
              <a:rPr lang="en-US" i="1" dirty="0">
                <a:latin typeface="Century Schoolbook" panose="02040604050505020304" pitchFamily="18" charset="0"/>
              </a:rPr>
              <a:t>See, e.g.</a:t>
            </a:r>
            <a:r>
              <a:rPr lang="en-US" dirty="0">
                <a:latin typeface="Century Schoolbook" panose="02040604050505020304" pitchFamily="18" charset="0"/>
              </a:rPr>
              <a:t>, </a:t>
            </a:r>
            <a:r>
              <a:rPr lang="en-US" i="1" dirty="0">
                <a:latin typeface="Century Schoolbook" panose="02040604050505020304" pitchFamily="18" charset="0"/>
                <a:sym typeface="Wingdings" panose="05000000000000000000" pitchFamily="2" charset="2"/>
              </a:rPr>
              <a:t>U.S. v. Little</a:t>
            </a:r>
            <a:r>
              <a:rPr lang="en-US" dirty="0">
                <a:latin typeface="Century Schoolbook" panose="02040604050505020304" pitchFamily="18" charset="0"/>
                <a:sym typeface="Wingdings" panose="05000000000000000000" pitchFamily="2" charset="2"/>
              </a:rPr>
              <a:t>, 829 F.3d 1177,     1181 (10th Cir. July 19, 2016)     (constructive possession requires having    the power </a:t>
            </a:r>
            <a:r>
              <a:rPr lang="en-US" u="sng" dirty="0">
                <a:latin typeface="Century Schoolbook" panose="02040604050505020304" pitchFamily="18" charset="0"/>
                <a:sym typeface="Wingdings" panose="05000000000000000000" pitchFamily="2" charset="2"/>
              </a:rPr>
              <a:t>and intent</a:t>
            </a:r>
            <a:r>
              <a:rPr lang="en-US" dirty="0">
                <a:latin typeface="Century Schoolbook" panose="02040604050505020304" pitchFamily="18" charset="0"/>
                <a:sym typeface="Wingdings" panose="05000000000000000000" pitchFamily="2" charset="2"/>
              </a:rPr>
              <a:t> at a given time to exercise dominion or control over the firearm)</a:t>
            </a:r>
          </a:p>
          <a:p>
            <a:pPr marL="1657350" lvl="3" indent="-285750">
              <a:spcBef>
                <a:spcPts val="600"/>
              </a:spcBef>
              <a:buFont typeface="Arial" panose="020B0604020202020204" pitchFamily="34" charset="0"/>
              <a:buChar char="•"/>
            </a:pPr>
            <a:r>
              <a:rPr lang="en-US" dirty="0">
                <a:latin typeface="Century Schoolbook" panose="02040604050505020304" pitchFamily="18" charset="0"/>
                <a:sym typeface="Wingdings" panose="05000000000000000000" pitchFamily="2" charset="2"/>
              </a:rPr>
              <a:t>PJI 1.31 Amendments </a:t>
            </a:r>
            <a:endParaRPr lang="en-US" dirty="0">
              <a:latin typeface="Century Schoolbook" panose="02040604050505020304" pitchFamily="18" charset="0"/>
            </a:endParaRPr>
          </a:p>
          <a:p>
            <a:pPr lvl="2"/>
            <a:endParaRPr lang="en-US" dirty="0">
              <a:latin typeface="Century" panose="02040604050505020304" pitchFamily="18" charset="0"/>
            </a:endParaRPr>
          </a:p>
          <a:p>
            <a:pPr marL="742950" lvl="1" indent="-285750">
              <a:buFont typeface="Arial" panose="020B0604020202020204" pitchFamily="34" charset="0"/>
              <a:buChar char="•"/>
            </a:pPr>
            <a:r>
              <a:rPr lang="en-US" u="sng" dirty="0">
                <a:latin typeface="Century" panose="02040604050505020304" pitchFamily="18" charset="0"/>
              </a:rPr>
              <a:t>“Robustness” of invited error doctrine in context of jury instructions.</a:t>
            </a:r>
          </a:p>
          <a:p>
            <a:pPr marL="1200150" lvl="2" indent="-285750">
              <a:spcBef>
                <a:spcPts val="600"/>
              </a:spcBef>
              <a:buFont typeface="Arial" panose="020B0604020202020204" pitchFamily="34" charset="0"/>
              <a:buChar char="•"/>
            </a:pPr>
            <a:r>
              <a:rPr lang="en-US" dirty="0">
                <a:latin typeface="Century" panose="02040604050505020304" pitchFamily="18" charset="0"/>
              </a:rPr>
              <a:t>Does not necessarily require proposing instruction, or participating in drafting.</a:t>
            </a:r>
          </a:p>
          <a:p>
            <a:pPr marL="1200150" lvl="2" indent="-285750" algn="just">
              <a:buFont typeface="Arial" panose="020B0604020202020204" pitchFamily="34" charset="0"/>
              <a:buChar char="•"/>
            </a:pPr>
            <a:endParaRPr lang="en-US" dirty="0">
              <a:latin typeface="Century" panose="02040604050505020304" pitchFamily="18" charset="0"/>
            </a:endParaRPr>
          </a:p>
          <a:p>
            <a:pPr lvl="1" algn="just"/>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876147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Giannoukis</a:t>
            </a:r>
            <a:r>
              <a:rPr lang="en-US" sz="2800" dirty="0">
                <a:latin typeface="Century" panose="02040604050505020304" pitchFamily="18" charset="0"/>
              </a:rPr>
              <a:t>, 908 F3d 649</a:t>
            </a:r>
            <a:endParaRPr lang="en-US" sz="2800" dirty="0">
              <a:latin typeface="Century Schoolbook T." pitchFamily="2" charset="0"/>
            </a:endParaRPr>
          </a:p>
        </p:txBody>
      </p:sp>
      <p:sp>
        <p:nvSpPr>
          <p:cNvPr id="23" name="TextBox 22"/>
          <p:cNvSpPr txBox="1"/>
          <p:nvPr/>
        </p:nvSpPr>
        <p:spPr>
          <a:xfrm>
            <a:off x="4018294" y="1022778"/>
            <a:ext cx="6650028" cy="5893921"/>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Century" panose="02040604050505020304" pitchFamily="18" charset="0"/>
              </a:rPr>
              <a:t>Little </a:t>
            </a:r>
            <a:r>
              <a:rPr lang="en-US" dirty="0">
                <a:latin typeface="Century" panose="02040604050505020304" pitchFamily="18" charset="0"/>
              </a:rPr>
              <a:t>error – i.e., no instruction about “intent” in constructive possession instruction in § 922(g)(1) prosecution.</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January 2016 trial before</a:t>
            </a:r>
            <a:r>
              <a:rPr lang="en-US" i="1" dirty="0">
                <a:latin typeface="Century Schoolbook" panose="02040604050505020304" pitchFamily="18" charset="0"/>
              </a:rPr>
              <a:t> Little, </a:t>
            </a:r>
            <a:r>
              <a:rPr lang="en-US" dirty="0">
                <a:latin typeface="Century Schoolbook" panose="02040604050505020304" pitchFamily="18" charset="0"/>
              </a:rPr>
              <a:t>but after </a:t>
            </a:r>
            <a:r>
              <a:rPr lang="en-US" i="1" dirty="0">
                <a:solidFill>
                  <a:srgbClr val="000000"/>
                </a:solidFill>
                <a:latin typeface="Century Schoolbook" panose="02040604050505020304" pitchFamily="18" charset="0"/>
              </a:rPr>
              <a:t>Henderson v. U.S.</a:t>
            </a:r>
            <a:r>
              <a:rPr lang="en-US" dirty="0">
                <a:solidFill>
                  <a:srgbClr val="000000"/>
                </a:solidFill>
                <a:latin typeface="Century Schoolbook" panose="02040604050505020304" pitchFamily="18" charset="0"/>
              </a:rPr>
              <a:t>, 135 S. Ct. 1780 (May 18, 2015), SCOTUS case </a:t>
            </a:r>
            <a:r>
              <a:rPr lang="en-US" i="1" dirty="0">
                <a:solidFill>
                  <a:srgbClr val="000000"/>
                </a:solidFill>
                <a:latin typeface="Century Schoolbook" panose="02040604050505020304" pitchFamily="18" charset="0"/>
              </a:rPr>
              <a:t>Little </a:t>
            </a:r>
            <a:r>
              <a:rPr lang="en-US" dirty="0">
                <a:solidFill>
                  <a:srgbClr val="000000"/>
                </a:solidFill>
                <a:latin typeface="Century Schoolbook" panose="02040604050505020304" pitchFamily="18" charset="0"/>
              </a:rPr>
              <a:t>relied on.</a:t>
            </a:r>
          </a:p>
          <a:p>
            <a:pPr marL="742950" lvl="1" indent="-285750">
              <a:spcBef>
                <a:spcPts val="600"/>
              </a:spcBef>
              <a:buFont typeface="Arial" panose="020B0604020202020204" pitchFamily="34" charset="0"/>
              <a:buChar char="•"/>
            </a:pPr>
            <a:r>
              <a:rPr lang="en-US" dirty="0">
                <a:solidFill>
                  <a:srgbClr val="000000"/>
                </a:solidFill>
                <a:latin typeface="Century Schoolbook" panose="02040604050505020304" pitchFamily="18" charset="0"/>
              </a:rPr>
              <a:t>Concession of error on appeal, and no </a:t>
            </a:r>
            <a:r>
              <a:rPr lang="en-US" dirty="0" err="1">
                <a:solidFill>
                  <a:srgbClr val="000000"/>
                </a:solidFill>
                <a:latin typeface="Century Schoolbook" panose="02040604050505020304" pitchFamily="18" charset="0"/>
              </a:rPr>
              <a:t>sua</a:t>
            </a:r>
            <a:r>
              <a:rPr lang="en-US" dirty="0">
                <a:solidFill>
                  <a:srgbClr val="000000"/>
                </a:solidFill>
                <a:latin typeface="Century Schoolbook" panose="02040604050505020304" pitchFamily="18" charset="0"/>
              </a:rPr>
              <a:t> </a:t>
            </a:r>
            <a:r>
              <a:rPr lang="en-US" dirty="0" err="1">
                <a:solidFill>
                  <a:srgbClr val="000000"/>
                </a:solidFill>
                <a:latin typeface="Century Schoolbook" panose="02040604050505020304" pitchFamily="18" charset="0"/>
              </a:rPr>
              <a:t>sponte</a:t>
            </a:r>
            <a:r>
              <a:rPr lang="en-US" dirty="0">
                <a:solidFill>
                  <a:srgbClr val="000000"/>
                </a:solidFill>
                <a:latin typeface="Century Schoolbook" panose="02040604050505020304" pitchFamily="18" charset="0"/>
              </a:rPr>
              <a:t> invited error by court.  So plain error review.</a:t>
            </a:r>
            <a:endParaRPr lang="en-US" dirty="0">
              <a:latin typeface="Century" panose="02040604050505020304" pitchFamily="18" charset="0"/>
            </a:endParaRPr>
          </a:p>
          <a:p>
            <a:pPr marL="285750" indent="-285750">
              <a:spcBef>
                <a:spcPts val="600"/>
              </a:spcBef>
              <a:buFont typeface="Arial" panose="020B0604020202020204" pitchFamily="34" charset="0"/>
              <a:buChar char="•"/>
            </a:pPr>
            <a:endParaRPr lang="en-US" dirty="0">
              <a:latin typeface="Century" panose="02040604050505020304" pitchFamily="18" charset="0"/>
            </a:endParaRPr>
          </a:p>
          <a:p>
            <a:pPr marL="285750" indent="-285750">
              <a:spcBef>
                <a:spcPts val="600"/>
              </a:spcBef>
              <a:buFont typeface="Arial" panose="020B0604020202020204" pitchFamily="34" charset="0"/>
              <a:buChar char="•"/>
            </a:pPr>
            <a:r>
              <a:rPr lang="en-US" dirty="0">
                <a:latin typeface="Century" panose="02040604050505020304" pitchFamily="18" charset="0"/>
              </a:rPr>
              <a:t>Third published case to reverse for </a:t>
            </a:r>
            <a:r>
              <a:rPr lang="en-US" i="1" dirty="0">
                <a:latin typeface="Century" panose="02040604050505020304" pitchFamily="18" charset="0"/>
              </a:rPr>
              <a:t>Little </a:t>
            </a:r>
            <a:r>
              <a:rPr lang="en-US" dirty="0">
                <a:latin typeface="Century" panose="02040604050505020304" pitchFamily="18" charset="0"/>
              </a:rPr>
              <a:t>error when firearms were recovered from a </a:t>
            </a:r>
            <a:r>
              <a:rPr lang="en-US" u="sng" dirty="0">
                <a:latin typeface="Century" panose="02040604050505020304" pitchFamily="18" charset="0"/>
              </a:rPr>
              <a:t>jointly occupied space</a:t>
            </a:r>
            <a:r>
              <a:rPr lang="en-US" dirty="0">
                <a:latin typeface="Century" panose="02040604050505020304" pitchFamily="18" charset="0"/>
              </a:rPr>
              <a:t>.</a:t>
            </a:r>
          </a:p>
          <a:p>
            <a:pPr marL="742950" lvl="1" indent="-285750">
              <a:spcBef>
                <a:spcPts val="600"/>
              </a:spcBef>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Benford</a:t>
            </a:r>
            <a:r>
              <a:rPr lang="en-US" dirty="0">
                <a:latin typeface="Century" panose="02040604050505020304" pitchFamily="18" charset="0"/>
              </a:rPr>
              <a:t>, 875 F.3d 1007 (10th Cir. 2017); </a:t>
            </a:r>
            <a:r>
              <a:rPr lang="en-US" i="1" dirty="0">
                <a:latin typeface="Century" panose="02040604050505020304" pitchFamily="18" charset="0"/>
              </a:rPr>
              <a:t>U.S. v. Simpson</a:t>
            </a:r>
            <a:r>
              <a:rPr lang="en-US" dirty="0">
                <a:latin typeface="Century" panose="02040604050505020304" pitchFamily="18" charset="0"/>
              </a:rPr>
              <a:t>, 845 F.3d 1039 (10th Cir. 2017).</a:t>
            </a:r>
          </a:p>
          <a:p>
            <a:pPr marL="742950" lvl="1" indent="-285750">
              <a:spcBef>
                <a:spcPts val="600"/>
              </a:spcBef>
              <a:buFont typeface="Arial" panose="020B0604020202020204" pitchFamily="34" charset="0"/>
              <a:buChar char="•"/>
            </a:pPr>
            <a:r>
              <a:rPr lang="en-US" dirty="0">
                <a:latin typeface="Century" panose="02040604050505020304" pitchFamily="18" charset="0"/>
              </a:rPr>
              <a:t>Defendant’s § 924(c) conviction, and “in furtherance of” language therein, did not change outcome.</a:t>
            </a:r>
          </a:p>
          <a:p>
            <a:pPr marL="742950" lvl="1" indent="-285750">
              <a:spcBef>
                <a:spcPts val="600"/>
              </a:spcBef>
              <a:buFont typeface="Arial" panose="020B0604020202020204" pitchFamily="34" charset="0"/>
              <a:buChar char="•"/>
            </a:pPr>
            <a:r>
              <a:rPr lang="en-US" dirty="0">
                <a:latin typeface="Century" panose="02040604050505020304" pitchFamily="18" charset="0"/>
              </a:rPr>
              <a:t>Intent to possess a weapon is key, and not necessarily the same as intent for that weapon to further a drug trafficking crime.</a:t>
            </a: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032427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Dixon</a:t>
            </a:r>
            <a:r>
              <a:rPr lang="en-US" sz="2800" dirty="0">
                <a:latin typeface="Century" panose="02040604050505020304" pitchFamily="18" charset="0"/>
              </a:rPr>
              <a:t>, 901 F.3d 1170</a:t>
            </a:r>
            <a:endParaRPr lang="en-US" sz="2800" dirty="0">
              <a:latin typeface="Century Schoolbook T." pitchFamily="2" charset="0"/>
            </a:endParaRPr>
          </a:p>
        </p:txBody>
      </p:sp>
      <p:sp>
        <p:nvSpPr>
          <p:cNvPr id="23" name="TextBox 22"/>
          <p:cNvSpPr txBox="1"/>
          <p:nvPr/>
        </p:nvSpPr>
        <p:spPr>
          <a:xfrm>
            <a:off x="4018294" y="1022778"/>
            <a:ext cx="6650028" cy="4247317"/>
          </a:xfrm>
          <a:prstGeom prst="rect">
            <a:avLst/>
          </a:prstGeom>
          <a:noFill/>
        </p:spPr>
        <p:txBody>
          <a:bodyPr wrap="square" rtlCol="0">
            <a:spAutoFit/>
          </a:bodyPr>
          <a:lstStyle/>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Defendant charged with embezzlement from an Indian tribal org under § 1163.</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Sought to employ a </a:t>
            </a:r>
            <a:r>
              <a:rPr lang="en-US" u="sng" dirty="0">
                <a:latin typeface="Century" panose="02040604050505020304" pitchFamily="18" charset="0"/>
              </a:rPr>
              <a:t>duress defense</a:t>
            </a:r>
            <a:r>
              <a:rPr lang="en-US" dirty="0">
                <a:latin typeface="Century" panose="02040604050505020304" pitchFamily="18" charset="0"/>
              </a:rPr>
              <a:t>, and asked district court to use pattern jury instruction on duress (PJI 1.36).</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Three elements</a:t>
            </a:r>
            <a:r>
              <a:rPr lang="en-US" dirty="0">
                <a:latin typeface="Century" panose="02040604050505020304" pitchFamily="18" charset="0"/>
              </a:rPr>
              <a:t>, which </a:t>
            </a:r>
            <a:r>
              <a:rPr lang="en-US" u="sng" dirty="0">
                <a:latin typeface="Century" panose="02040604050505020304" pitchFamily="18" charset="0"/>
              </a:rPr>
              <a:t>defendant must prove </a:t>
            </a:r>
            <a:r>
              <a:rPr lang="en-US" dirty="0">
                <a:latin typeface="Century" panose="02040604050505020304" pitchFamily="18" charset="0"/>
              </a:rPr>
              <a:t>by a </a:t>
            </a:r>
            <a:r>
              <a:rPr lang="en-US" u="sng" dirty="0">
                <a:latin typeface="Century" panose="02040604050505020304" pitchFamily="18" charset="0"/>
              </a:rPr>
              <a:t>preponderance of the evidence</a:t>
            </a:r>
            <a:r>
              <a:rPr lang="en-US" dirty="0">
                <a:latin typeface="Century" panose="02040604050505020304" pitchFamily="18" charset="0"/>
              </a:rPr>
              <a:t>.</a:t>
            </a:r>
          </a:p>
          <a:p>
            <a:endParaRPr lang="en-US" dirty="0">
              <a:latin typeface="Century" panose="02040604050505020304" pitchFamily="18" charset="0"/>
            </a:endParaRPr>
          </a:p>
          <a:p>
            <a:pPr marL="742950" lvl="1" indent="-285750">
              <a:buFont typeface="Arial" panose="020B0604020202020204" pitchFamily="34" charset="0"/>
              <a:buChar char="•"/>
            </a:pPr>
            <a:r>
              <a:rPr lang="en-US" i="1" dirty="0">
                <a:latin typeface="Century" panose="02040604050505020304" pitchFamily="18" charset="0"/>
              </a:rPr>
              <a:t>Dixon </a:t>
            </a:r>
            <a:r>
              <a:rPr lang="en-US" dirty="0">
                <a:latin typeface="Century" panose="02040604050505020304" pitchFamily="18" charset="0"/>
              </a:rPr>
              <a:t>reaffirmed that a preponderance standard applies, rejecting argument that language in </a:t>
            </a:r>
            <a:r>
              <a:rPr lang="en-US" i="1" dirty="0">
                <a:latin typeface="Century" panose="02040604050505020304" pitchFamily="18" charset="0"/>
              </a:rPr>
              <a:t>U.S. v. Haney</a:t>
            </a:r>
            <a:r>
              <a:rPr lang="en-US" dirty="0">
                <a:latin typeface="Century" panose="02040604050505020304" pitchFamily="18" charset="0"/>
              </a:rPr>
              <a:t>, 318 F.3d 1161 (10th Cir. 2003) (</a:t>
            </a:r>
            <a:r>
              <a:rPr lang="en-US" dirty="0" err="1">
                <a:latin typeface="Century" panose="02040604050505020304" pitchFamily="18" charset="0"/>
              </a:rPr>
              <a:t>en</a:t>
            </a:r>
            <a:r>
              <a:rPr lang="en-US" dirty="0">
                <a:latin typeface="Century" panose="02040604050505020304" pitchFamily="18" charset="0"/>
              </a:rPr>
              <a:t> banc) announced a “some evidence standard.”</a:t>
            </a: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24787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Dixon</a:t>
            </a:r>
            <a:r>
              <a:rPr lang="en-US" sz="2800" dirty="0">
                <a:latin typeface="Century" panose="02040604050505020304" pitchFamily="18" charset="0"/>
              </a:rPr>
              <a:t>, 901 F.3d 1170</a:t>
            </a:r>
            <a:endParaRPr lang="en-US" sz="2800" dirty="0">
              <a:latin typeface="Century Schoolbook T." pitchFamily="2" charset="0"/>
            </a:endParaRPr>
          </a:p>
        </p:txBody>
      </p:sp>
      <p:sp>
        <p:nvSpPr>
          <p:cNvPr id="23" name="TextBox 22"/>
          <p:cNvSpPr txBox="1"/>
          <p:nvPr/>
        </p:nvSpPr>
        <p:spPr>
          <a:xfrm>
            <a:off x="3877333" y="1363784"/>
            <a:ext cx="6650028" cy="3693319"/>
          </a:xfrm>
          <a:prstGeom prst="rect">
            <a:avLst/>
          </a:prstGeom>
          <a:noFill/>
        </p:spPr>
        <p:txBody>
          <a:bodyPr wrap="square" rtlCol="0">
            <a:spAutoFit/>
          </a:bodyPr>
          <a:lstStyle/>
          <a:p>
            <a:pPr marL="342900" indent="-342900">
              <a:buFont typeface="+mj-lt"/>
              <a:buAutoNum type="arabicPeriod"/>
            </a:pPr>
            <a:r>
              <a:rPr lang="en-US" dirty="0">
                <a:latin typeface="Century" panose="02040604050505020304" pitchFamily="18" charset="0"/>
              </a:rPr>
              <a:t>[T]he defendant was under an unlawful and present, imminent and impending threat of such a nature as to induce a well-grounded apprehension of death or serious bodily injury to himself [or a family member, or others];</a:t>
            </a:r>
          </a:p>
          <a:p>
            <a:pPr marL="342900" indent="-342900">
              <a:buFont typeface="+mj-lt"/>
              <a:buAutoNum type="arabicPeriod"/>
            </a:pPr>
            <a:endParaRPr lang="en-US" dirty="0">
              <a:latin typeface="Century" panose="02040604050505020304" pitchFamily="18" charset="0"/>
            </a:endParaRPr>
          </a:p>
          <a:p>
            <a:pPr marL="342900" indent="-342900">
              <a:buFont typeface="+mj-lt"/>
              <a:buAutoNum type="arabicPeriod"/>
            </a:pPr>
            <a:r>
              <a:rPr lang="en-US" dirty="0">
                <a:latin typeface="Century" panose="02040604050505020304" pitchFamily="18" charset="0"/>
              </a:rPr>
              <a:t>[T]he defendant had </a:t>
            </a:r>
            <a:r>
              <a:rPr lang="en-US" b="1" dirty="0">
                <a:latin typeface="Century" panose="02040604050505020304" pitchFamily="18" charset="0"/>
              </a:rPr>
              <a:t>no reasonable, legal alternative to violating the law</a:t>
            </a:r>
            <a:r>
              <a:rPr lang="en-US" dirty="0">
                <a:latin typeface="Century" panose="02040604050505020304" pitchFamily="18" charset="0"/>
              </a:rPr>
              <a:t>, that he had no chance both to refuse    to do the criminal act and also to avoid the harm; and</a:t>
            </a:r>
          </a:p>
          <a:p>
            <a:pPr marL="342900" indent="-342900">
              <a:buFont typeface="+mj-lt"/>
              <a:buAutoNum type="arabicPeriod"/>
            </a:pPr>
            <a:endParaRPr lang="en-US" dirty="0">
              <a:latin typeface="Century" panose="02040604050505020304" pitchFamily="18" charset="0"/>
            </a:endParaRPr>
          </a:p>
          <a:p>
            <a:pPr marL="342900" indent="-342900">
              <a:buFont typeface="+mj-lt"/>
              <a:buAutoNum type="arabicPeriod"/>
            </a:pPr>
            <a:r>
              <a:rPr lang="en-US" dirty="0">
                <a:latin typeface="Century" panose="02040604050505020304" pitchFamily="18" charset="0"/>
              </a:rPr>
              <a:t>[A] direct causal relationship could have been reasonably anticipated between engaging in the criminal action and avoiding the threatened harm.</a:t>
            </a:r>
          </a:p>
          <a:p>
            <a:pPr algn="just"/>
            <a:endParaRPr lang="en-US"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40430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Dixon</a:t>
            </a:r>
            <a:r>
              <a:rPr lang="en-US" sz="2800" dirty="0">
                <a:latin typeface="Century" panose="02040604050505020304" pitchFamily="18" charset="0"/>
              </a:rPr>
              <a:t>, 901 F.3d 1170</a:t>
            </a:r>
            <a:endParaRPr lang="en-US" sz="2800" dirty="0">
              <a:latin typeface="Century Schoolbook T." pitchFamily="2" charset="0"/>
            </a:endParaRPr>
          </a:p>
        </p:txBody>
      </p:sp>
      <p:sp>
        <p:nvSpPr>
          <p:cNvPr id="23" name="TextBox 22"/>
          <p:cNvSpPr txBox="1"/>
          <p:nvPr/>
        </p:nvSpPr>
        <p:spPr>
          <a:xfrm>
            <a:off x="4018294" y="1022778"/>
            <a:ext cx="6650028" cy="5155257"/>
          </a:xfrm>
          <a:prstGeom prst="rect">
            <a:avLst/>
          </a:prstGeom>
          <a:noFill/>
        </p:spPr>
        <p:txBody>
          <a:bodyPr wrap="square" rtlCol="0">
            <a:spAutoFit/>
          </a:bodyPr>
          <a:lstStyle/>
          <a:p>
            <a:pPr marL="285750" indent="-285750" algn="just">
              <a:buFont typeface="Arial" panose="020B0604020202020204" pitchFamily="34" charset="0"/>
              <a:buChar char="•"/>
            </a:pPr>
            <a:endParaRPr lang="en-US" b="1"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Defendant argued that she faced an imminent threat of sexual assault from her stepfather and believed that she had no recourse to escape that assault other than by stealing the funds at issue.</a:t>
            </a:r>
          </a:p>
          <a:p>
            <a:pPr marL="285750" indent="-285750" algn="just">
              <a:buFont typeface="Arial" panose="020B0604020202020204" pitchFamily="34" charset="0"/>
              <a:buChar char="•"/>
            </a:pPr>
            <a:endParaRPr lang="en-US" b="1" dirty="0">
              <a:latin typeface="Century" panose="02040604050505020304" pitchFamily="18" charset="0"/>
            </a:endParaRPr>
          </a:p>
          <a:p>
            <a:pPr marL="285750" indent="-285750">
              <a:buFont typeface="Arial" panose="020B0604020202020204" pitchFamily="34" charset="0"/>
              <a:buChar char="•"/>
            </a:pPr>
            <a:endParaRPr lang="en-US" b="1" dirty="0">
              <a:latin typeface="Century" panose="02040604050505020304" pitchFamily="18" charset="0"/>
            </a:endParaRPr>
          </a:p>
          <a:p>
            <a:pPr marL="285750" indent="-285750">
              <a:buFont typeface="Arial" panose="020B0604020202020204" pitchFamily="34" charset="0"/>
              <a:buChar char="•"/>
            </a:pPr>
            <a:r>
              <a:rPr lang="en-US" b="1" dirty="0">
                <a:latin typeface="Century" panose="02040604050505020304" pitchFamily="18" charset="0"/>
              </a:rPr>
              <a:t>Held:   </a:t>
            </a:r>
            <a:r>
              <a:rPr lang="en-US" dirty="0">
                <a:latin typeface="Century" panose="02040604050505020304" pitchFamily="18" charset="0"/>
              </a:rPr>
              <a:t>Whether a defendant had no reasonable, legal alternatives is, primarily, </a:t>
            </a:r>
            <a:r>
              <a:rPr lang="en-US" u="sng" dirty="0">
                <a:latin typeface="Century" panose="02040604050505020304" pitchFamily="18" charset="0"/>
              </a:rPr>
              <a:t>an objective inquiry</a:t>
            </a:r>
            <a:r>
              <a:rPr lang="en-US" dirty="0">
                <a:latin typeface="Century" panose="02040604050505020304" pitchFamily="18" charset="0"/>
              </a:rPr>
              <a:t>.</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A defendant’s subjective beliefs or perspectives are not controlling, although they may be relevant if       </a:t>
            </a:r>
            <a:r>
              <a:rPr lang="en-US" u="sng" dirty="0">
                <a:latin typeface="Century" panose="02040604050505020304" pitchFamily="18" charset="0"/>
              </a:rPr>
              <a:t>objectively reasonable</a:t>
            </a:r>
            <a:r>
              <a:rPr lang="en-US" dirty="0">
                <a:latin typeface="Century" panose="02040604050505020304" pitchFamily="18" charset="0"/>
              </a:rPr>
              <a:t>.</a:t>
            </a:r>
          </a:p>
          <a:p>
            <a:pPr marL="742950" lvl="1" indent="-285750">
              <a:spcBef>
                <a:spcPts val="600"/>
              </a:spcBef>
              <a:buFont typeface="Arial" panose="020B0604020202020204" pitchFamily="34" charset="0"/>
              <a:buChar char="•"/>
            </a:pPr>
            <a:r>
              <a:rPr lang="en-US" dirty="0">
                <a:latin typeface="Century" panose="02040604050505020304" pitchFamily="18" charset="0"/>
              </a:rPr>
              <a:t>Contrast “external, concrete factors” with “non-tangible psychological conditions that ostensibly alter the defendant’s subjective beliefs or perceptions.”</a:t>
            </a:r>
          </a:p>
          <a:p>
            <a:pPr algn="just"/>
            <a:endParaRPr lang="en-US"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078986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Dixon</a:t>
            </a:r>
            <a:r>
              <a:rPr lang="en-US" sz="2800" dirty="0">
                <a:latin typeface="Century" panose="02040604050505020304" pitchFamily="18" charset="0"/>
              </a:rPr>
              <a:t>, 901 F.3d 1170</a:t>
            </a:r>
            <a:endParaRPr lang="en-US" sz="2800" dirty="0">
              <a:latin typeface="Century Schoolbook T." pitchFamily="2" charset="0"/>
            </a:endParaRPr>
          </a:p>
        </p:txBody>
      </p:sp>
      <p:sp>
        <p:nvSpPr>
          <p:cNvPr id="23" name="TextBox 22"/>
          <p:cNvSpPr txBox="1"/>
          <p:nvPr/>
        </p:nvSpPr>
        <p:spPr>
          <a:xfrm>
            <a:off x="4018294" y="1022778"/>
            <a:ext cx="6650028" cy="538609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The circuit contrasted PJI 1.36 with the Model Penal Code duress defense (MPC 2.09(1)). </a:t>
            </a:r>
          </a:p>
          <a:p>
            <a:pPr marL="285750"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u="sng" dirty="0">
                <a:latin typeface="Century" panose="02040604050505020304" pitchFamily="18" charset="0"/>
              </a:rPr>
              <a:t>MPC contemplates a subjective approach</a:t>
            </a:r>
            <a:endParaRPr lang="en-US" dirty="0">
              <a:latin typeface="Century" panose="02040604050505020304" pitchFamily="18" charset="0"/>
            </a:endParaRPr>
          </a:p>
          <a:p>
            <a:pPr marL="1200150" lvl="2" indent="-285750">
              <a:spcBef>
                <a:spcPts val="600"/>
              </a:spcBef>
              <a:buFont typeface="Arial" panose="020B0604020202020204" pitchFamily="34" charset="0"/>
              <a:buChar char="•"/>
            </a:pPr>
            <a:r>
              <a:rPr lang="en-US" dirty="0">
                <a:latin typeface="Century" panose="02040604050505020304" pitchFamily="18" charset="0"/>
              </a:rPr>
              <a:t>Frames the inquiry as whether a defendant “was coerced” to commit the crime by “the use of, or a threat to use, unlawful force against his person or the person of another, that a person of reasonable firmness </a:t>
            </a:r>
            <a:r>
              <a:rPr lang="en-US" u="sng" dirty="0">
                <a:latin typeface="Century" panose="02040604050505020304" pitchFamily="18" charset="0"/>
              </a:rPr>
              <a:t>in his situation</a:t>
            </a:r>
            <a:r>
              <a:rPr lang="en-US" dirty="0">
                <a:latin typeface="Century" panose="02040604050505020304" pitchFamily="18" charset="0"/>
              </a:rPr>
              <a:t> would      have been unable to resist.”</a:t>
            </a:r>
          </a:p>
          <a:p>
            <a:pPr marL="742950" lvl="1" indent="-285750">
              <a:spcBef>
                <a:spcPts val="600"/>
              </a:spcBef>
              <a:buFont typeface="Arial" panose="020B0604020202020204" pitchFamily="34" charset="0"/>
              <a:buChar char="•"/>
            </a:pPr>
            <a:endParaRPr lang="en-US" u="sng" dirty="0">
              <a:latin typeface="Century" panose="02040604050505020304" pitchFamily="18" charset="0"/>
            </a:endParaRPr>
          </a:p>
          <a:p>
            <a:pPr marL="742950" lvl="1" indent="-285750">
              <a:spcBef>
                <a:spcPts val="600"/>
              </a:spcBef>
              <a:buFont typeface="Arial" panose="020B0604020202020204" pitchFamily="34" charset="0"/>
              <a:buChar char="•"/>
            </a:pPr>
            <a:r>
              <a:rPr lang="en-US" u="sng" dirty="0">
                <a:latin typeface="Century" panose="02040604050505020304" pitchFamily="18" charset="0"/>
              </a:rPr>
              <a:t>Tenth Circuit’s Pattern Jury Instruction does not.</a:t>
            </a:r>
          </a:p>
          <a:p>
            <a:pPr marL="1200150" lvl="2" indent="-285750">
              <a:spcBef>
                <a:spcPts val="600"/>
              </a:spcBef>
              <a:buFont typeface="Arial" panose="020B0604020202020204" pitchFamily="34" charset="0"/>
              <a:buChar char="•"/>
            </a:pPr>
            <a:r>
              <a:rPr lang="en-US" dirty="0">
                <a:latin typeface="Century" panose="02040604050505020304" pitchFamily="18" charset="0"/>
              </a:rPr>
              <a:t>[T]he defendant had no reasonable, legal alternative to violating the law, that he had no chance both to refuse to do the criminal act and also to avoid the harm.</a:t>
            </a:r>
          </a:p>
          <a:p>
            <a:pPr marL="742950" lvl="1" indent="-285750" algn="just">
              <a:buFont typeface="Arial" panose="020B0604020202020204" pitchFamily="34" charset="0"/>
              <a:buChar char="•"/>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40364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Dixon</a:t>
            </a:r>
            <a:r>
              <a:rPr lang="en-US" sz="2800" dirty="0">
                <a:latin typeface="Century" panose="02040604050505020304" pitchFamily="18" charset="0"/>
              </a:rPr>
              <a:t>, 901 F.3d 1170</a:t>
            </a:r>
            <a:endParaRPr lang="en-US" sz="2800" dirty="0">
              <a:latin typeface="Century Schoolbook T." pitchFamily="2" charset="0"/>
            </a:endParaRPr>
          </a:p>
        </p:txBody>
      </p:sp>
      <p:sp>
        <p:nvSpPr>
          <p:cNvPr id="23" name="TextBox 22"/>
          <p:cNvSpPr txBox="1"/>
          <p:nvPr/>
        </p:nvSpPr>
        <p:spPr>
          <a:xfrm>
            <a:off x="4018294" y="1022778"/>
            <a:ext cx="6650028" cy="570925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Distinguished cases relying on the MPC to evaluate a duress defense from perspective of individuals suffering from battered woman syndrome.</a:t>
            </a: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And rejected defendant’s efforts to read PJI 1.36 as offering the same or similar invitation to consider evidence relating to conditions like PTSD.</a:t>
            </a:r>
          </a:p>
          <a:p>
            <a:pPr marL="742950" lvl="1" indent="-285750">
              <a:buFont typeface="Arial" panose="020B0604020202020204" pitchFamily="34" charset="0"/>
              <a:buChar char="•"/>
            </a:pPr>
            <a:endParaRPr lang="en-US" dirty="0">
              <a:latin typeface="Century Schoolbook" panose="02040604050505020304" pitchFamily="18" charset="0"/>
            </a:endParaRPr>
          </a:p>
          <a:p>
            <a:pPr marL="742950" lvl="1" indent="-285750">
              <a:buFont typeface="Arial" panose="020B0604020202020204" pitchFamily="34" charset="0"/>
              <a:buChar char="•"/>
            </a:pPr>
            <a:r>
              <a:rPr lang="en-US" dirty="0">
                <a:latin typeface="Century Schoolbook" panose="02040604050505020304" pitchFamily="18" charset="0"/>
              </a:rPr>
              <a:t>Thus, in assessing duress defense, the court would not consider evidence that “would ostensibly demonstrate the </a:t>
            </a:r>
            <a:r>
              <a:rPr lang="en-US" i="1" dirty="0">
                <a:latin typeface="Century Schoolbook" panose="02040604050505020304" pitchFamily="18" charset="0"/>
              </a:rPr>
              <a:t>subjectively distorting</a:t>
            </a:r>
            <a:r>
              <a:rPr lang="en-US" dirty="0">
                <a:latin typeface="Century Schoolbook" panose="02040604050505020304" pitchFamily="18" charset="0"/>
              </a:rPr>
              <a:t> impact of PTSD on [defendant’s] ability to reasonably perceive the threat of harm and legal alternatives to avoid it.”</a:t>
            </a:r>
          </a:p>
          <a:p>
            <a:pPr marL="742950" lvl="1" indent="-285750">
              <a:buFont typeface="Arial" panose="020B0604020202020204" pitchFamily="34" charset="0"/>
              <a:buChar char="•"/>
            </a:pPr>
            <a:endParaRPr lang="en-US" dirty="0">
              <a:latin typeface="Century Schoolbook" panose="02040604050505020304" pitchFamily="18" charset="0"/>
            </a:endParaRPr>
          </a:p>
          <a:p>
            <a:pPr marL="742950" lvl="1" indent="-285750">
              <a:buFont typeface="Arial" panose="020B0604020202020204" pitchFamily="34" charset="0"/>
              <a:buChar char="•"/>
            </a:pPr>
            <a:endParaRPr lang="en-US" dirty="0">
              <a:latin typeface="Century Schoolbook"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Also note:  an ability to contact law enforcement is usually a reasonable alternative.</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Neither a general distrust of authority, nor purely subjective belief of futility, is enough.</a:t>
            </a:r>
          </a:p>
          <a:p>
            <a:pPr lvl="1"/>
            <a:endParaRPr lang="en-US" dirty="0">
              <a:latin typeface="Century Schoolbook"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945404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Lacy</a:t>
            </a:r>
            <a:r>
              <a:rPr lang="en-US" sz="2800" dirty="0">
                <a:latin typeface="Century" panose="02040604050505020304" pitchFamily="18" charset="0"/>
              </a:rPr>
              <a:t>, 904 F.3d 889</a:t>
            </a:r>
            <a:endParaRPr lang="en-US" sz="2800" dirty="0">
              <a:latin typeface="Century Schoolbook T." pitchFamily="2" charset="0"/>
            </a:endParaRPr>
          </a:p>
        </p:txBody>
      </p:sp>
      <p:sp>
        <p:nvSpPr>
          <p:cNvPr id="23" name="TextBox 22"/>
          <p:cNvSpPr txBox="1"/>
          <p:nvPr/>
        </p:nvSpPr>
        <p:spPr>
          <a:xfrm>
            <a:off x="4018294" y="1022778"/>
            <a:ext cx="6650028" cy="5616922"/>
          </a:xfrm>
          <a:prstGeom prst="rect">
            <a:avLst/>
          </a:prstGeom>
          <a:noFill/>
        </p:spPr>
        <p:txBody>
          <a:bodyPr wrap="square" rtlCol="0">
            <a:spAutoFit/>
          </a:bodyPr>
          <a:lstStyle/>
          <a:p>
            <a:pPr lvl="1" algn="just">
              <a:spcBef>
                <a:spcPts val="600"/>
              </a:spcBef>
            </a:pPr>
            <a:r>
              <a:rPr lang="en-US" dirty="0">
                <a:latin typeface="Century" panose="02040604050505020304" pitchFamily="18" charset="0"/>
              </a:rPr>
              <a:t>§ 2423(a) bars knowingly transporting an individual under 18 years old with intent to engage in criminal sexual activity, including prostitution.</a:t>
            </a:r>
          </a:p>
          <a:p>
            <a:pPr marL="742950" lvl="1" indent="-285750" algn="just">
              <a:spcBef>
                <a:spcPts val="600"/>
              </a:spcBef>
              <a:buFont typeface="Arial" panose="020B0604020202020204" pitchFamily="34" charset="0"/>
              <a:buChar char="•"/>
            </a:pPr>
            <a:endParaRPr lang="en-US" u="sng" dirty="0">
              <a:latin typeface="Century" panose="02040604050505020304" pitchFamily="18" charset="0"/>
            </a:endParaRPr>
          </a:p>
          <a:p>
            <a:pPr marL="742950" lvl="1" indent="-285750" algn="just">
              <a:spcBef>
                <a:spcPts val="600"/>
              </a:spcBef>
              <a:buFont typeface="Arial" panose="020B0604020202020204" pitchFamily="34" charset="0"/>
              <a:buChar char="•"/>
            </a:pPr>
            <a:r>
              <a:rPr lang="en-US" u="sng" dirty="0">
                <a:latin typeface="Century" panose="02040604050505020304" pitchFamily="18" charset="0"/>
              </a:rPr>
              <a:t>Held:</a:t>
            </a:r>
            <a:r>
              <a:rPr lang="en-US" dirty="0">
                <a:latin typeface="Century" panose="02040604050505020304" pitchFamily="18" charset="0"/>
              </a:rPr>
              <a:t> § 2423(a) </a:t>
            </a:r>
            <a:r>
              <a:rPr lang="en-US" u="sng" dirty="0">
                <a:latin typeface="Century" panose="02040604050505020304" pitchFamily="18" charset="0"/>
              </a:rPr>
              <a:t>does not</a:t>
            </a:r>
            <a:r>
              <a:rPr lang="en-US" dirty="0">
                <a:latin typeface="Century" panose="02040604050505020304" pitchFamily="18" charset="0"/>
              </a:rPr>
              <a:t> require proof that the defendant knew the victim was a minor.</a:t>
            </a:r>
          </a:p>
          <a:p>
            <a:pPr marL="1200150" lvl="2" indent="-285750" algn="just">
              <a:spcBef>
                <a:spcPts val="600"/>
              </a:spcBef>
              <a:buFont typeface="Arial" panose="020B0604020202020204" pitchFamily="34" charset="0"/>
              <a:buChar char="•"/>
            </a:pPr>
            <a:r>
              <a:rPr lang="en-US" dirty="0">
                <a:latin typeface="Century" panose="02040604050505020304" pitchFamily="18" charset="0"/>
              </a:rPr>
              <a:t>Joining nearly all other circuits.</a:t>
            </a:r>
          </a:p>
          <a:p>
            <a:pPr marL="742950" lvl="1" indent="-285750" algn="just">
              <a:spcBef>
                <a:spcPts val="600"/>
              </a:spcBef>
              <a:buFont typeface="Arial" panose="020B0604020202020204" pitchFamily="34" charset="0"/>
              <a:buChar char="•"/>
            </a:pPr>
            <a:endParaRPr lang="en-US" dirty="0">
              <a:latin typeface="Century" panose="02040604050505020304" pitchFamily="18" charset="0"/>
            </a:endParaRPr>
          </a:p>
          <a:p>
            <a:pPr marL="742950" lvl="1" indent="-285750">
              <a:spcBef>
                <a:spcPts val="600"/>
              </a:spcBef>
              <a:buFont typeface="Arial" panose="020B0604020202020204" pitchFamily="34" charset="0"/>
              <a:buChar char="•"/>
            </a:pPr>
            <a:r>
              <a:rPr lang="en-US" u="sng" dirty="0">
                <a:latin typeface="Century" panose="02040604050505020304" pitchFamily="18" charset="0"/>
              </a:rPr>
              <a:t>Held</a:t>
            </a:r>
            <a:r>
              <a:rPr lang="en-US" dirty="0">
                <a:latin typeface="Century" panose="02040604050505020304" pitchFamily="18" charset="0"/>
              </a:rPr>
              <a:t>:  A defendant violates the statute if one of       the “</a:t>
            </a:r>
            <a:r>
              <a:rPr lang="en-US" u="sng" dirty="0">
                <a:latin typeface="Century" panose="02040604050505020304" pitchFamily="18" charset="0"/>
              </a:rPr>
              <a:t>motivating or dominant reasons </a:t>
            </a:r>
            <a:r>
              <a:rPr lang="en-US" dirty="0">
                <a:latin typeface="Century" panose="02040604050505020304" pitchFamily="18" charset="0"/>
              </a:rPr>
              <a:t>for bringing a minor with him on the trip is for illicit sexual activity,” even if the primary purpose of the interstate travel is legitimate.</a:t>
            </a:r>
          </a:p>
          <a:p>
            <a:pPr marL="1200150" lvl="2" indent="-285750">
              <a:spcBef>
                <a:spcPts val="600"/>
              </a:spcBef>
              <a:buFont typeface="Arial" panose="020B0604020202020204" pitchFamily="34" charset="0"/>
              <a:buChar char="•"/>
            </a:pPr>
            <a:r>
              <a:rPr lang="en-US" dirty="0">
                <a:latin typeface="Century" panose="02040604050505020304" pitchFamily="18" charset="0"/>
              </a:rPr>
              <a:t>Clarifying language in </a:t>
            </a:r>
            <a:r>
              <a:rPr lang="en-US" i="1" dirty="0">
                <a:latin typeface="Century" panose="02040604050505020304" pitchFamily="18" charset="0"/>
              </a:rPr>
              <a:t>U.S. v. Meacham</a:t>
            </a:r>
            <a:r>
              <a:rPr lang="en-US" dirty="0">
                <a:latin typeface="Century" panose="02040604050505020304" pitchFamily="18" charset="0"/>
              </a:rPr>
              <a:t>, 115 F.3d 1488, 1495 (10th Cir. 1997) that suggested illicit sexual activity needed to be a dominant or compelling “purpose for interstate travel.”</a:t>
            </a:r>
          </a:p>
          <a:p>
            <a:pPr marL="742950" lvl="1" indent="-285750" algn="just">
              <a:spcBef>
                <a:spcPts val="600"/>
              </a:spcBef>
              <a:buFont typeface="Arial" panose="020B0604020202020204" pitchFamily="34" charset="0"/>
              <a:buChar char="•"/>
            </a:pP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293075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Additional instructional cases</a:t>
            </a:r>
            <a:endParaRPr lang="en-US" sz="2800" dirty="0">
              <a:latin typeface="Century Schoolbook T." pitchFamily="2" charset="0"/>
            </a:endParaRPr>
          </a:p>
        </p:txBody>
      </p:sp>
      <p:sp>
        <p:nvSpPr>
          <p:cNvPr id="23" name="TextBox 22"/>
          <p:cNvSpPr txBox="1"/>
          <p:nvPr/>
        </p:nvSpPr>
        <p:spPr>
          <a:xfrm>
            <a:off x="4018294" y="1022778"/>
            <a:ext cx="6650028" cy="5339923"/>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endParaRPr lang="en-US" i="1" dirty="0">
              <a:latin typeface="Century" panose="02040604050505020304" pitchFamily="18" charset="0"/>
            </a:endParaRPr>
          </a:p>
          <a:p>
            <a:pPr marL="285750" indent="-285750" algn="just">
              <a:spcBef>
                <a:spcPts val="600"/>
              </a:spcBef>
              <a:buFont typeface="Arial" panose="020B0604020202020204" pitchFamily="34" charset="0"/>
              <a:buChar char="•"/>
            </a:pPr>
            <a:r>
              <a:rPr lang="en-US" i="1" dirty="0">
                <a:latin typeface="Century" panose="02040604050505020304" pitchFamily="18" charset="0"/>
              </a:rPr>
              <a:t>U.S. v. Silva</a:t>
            </a:r>
            <a:r>
              <a:rPr lang="en-US" dirty="0">
                <a:latin typeface="Century" panose="02040604050505020304" pitchFamily="18" charset="0"/>
              </a:rPr>
              <a:t>, 889 F.3d 704 (10th Cir. 2018)</a:t>
            </a:r>
          </a:p>
          <a:p>
            <a:pPr marL="742950" lvl="1" indent="-285750">
              <a:spcBef>
                <a:spcPts val="600"/>
              </a:spcBef>
              <a:buFont typeface="Arial" panose="020B0604020202020204" pitchFamily="34" charset="0"/>
              <a:buChar char="•"/>
            </a:pPr>
            <a:r>
              <a:rPr lang="en-US" dirty="0">
                <a:latin typeface="Century" panose="02040604050505020304" pitchFamily="18" charset="0"/>
              </a:rPr>
              <a:t>District court did not abuse its discretion in rejecting defendant’s request to stipulate to being a “prohibited person” under federal firearms law, rather than employing </a:t>
            </a:r>
            <a:r>
              <a:rPr lang="en-US" i="1" dirty="0">
                <a:latin typeface="Century" panose="02040604050505020304" pitchFamily="18" charset="0"/>
              </a:rPr>
              <a:t>Old Chief </a:t>
            </a:r>
            <a:r>
              <a:rPr lang="en-US" dirty="0">
                <a:latin typeface="Century" panose="02040604050505020304" pitchFamily="18" charset="0"/>
              </a:rPr>
              <a:t>stipulation that he was a convicted felon.</a:t>
            </a:r>
          </a:p>
          <a:p>
            <a:pPr marL="1200150" lvl="2" indent="-285750">
              <a:spcBef>
                <a:spcPts val="600"/>
              </a:spcBef>
              <a:buFont typeface="Arial" panose="020B0604020202020204" pitchFamily="34" charset="0"/>
              <a:buChar char="•"/>
            </a:pPr>
            <a:r>
              <a:rPr lang="en-US" dirty="0">
                <a:latin typeface="Century" panose="02040604050505020304" pitchFamily="18" charset="0"/>
              </a:rPr>
              <a:t>FRE 403 balancing also does not compel such          a stipulation.</a:t>
            </a:r>
          </a:p>
          <a:p>
            <a:pPr lvl="2">
              <a:spcBef>
                <a:spcPts val="600"/>
              </a:spcBef>
            </a:pPr>
            <a:endParaRPr lang="en-US" dirty="0">
              <a:latin typeface="Century" panose="02040604050505020304" pitchFamily="18" charset="0"/>
            </a:endParaRPr>
          </a:p>
          <a:p>
            <a:pPr marL="285750" indent="-285750" algn="just">
              <a:spcBef>
                <a:spcPts val="600"/>
              </a:spcBef>
              <a:buFont typeface="Arial" panose="020B0604020202020204" pitchFamily="34" charset="0"/>
              <a:buChar char="•"/>
            </a:pPr>
            <a:r>
              <a:rPr lang="en-US" i="1" dirty="0">
                <a:latin typeface="Century" panose="02040604050505020304" pitchFamily="18" charset="0"/>
              </a:rPr>
              <a:t>U.S. v. Jefferson</a:t>
            </a:r>
            <a:r>
              <a:rPr lang="en-US" dirty="0">
                <a:latin typeface="Century" panose="02040604050505020304" pitchFamily="18" charset="0"/>
              </a:rPr>
              <a:t>, 911 F.3d 1290 (10th Cir. 2018)</a:t>
            </a:r>
          </a:p>
          <a:p>
            <a:pPr marL="742950" lvl="1" indent="-285750">
              <a:spcBef>
                <a:spcPts val="600"/>
              </a:spcBef>
              <a:buFont typeface="Arial" panose="020B0604020202020204" pitchFamily="34" charset="0"/>
              <a:buChar char="•"/>
            </a:pPr>
            <a:r>
              <a:rPr lang="en-US" dirty="0">
                <a:latin typeface="Century" panose="02040604050505020304" pitchFamily="18" charset="0"/>
              </a:rPr>
              <a:t>Jury should be told that “force” in Hobbs Act    robbery means “violent force,” as that term is defined in </a:t>
            </a:r>
            <a:r>
              <a:rPr lang="en-US" i="1" dirty="0">
                <a:latin typeface="Century" panose="02040604050505020304" pitchFamily="18" charset="0"/>
              </a:rPr>
              <a:t>Curtis Johnson </a:t>
            </a:r>
            <a:r>
              <a:rPr lang="en-US" dirty="0">
                <a:latin typeface="Century" panose="02040604050505020304" pitchFamily="18" charset="0"/>
              </a:rPr>
              <a:t>(2010) (and presumably </a:t>
            </a:r>
            <a:r>
              <a:rPr lang="en-US" i="1" dirty="0" err="1">
                <a:latin typeface="Century" panose="02040604050505020304" pitchFamily="18" charset="0"/>
              </a:rPr>
              <a:t>Stokeling</a:t>
            </a:r>
            <a:r>
              <a:rPr lang="en-US" dirty="0">
                <a:latin typeface="Century" panose="02040604050505020304" pitchFamily="18" charset="0"/>
              </a:rPr>
              <a:t> (2018)).</a:t>
            </a:r>
            <a:endParaRPr lang="en-US" i="1" dirty="0">
              <a:latin typeface="Century" panose="02040604050505020304" pitchFamily="18" charset="0"/>
            </a:endParaRPr>
          </a:p>
          <a:p>
            <a:pPr marL="1200150" lvl="2" indent="-285750">
              <a:spcBef>
                <a:spcPts val="600"/>
              </a:spcBef>
              <a:buFont typeface="Arial" panose="020B0604020202020204" pitchFamily="34" charset="0"/>
              <a:buChar char="•"/>
            </a:pPr>
            <a:endParaRPr lang="en-US" dirty="0">
              <a:latin typeface="Century" panose="02040604050505020304" pitchFamily="18" charset="0"/>
            </a:endParaRPr>
          </a:p>
          <a:p>
            <a:pPr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70449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5" y="987522"/>
            <a:ext cx="6086205" cy="4708981"/>
          </a:xfrm>
          <a:prstGeom prst="rect">
            <a:avLst/>
          </a:prstGeom>
          <a:noFill/>
        </p:spPr>
        <p:txBody>
          <a:bodyPr wrap="square" rtlCol="0">
            <a:spAutoFit/>
          </a:bodyPr>
          <a:lstStyle/>
          <a:p>
            <a:pPr>
              <a:spcAft>
                <a:spcPts val="1200"/>
              </a:spcAft>
            </a:pPr>
            <a:r>
              <a:rPr lang="en-US" sz="2200" b="1" dirty="0"/>
              <a:t>The unreasonable seizure invalidated the consent.</a:t>
            </a:r>
          </a:p>
          <a:p>
            <a:pPr marL="342900" indent="-342900">
              <a:spcAft>
                <a:spcPts val="1200"/>
              </a:spcAft>
              <a:buFont typeface="Wingdings" panose="05000000000000000000" pitchFamily="2" charset="2"/>
              <a:buChar char="Ø"/>
            </a:pPr>
            <a:r>
              <a:rPr lang="en-US" dirty="0"/>
              <a:t>When an unlawful seizure of a home precedes a consensual search of the home and the discovery of evidence used to procure a search warrant, the government must show </a:t>
            </a:r>
            <a:r>
              <a:rPr lang="en-US" i="1" dirty="0"/>
              <a:t>both</a:t>
            </a:r>
            <a:r>
              <a:rPr lang="en-US" dirty="0"/>
              <a:t>:</a:t>
            </a:r>
          </a:p>
          <a:p>
            <a:pPr marL="342900" indent="120650">
              <a:spcAft>
                <a:spcPts val="1200"/>
              </a:spcAft>
              <a:buFont typeface="+mj-lt"/>
              <a:buAutoNum type="arabicPeriod"/>
            </a:pPr>
            <a:r>
              <a:rPr lang="en-US" dirty="0"/>
              <a:t>  Voluntariness of the defendant’s consent; and</a:t>
            </a:r>
          </a:p>
          <a:p>
            <a:pPr marL="342900" indent="120650">
              <a:spcAft>
                <a:spcPts val="1200"/>
              </a:spcAft>
              <a:buFont typeface="+mj-lt"/>
              <a:buAutoNum type="arabicPeriod"/>
            </a:pPr>
            <a:r>
              <a:rPr lang="en-US" dirty="0"/>
              <a:t>  A break in the causal chain.</a:t>
            </a:r>
          </a:p>
          <a:p>
            <a:pPr marL="342900" indent="-342900">
              <a:spcAft>
                <a:spcPts val="1200"/>
              </a:spcAft>
              <a:buFont typeface="Wingdings" panose="05000000000000000000" pitchFamily="2" charset="2"/>
              <a:buChar char="Ø"/>
            </a:pPr>
            <a:r>
              <a:rPr lang="en-US" dirty="0"/>
              <a:t>Attenuation depends on:</a:t>
            </a:r>
          </a:p>
          <a:p>
            <a:pPr marL="342900" indent="120650">
              <a:spcAft>
                <a:spcPts val="1200"/>
              </a:spcAft>
              <a:buFont typeface="+mj-lt"/>
              <a:buAutoNum type="arabicPeriod"/>
              <a:tabLst>
                <a:tab pos="519113" algn="l"/>
              </a:tabLst>
            </a:pPr>
            <a:r>
              <a:rPr lang="en-US" dirty="0"/>
              <a:t> Temporal proximity between illegal seizure and    	 	 discovery of incriminating evidence;</a:t>
            </a:r>
          </a:p>
          <a:p>
            <a:pPr marL="342900" indent="120650">
              <a:spcAft>
                <a:spcPts val="1200"/>
              </a:spcAft>
              <a:buFont typeface="+mj-lt"/>
              <a:buAutoNum type="arabicPeriod"/>
              <a:tabLst>
                <a:tab pos="519113" algn="l"/>
              </a:tabLst>
            </a:pPr>
            <a:r>
              <a:rPr lang="en-US" dirty="0"/>
              <a:t> Presence of intervening circumstances; and</a:t>
            </a:r>
          </a:p>
          <a:p>
            <a:pPr marL="342900" indent="120650">
              <a:spcAft>
                <a:spcPts val="1200"/>
              </a:spcAft>
              <a:buFont typeface="+mj-lt"/>
              <a:buAutoNum type="arabicPeriod"/>
              <a:tabLst>
                <a:tab pos="519113" algn="l"/>
              </a:tabLst>
            </a:pPr>
            <a:r>
              <a:rPr lang="en-US" dirty="0"/>
              <a:t> Purposes and flagrancy of the official misconduct.</a:t>
            </a:r>
          </a:p>
          <a:p>
            <a:pPr marL="342900">
              <a:spcAft>
                <a:spcPts val="1200"/>
              </a:spcAft>
              <a:tabLst>
                <a:tab pos="519113" algn="l"/>
              </a:tabLst>
            </a:pPr>
            <a:r>
              <a:rPr lang="en-US" i="1" dirty="0"/>
              <a:t>Utah v. Strieff</a:t>
            </a:r>
            <a:r>
              <a:rPr lang="en-US" dirty="0"/>
              <a:t>, 136 S. Ct. 2056 (2016).</a:t>
            </a:r>
            <a:endParaRPr lang="en-US" i="1"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841007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dirty="0">
                <a:latin typeface="Century Schoolbook T." pitchFamily="2" charset="0"/>
              </a:rPr>
              <a:t>Responses to Jury Questions</a:t>
            </a:r>
          </a:p>
        </p:txBody>
      </p:sp>
      <p:sp>
        <p:nvSpPr>
          <p:cNvPr id="23" name="TextBox 22"/>
          <p:cNvSpPr txBox="1"/>
          <p:nvPr/>
        </p:nvSpPr>
        <p:spPr>
          <a:xfrm>
            <a:off x="4018294" y="1022778"/>
            <a:ext cx="6650028"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Two cases about how to respond to jury questions:</a:t>
            </a:r>
          </a:p>
          <a:p>
            <a:pPr marL="285750" indent="-285750" algn="just">
              <a:buFont typeface="Arial" panose="020B0604020202020204" pitchFamily="34" charset="0"/>
              <a:buChar char="•"/>
            </a:pPr>
            <a:endParaRPr lang="en-US"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U.S. v. Frias</a:t>
            </a:r>
            <a:r>
              <a:rPr lang="en-US" dirty="0">
                <a:latin typeface="Century" panose="02040604050505020304" pitchFamily="18" charset="0"/>
              </a:rPr>
              <a:t>, 893 F.3d 1268 (10th Cir. 2018)</a:t>
            </a:r>
          </a:p>
          <a:p>
            <a:pPr lvl="1" algn="just"/>
            <a:endParaRPr lang="en-US" dirty="0">
              <a:latin typeface="Century" panose="02040604050505020304" pitchFamily="18" charset="0"/>
            </a:endParaRPr>
          </a:p>
          <a:p>
            <a:pPr marL="742950" lvl="1" indent="-285750" algn="just">
              <a:buFont typeface="Arial" panose="020B0604020202020204" pitchFamily="34" charset="0"/>
              <a:buChar char="•"/>
            </a:pPr>
            <a:r>
              <a:rPr lang="en-US" i="1" dirty="0">
                <a:latin typeface="Century" panose="02040604050505020304" pitchFamily="18" charset="0"/>
              </a:rPr>
              <a:t>U.S. v. </a:t>
            </a:r>
            <a:r>
              <a:rPr lang="en-US" i="1" dirty="0" err="1">
                <a:latin typeface="Century" panose="02040604050505020304" pitchFamily="18" charset="0"/>
              </a:rPr>
              <a:t>Olea-Monarez</a:t>
            </a:r>
            <a:r>
              <a:rPr lang="en-US" dirty="0">
                <a:latin typeface="Century" panose="02040604050505020304" pitchFamily="18" charset="0"/>
              </a:rPr>
              <a:t>, 908 F.3d 636 (10th Cir. 2018)</a:t>
            </a:r>
            <a:endParaRPr lang="en-US" i="1" dirty="0">
              <a:latin typeface="Century" panose="02040604050505020304" pitchFamily="18" charset="0"/>
            </a:endParaRPr>
          </a:p>
          <a:p>
            <a:pPr algn="just"/>
            <a:endParaRPr lang="en-US" dirty="0"/>
          </a:p>
        </p:txBody>
      </p:sp>
      <p:pic>
        <p:nvPicPr>
          <p:cNvPr id="26" name="Picture 25"/>
          <p:cNvPicPr>
            <a:picLocks noChangeAspect="1"/>
          </p:cNvPicPr>
          <p:nvPr/>
        </p:nvPicPr>
        <p:blipFill>
          <a:blip r:embed="rId3"/>
          <a:stretch>
            <a:fillRect/>
          </a:stretch>
        </p:blipFill>
        <p:spPr>
          <a:xfrm>
            <a:off x="5443514" y="2930972"/>
            <a:ext cx="3941466" cy="3226281"/>
          </a:xfrm>
          <a:prstGeom prst="rect">
            <a:avLst/>
          </a:prstGeom>
        </p:spPr>
      </p:pic>
      <p:sp>
        <p:nvSpPr>
          <p:cNvPr id="27" name="TextBox 26"/>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903072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Frias</a:t>
            </a:r>
            <a:r>
              <a:rPr lang="en-US" sz="2800" dirty="0">
                <a:latin typeface="Century" panose="02040604050505020304" pitchFamily="18" charset="0"/>
              </a:rPr>
              <a:t>, 893 F.3d 1268</a:t>
            </a:r>
            <a:endParaRPr lang="en-US" sz="2800" dirty="0">
              <a:latin typeface="Century Schoolbook T." pitchFamily="2" charset="0"/>
            </a:endParaRPr>
          </a:p>
        </p:txBody>
      </p:sp>
      <p:sp>
        <p:nvSpPr>
          <p:cNvPr id="23" name="TextBox 22"/>
          <p:cNvSpPr txBox="1"/>
          <p:nvPr/>
        </p:nvSpPr>
        <p:spPr>
          <a:xfrm>
            <a:off x="4018294" y="1022778"/>
            <a:ext cx="6650028" cy="5632311"/>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 922(g)(1) prosecution for being a felon in possession of a firearm in which only contested factual issue was whether defendant possessed the firearm or ammo in vehicle.</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Jury asked whether a defendant’s </a:t>
            </a:r>
            <a:r>
              <a:rPr lang="en-US" u="sng" dirty="0">
                <a:latin typeface="Century" panose="02040604050505020304" pitchFamily="18" charset="0"/>
              </a:rPr>
              <a:t>knowledge</a:t>
            </a:r>
            <a:r>
              <a:rPr lang="en-US" dirty="0">
                <a:latin typeface="Century" panose="02040604050505020304" pitchFamily="18" charset="0"/>
              </a:rPr>
              <a:t> of the gun and ammo were sufficient?</a:t>
            </a:r>
          </a:p>
          <a:p>
            <a:pPr marL="285750" indent="-285750" algn="just">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Defense argued that the answer should be “No,” because </a:t>
            </a:r>
            <a:r>
              <a:rPr lang="en-US" u="sng" dirty="0">
                <a:latin typeface="Century" panose="02040604050505020304" pitchFamily="18" charset="0"/>
              </a:rPr>
              <a:t>intent</a:t>
            </a:r>
            <a:r>
              <a:rPr lang="en-US" dirty="0">
                <a:latin typeface="Century" panose="02040604050505020304" pitchFamily="18" charset="0"/>
              </a:rPr>
              <a:t> to possess is also required.</a:t>
            </a:r>
          </a:p>
          <a:p>
            <a:pPr marL="742950" lvl="1" indent="-285750">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The court responded by referring the jury to the elements instruction and other definitional instructions (which contained the correct guidance about knowledge </a:t>
            </a:r>
            <a:r>
              <a:rPr lang="en-US" i="1" dirty="0">
                <a:latin typeface="Century" panose="02040604050505020304" pitchFamily="18" charset="0"/>
              </a:rPr>
              <a:t>and </a:t>
            </a:r>
            <a:r>
              <a:rPr lang="en-US" dirty="0">
                <a:latin typeface="Century" panose="02040604050505020304" pitchFamily="18" charset="0"/>
              </a:rPr>
              <a:t>intent).</a:t>
            </a:r>
          </a:p>
          <a:p>
            <a:pPr marL="742950" lvl="1"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b="1" dirty="0">
                <a:latin typeface="Century" panose="02040604050505020304" pitchFamily="18" charset="0"/>
              </a:rPr>
              <a:t>Held:  </a:t>
            </a:r>
            <a:r>
              <a:rPr lang="en-US" dirty="0">
                <a:latin typeface="Century" panose="02040604050505020304" pitchFamily="18" charset="0"/>
              </a:rPr>
              <a:t>It would not have been an abuse of discretion to answer “No,” but it also was not an abuse of discretion to refer the jury back to the jury instructions. </a:t>
            </a:r>
          </a:p>
          <a:p>
            <a:pPr marL="742950" lvl="1" indent="-285750" algn="just">
              <a:buFont typeface="Arial" panose="020B0604020202020204" pitchFamily="34" charset="0"/>
              <a:buChar char="•"/>
            </a:pPr>
            <a:endParaRPr lang="en-US" dirty="0">
              <a:latin typeface="Century" panose="02040604050505020304" pitchFamily="18" charset="0"/>
            </a:endParaRPr>
          </a:p>
          <a:p>
            <a:pPr algn="just"/>
            <a:endParaRPr lang="en-US"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748736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Olea-Monarez</a:t>
            </a:r>
            <a:r>
              <a:rPr lang="en-US" sz="2800" dirty="0">
                <a:latin typeface="Century" panose="02040604050505020304" pitchFamily="18" charset="0"/>
              </a:rPr>
              <a:t>, 908 F.3d 636</a:t>
            </a:r>
            <a:endParaRPr lang="en-US" sz="2800" dirty="0">
              <a:latin typeface="Century Schoolbook T." pitchFamily="2" charset="0"/>
            </a:endParaRPr>
          </a:p>
        </p:txBody>
      </p:sp>
      <p:sp>
        <p:nvSpPr>
          <p:cNvPr id="23" name="TextBox 22"/>
          <p:cNvSpPr txBox="1"/>
          <p:nvPr/>
        </p:nvSpPr>
        <p:spPr>
          <a:xfrm>
            <a:off x="4018294" y="1022778"/>
            <a:ext cx="6650028"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entury" panose="02040604050505020304" pitchFamily="18" charset="0"/>
              </a:rPr>
              <a:t>One § 841 drug distribution count (Count 8) at issue.</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Jury first asked what evidence supported Count 8.</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The court responded that testimony and exhibits had been admitted “concerning” the count.</a:t>
            </a:r>
          </a:p>
          <a:p>
            <a:pPr marL="742950" lvl="1" indent="-285750">
              <a:buFont typeface="Arial" panose="020B0604020202020204" pitchFamily="34" charset="0"/>
              <a:buChar char="•"/>
            </a:pPr>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Jury then asked if the indictment had the correct date   for Count 8.</a:t>
            </a:r>
          </a:p>
          <a:p>
            <a:pPr marL="742950" lvl="1" indent="-285750">
              <a:buFont typeface="Arial" panose="020B0604020202020204" pitchFamily="34" charset="0"/>
              <a:buChar char="•"/>
            </a:pPr>
            <a:endParaRPr lang="en-US" dirty="0">
              <a:latin typeface="Century" panose="02040604050505020304" pitchFamily="18" charset="0"/>
            </a:endParaRPr>
          </a:p>
          <a:p>
            <a:pPr marL="742950" lvl="1" indent="-285750">
              <a:buFont typeface="Arial" panose="020B0604020202020204" pitchFamily="34" charset="0"/>
              <a:buChar char="•"/>
            </a:pPr>
            <a:r>
              <a:rPr lang="en-US" dirty="0">
                <a:latin typeface="Century" panose="02040604050505020304" pitchFamily="18" charset="0"/>
              </a:rPr>
              <a:t>Court responded that there had been four witnesses who testified about Count 8, and that two exhibits, which the court identified by number, related to the charge and were admitted.</a:t>
            </a:r>
          </a:p>
          <a:p>
            <a:pPr marL="742950" lvl="1" indent="-285750" algn="just">
              <a:buFont typeface="Arial" panose="020B0604020202020204" pitchFamily="34" charset="0"/>
              <a:buChar char="•"/>
            </a:pPr>
            <a:endParaRPr lang="en-US"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It added that they must rely on collective recollection of all of the evidence, including testimony and exhibits.</a:t>
            </a: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604729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51" name="TextBox 50"/>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52" name="TextBox 51"/>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54" name="TextBox 53"/>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55" name="TextBox 54"/>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cxnSp>
        <p:nvCxnSpPr>
          <p:cNvPr id="48" name="Straight Connector 47"/>
          <p:cNvCxnSpPr/>
          <p:nvPr/>
        </p:nvCxnSpPr>
        <p:spPr>
          <a:xfrm>
            <a:off x="4265177" y="843576"/>
            <a:ext cx="613891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16481"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a:t>
            </a:r>
            <a:r>
              <a:rPr lang="en-US" sz="2800" i="1" dirty="0" err="1">
                <a:latin typeface="Century" panose="02040604050505020304" pitchFamily="18" charset="0"/>
              </a:rPr>
              <a:t>Olea-Monarez</a:t>
            </a:r>
            <a:r>
              <a:rPr lang="en-US" sz="2800" dirty="0">
                <a:latin typeface="Century" panose="02040604050505020304" pitchFamily="18" charset="0"/>
              </a:rPr>
              <a:t>, 908 F.3d 636</a:t>
            </a:r>
            <a:endParaRPr lang="en-US" sz="2800" dirty="0">
              <a:latin typeface="Century Schoolbook T." pitchFamily="2" charset="0"/>
            </a:endParaRPr>
          </a:p>
        </p:txBody>
      </p:sp>
      <p:sp>
        <p:nvSpPr>
          <p:cNvPr id="23" name="TextBox 22"/>
          <p:cNvSpPr txBox="1"/>
          <p:nvPr/>
        </p:nvSpPr>
        <p:spPr>
          <a:xfrm>
            <a:off x="4018294" y="1022778"/>
            <a:ext cx="6650028" cy="566308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Century" panose="02040604050505020304" pitchFamily="18" charset="0"/>
              </a:rPr>
              <a:t>Held</a:t>
            </a:r>
            <a:r>
              <a:rPr lang="en-US" dirty="0">
                <a:latin typeface="Century" panose="02040604050505020304" pitchFamily="18" charset="0"/>
              </a:rPr>
              <a:t>:  No problem with either answer.  No categorical bar on judge pointing to particular evidence in response to a jury question.</a:t>
            </a:r>
          </a:p>
          <a:p>
            <a:pPr algn="just"/>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As to first question</a:t>
            </a:r>
            <a:r>
              <a:rPr lang="en-US" dirty="0">
                <a:latin typeface="Century" panose="02040604050505020304" pitchFamily="18" charset="0"/>
              </a:rPr>
              <a:t>, noting that evidence generally was admitted “concerning” a particular count is within that discretion.</a:t>
            </a:r>
          </a:p>
          <a:p>
            <a:pPr marL="742950" lvl="1" indent="-285750" algn="just">
              <a:spcBef>
                <a:spcPts val="600"/>
              </a:spcBef>
              <a:buFont typeface="Arial" panose="020B0604020202020204" pitchFamily="34" charset="0"/>
              <a:buChar char="•"/>
            </a:pPr>
            <a:r>
              <a:rPr lang="en-US" dirty="0">
                <a:latin typeface="Century" panose="02040604050505020304" pitchFamily="18" charset="0"/>
              </a:rPr>
              <a:t>“Concerning” ≠ “Supporting”</a:t>
            </a:r>
          </a:p>
          <a:p>
            <a:pPr lvl="1" algn="just"/>
            <a:endParaRPr lang="en-US" dirty="0">
              <a:latin typeface="Century" panose="02040604050505020304" pitchFamily="18" charset="0"/>
            </a:endParaRPr>
          </a:p>
          <a:p>
            <a:pPr marL="285750" indent="-285750">
              <a:buFont typeface="Arial" panose="020B0604020202020204" pitchFamily="34" charset="0"/>
              <a:buChar char="•"/>
            </a:pPr>
            <a:r>
              <a:rPr lang="en-US" u="sng" dirty="0">
                <a:latin typeface="Century" panose="02040604050505020304" pitchFamily="18" charset="0"/>
              </a:rPr>
              <a:t>As to second question</a:t>
            </a:r>
            <a:r>
              <a:rPr lang="en-US" dirty="0">
                <a:latin typeface="Century" panose="02040604050505020304" pitchFamily="18" charset="0"/>
              </a:rPr>
              <a:t>, identifying that specific evidence (witnesses and exhibits) relating to a count exists,   doesn’t necessarily invade the role of the fact finder -- </a:t>
            </a:r>
            <a:endParaRPr lang="en-US" i="1" dirty="0">
              <a:latin typeface="Century" panose="02040604050505020304" pitchFamily="18" charset="0"/>
            </a:endParaRPr>
          </a:p>
          <a:p>
            <a:pPr marL="742950" lvl="1" indent="-285750" algn="just">
              <a:spcBef>
                <a:spcPts val="600"/>
              </a:spcBef>
              <a:buFont typeface="Arial" panose="020B0604020202020204" pitchFamily="34" charset="0"/>
              <a:buChar char="•"/>
            </a:pPr>
            <a:r>
              <a:rPr lang="en-US" i="1" dirty="0">
                <a:latin typeface="Century" panose="02040604050505020304" pitchFamily="18" charset="0"/>
              </a:rPr>
              <a:t>Provided that it does not evaluate or comment upon that evidence, or otherwise eliminate the jury’s fact-finding function.</a:t>
            </a:r>
            <a:endParaRPr lang="en-US" dirty="0">
              <a:latin typeface="Century" panose="02040604050505020304" pitchFamily="18" charset="0"/>
            </a:endParaRPr>
          </a:p>
          <a:p>
            <a:pPr marL="742950" lvl="1" indent="-285750" algn="just">
              <a:spcBef>
                <a:spcPts val="600"/>
              </a:spcBef>
              <a:buFont typeface="Arial" panose="020B0604020202020204" pitchFamily="34" charset="0"/>
              <a:buChar char="•"/>
            </a:pPr>
            <a:r>
              <a:rPr lang="en-US" dirty="0">
                <a:latin typeface="Century" panose="02040604050505020304" pitchFamily="18" charset="0"/>
              </a:rPr>
              <a:t>And more specificity, or conveying the “prosecution’s view” of evidence, might change that conclusion.</a:t>
            </a:r>
          </a:p>
          <a:p>
            <a:pPr marL="285750" indent="-285750" algn="just">
              <a:spcBef>
                <a:spcPts val="600"/>
              </a:spcBef>
              <a:buFont typeface="Arial" panose="020B0604020202020204" pitchFamily="34" charset="0"/>
              <a:buChar char="•"/>
            </a:pPr>
            <a:r>
              <a:rPr lang="en-US" dirty="0">
                <a:latin typeface="Century" panose="02040604050505020304" pitchFamily="18" charset="0"/>
              </a:rPr>
              <a:t>Answering “No” would have been “a permissible answer”, but not an abuse of discretion to answer as it did.</a:t>
            </a:r>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25327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324210" y="1409670"/>
            <a:ext cx="6908314" cy="2585323"/>
          </a:xfrm>
          <a:prstGeom prst="rect">
            <a:avLst/>
          </a:prstGeom>
          <a:noFill/>
        </p:spPr>
        <p:txBody>
          <a:bodyPr wrap="square" rtlCol="0">
            <a:spAutoFit/>
          </a:bodyPr>
          <a:lstStyle/>
          <a:p>
            <a:r>
              <a:rPr lang="en-US" b="1" dirty="0">
                <a:latin typeface="Century Schoolbook" panose="02040604050505020304" pitchFamily="18" charset="0"/>
              </a:rPr>
              <a:t>Two big cases:</a:t>
            </a:r>
          </a:p>
          <a:p>
            <a:endParaRPr lang="en-US" b="1" i="1" dirty="0">
              <a:latin typeface="Century Schoolbook" panose="02040604050505020304" pitchFamily="18" charset="0"/>
            </a:endParaRPr>
          </a:p>
          <a:p>
            <a:pPr marL="342900" indent="-342900">
              <a:buFont typeface="Arial" panose="020B0604020202020204" pitchFamily="34" charset="0"/>
              <a:buChar char="•"/>
            </a:pPr>
            <a:r>
              <a:rPr lang="en-US" i="1" dirty="0">
                <a:latin typeface="Century Schoolbook" panose="02040604050505020304" pitchFamily="18" charset="0"/>
              </a:rPr>
              <a:t>U.S. v. Salas</a:t>
            </a:r>
            <a:r>
              <a:rPr lang="en-US" dirty="0">
                <a:latin typeface="Century Schoolbook" panose="02040604050505020304" pitchFamily="18" charset="0"/>
              </a:rPr>
              <a:t>, 889 F.3d 681 (10th Cir. 2018)</a:t>
            </a:r>
          </a:p>
          <a:p>
            <a:endParaRPr lang="en-US" i="1" dirty="0">
              <a:latin typeface="Century Schoolbook" panose="02040604050505020304" pitchFamily="18" charset="0"/>
            </a:endParaRPr>
          </a:p>
          <a:p>
            <a:pPr marL="342900" indent="-342900">
              <a:buFont typeface="Arial" panose="020B0604020202020204" pitchFamily="34" charset="0"/>
              <a:buChar char="•"/>
            </a:pPr>
            <a:r>
              <a:rPr lang="en-US" i="1" dirty="0">
                <a:latin typeface="Century Schoolbook" panose="02040604050505020304" pitchFamily="18" charset="0"/>
              </a:rPr>
              <a:t>U.S. v. </a:t>
            </a:r>
            <a:r>
              <a:rPr lang="en-US" i="1" dirty="0" err="1">
                <a:latin typeface="Century Schoolbook" panose="02040604050505020304" pitchFamily="18" charset="0"/>
              </a:rPr>
              <a:t>Melgar</a:t>
            </a:r>
            <a:r>
              <a:rPr lang="en-US" i="1" dirty="0">
                <a:latin typeface="Century Schoolbook" panose="02040604050505020304" pitchFamily="18" charset="0"/>
              </a:rPr>
              <a:t>-Cabrera</a:t>
            </a:r>
            <a:r>
              <a:rPr lang="en-US" dirty="0">
                <a:latin typeface="Century Schoolbook" panose="02040604050505020304" pitchFamily="18" charset="0"/>
              </a:rPr>
              <a:t>, 892 F.3d 1053 (10th Cir. 2018)</a:t>
            </a:r>
            <a:endParaRPr lang="en-US" i="1" dirty="0">
              <a:latin typeface="Century Schoolbook" panose="02040604050505020304" pitchFamily="18" charset="0"/>
            </a:endParaRPr>
          </a:p>
          <a:p>
            <a:pPr lvl="1"/>
            <a:endParaRPr lang="en-US" b="1" dirty="0"/>
          </a:p>
          <a:p>
            <a:r>
              <a:rPr lang="en-US" b="1" dirty="0">
                <a:latin typeface="Century Schoolbook" panose="02040604050505020304" pitchFamily="18" charset="0"/>
              </a:rPr>
              <a:t>Lots of decisions deciding what is, and what is not,          a “crime of violence” or “violent felony.”</a:t>
            </a:r>
          </a:p>
          <a:p>
            <a:endParaRPr lang="en-US" b="1" dirty="0"/>
          </a:p>
        </p:txBody>
      </p:sp>
      <p:cxnSp>
        <p:nvCxnSpPr>
          <p:cNvPr id="7" name="Straight Connector 6"/>
          <p:cNvCxnSpPr/>
          <p:nvPr/>
        </p:nvCxnSpPr>
        <p:spPr>
          <a:xfrm>
            <a:off x="3407731" y="895407"/>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73926" y="323369"/>
            <a:ext cx="6345941" cy="523220"/>
          </a:xfrm>
          <a:prstGeom prst="rect">
            <a:avLst/>
          </a:prstGeom>
          <a:noFill/>
        </p:spPr>
        <p:txBody>
          <a:bodyPr wrap="square" rtlCol="0">
            <a:spAutoFit/>
          </a:bodyPr>
          <a:lstStyle/>
          <a:p>
            <a:pPr algn="ctr"/>
            <a:r>
              <a:rPr lang="en-US" sz="2800" dirty="0">
                <a:latin typeface="Century Schoolbook T." pitchFamily="2" charset="0"/>
              </a:rPr>
              <a:t>The Continuing Impact of </a:t>
            </a:r>
            <a:r>
              <a:rPr lang="en-US" sz="2800" i="1" dirty="0">
                <a:latin typeface="Century Schoolbook T." pitchFamily="2" charset="0"/>
              </a:rPr>
              <a:t>Johnson</a:t>
            </a:r>
            <a:endParaRPr lang="en-US" sz="2000" dirty="0">
              <a:latin typeface="Century Schoolbook T." pitchFamily="2" charset="0"/>
            </a:endParaRP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46195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73926"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Salas</a:t>
            </a:r>
            <a:r>
              <a:rPr lang="en-US" sz="2800" dirty="0">
                <a:latin typeface="Century" panose="02040604050505020304" pitchFamily="18" charset="0"/>
              </a:rPr>
              <a:t>, 889 F.3d 681</a:t>
            </a:r>
          </a:p>
        </p:txBody>
      </p:sp>
      <p:sp>
        <p:nvSpPr>
          <p:cNvPr id="36" name="TextBox 35"/>
          <p:cNvSpPr txBox="1"/>
          <p:nvPr/>
        </p:nvSpPr>
        <p:spPr>
          <a:xfrm>
            <a:off x="3324210" y="1409670"/>
            <a:ext cx="6908314" cy="3416320"/>
          </a:xfrm>
          <a:prstGeom prst="rect">
            <a:avLst/>
          </a:prstGeom>
          <a:noFill/>
        </p:spPr>
        <p:txBody>
          <a:bodyPr wrap="square" rtlCol="0">
            <a:spAutoFit/>
          </a:bodyPr>
          <a:lstStyle/>
          <a:p>
            <a:r>
              <a:rPr lang="en-US" dirty="0">
                <a:latin typeface="Century Schoolbook" panose="02040604050505020304" pitchFamily="18" charset="0"/>
              </a:rPr>
              <a:t>Defendant convicted under § 924(c), with predicate “crime of violence” of arson, § 844(</a:t>
            </a:r>
            <a:r>
              <a:rPr lang="en-US" dirty="0" err="1">
                <a:latin typeface="Century Schoolbook" panose="02040604050505020304" pitchFamily="18" charset="0"/>
              </a:rPr>
              <a:t>i</a:t>
            </a:r>
            <a:r>
              <a:rPr lang="en-US" dirty="0">
                <a:latin typeface="Century Schoolbook" panose="02040604050505020304" pitchFamily="18" charset="0"/>
              </a:rPr>
              <a:t>).</a:t>
            </a:r>
          </a:p>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Arson does not qualify under the force clause, so must qualify under § 924(c)(3)(B)’s residual clause.</a:t>
            </a:r>
          </a:p>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On appeal, defendant argued (under plain error review) that     § 924(c)’s residual clause is unconstitutionally vague.</a:t>
            </a:r>
          </a:p>
          <a:p>
            <a:endParaRPr lang="en-US" dirty="0">
              <a:latin typeface="Century Schoolbook" panose="02040604050505020304" pitchFamily="18" charset="0"/>
            </a:endParaRPr>
          </a:p>
          <a:p>
            <a:endParaRPr lang="en-US" b="1"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072827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73926"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Salas</a:t>
            </a:r>
            <a:r>
              <a:rPr lang="en-US" sz="2800" dirty="0">
                <a:latin typeface="Century" panose="02040604050505020304" pitchFamily="18" charset="0"/>
              </a:rPr>
              <a:t>, 889 F.3d 681</a:t>
            </a:r>
          </a:p>
        </p:txBody>
      </p:sp>
      <p:sp>
        <p:nvSpPr>
          <p:cNvPr id="23" name="TextBox 22"/>
          <p:cNvSpPr txBox="1"/>
          <p:nvPr/>
        </p:nvSpPr>
        <p:spPr>
          <a:xfrm>
            <a:off x="3324210" y="1208195"/>
            <a:ext cx="6908314" cy="5940088"/>
          </a:xfrm>
          <a:prstGeom prst="rect">
            <a:avLst/>
          </a:prstGeom>
          <a:noFill/>
        </p:spPr>
        <p:txBody>
          <a:bodyPr wrap="square" rtlCol="0">
            <a:spAutoFit/>
          </a:bodyPr>
          <a:lstStyle/>
          <a:p>
            <a:r>
              <a:rPr lang="en-US" b="1" dirty="0">
                <a:latin typeface="Century Schoolbook" panose="02040604050505020304" pitchFamily="18" charset="0"/>
              </a:rPr>
              <a:t>Held:    § 924(c)’s residual clause is unconstitutionally 	vague.</a:t>
            </a:r>
          </a:p>
          <a:p>
            <a:endParaRPr lang="en-US" b="1"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Identical to § 16(b)’s COV definition, which was held unconstitutional in </a:t>
            </a:r>
            <a:r>
              <a:rPr lang="en-US" i="1" dirty="0">
                <a:latin typeface="Century Schoolbook" panose="02040604050505020304" pitchFamily="18" charset="0"/>
              </a:rPr>
              <a:t>Sessions v. </a:t>
            </a:r>
            <a:r>
              <a:rPr lang="en-US" i="1" dirty="0" err="1">
                <a:latin typeface="Century Schoolbook" panose="02040604050505020304" pitchFamily="18" charset="0"/>
              </a:rPr>
              <a:t>Dimaya</a:t>
            </a:r>
            <a:r>
              <a:rPr lang="en-US" dirty="0">
                <a:latin typeface="Century Schoolbook" panose="02040604050505020304" pitchFamily="18" charset="0"/>
              </a:rPr>
              <a:t> (2018).</a:t>
            </a:r>
          </a:p>
          <a:p>
            <a:endParaRPr lang="en-US"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Circuit rejected same arguments against vagueness as in </a:t>
            </a:r>
            <a:r>
              <a:rPr lang="en-US" i="1" dirty="0" err="1">
                <a:latin typeface="Century Schoolbook" panose="02040604050505020304" pitchFamily="18" charset="0"/>
              </a:rPr>
              <a:t>Dimaya</a:t>
            </a:r>
            <a:r>
              <a:rPr lang="en-US" dirty="0">
                <a:latin typeface="Century Schoolbook" panose="02040604050505020304" pitchFamily="18" charset="0"/>
              </a:rPr>
              <a:t>: </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Risk of force being used in the course of offense</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Physical force rather than physical injury </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No enumerated offenses clause </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No history of interpretive failures</a:t>
            </a:r>
          </a:p>
          <a:p>
            <a:pPr marL="285750" indent="-285750">
              <a:buFont typeface="Arial" panose="020B0604020202020204" pitchFamily="34" charset="0"/>
              <a:buChar char="•"/>
            </a:pPr>
            <a:endParaRPr lang="en-US"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And the fact that, unlike in § 16(b), § 924(c) requires a sufficient nexus to a firearm only means that the statute will apply in fewer instances, not that it is any less vague.</a:t>
            </a:r>
          </a:p>
          <a:p>
            <a:endParaRPr lang="en-US" b="1" dirty="0">
              <a:latin typeface="Century Schoolbook" panose="02040604050505020304" pitchFamily="18" charset="0"/>
            </a:endParaRPr>
          </a:p>
          <a:p>
            <a:endParaRPr lang="en-US" b="1" dirty="0">
              <a:latin typeface="Century Schoolbook" panose="02040604050505020304" pitchFamily="18" charset="0"/>
            </a:endParaRPr>
          </a:p>
          <a:p>
            <a:endParaRPr lang="en-US" dirty="0">
              <a:latin typeface="Century Schoolbook" panose="02040604050505020304" pitchFamily="18" charset="0"/>
            </a:endParaRPr>
          </a:p>
          <a:p>
            <a:endParaRPr lang="en-US" b="1"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990738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73926" y="323369"/>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Salas</a:t>
            </a:r>
            <a:r>
              <a:rPr lang="en-US" sz="2800" dirty="0">
                <a:latin typeface="Century" panose="02040604050505020304" pitchFamily="18" charset="0"/>
              </a:rPr>
              <a:t>, 889 F.3d 681</a:t>
            </a:r>
          </a:p>
        </p:txBody>
      </p:sp>
      <p:sp>
        <p:nvSpPr>
          <p:cNvPr id="23" name="TextBox 22"/>
          <p:cNvSpPr txBox="1"/>
          <p:nvPr/>
        </p:nvSpPr>
        <p:spPr>
          <a:xfrm>
            <a:off x="3324210" y="1208195"/>
            <a:ext cx="6908314" cy="6063198"/>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Century Schoolbook" panose="02040604050505020304" pitchFamily="18" charset="0"/>
            </a:endParaRPr>
          </a:p>
          <a:p>
            <a:endParaRPr lang="en-US"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Distinguished circuit split—cases upholding § 924(c)’s residual clause as constitutional were pre-</a:t>
            </a:r>
            <a:r>
              <a:rPr lang="en-US" i="1" dirty="0" err="1">
                <a:latin typeface="Century Schoolbook" panose="02040604050505020304" pitchFamily="18" charset="0"/>
              </a:rPr>
              <a:t>Dimaya</a:t>
            </a:r>
            <a:r>
              <a:rPr lang="en-US" dirty="0">
                <a:latin typeface="Century Schoolbook" panose="02040604050505020304" pitchFamily="18" charset="0"/>
              </a:rPr>
              <a:t>.</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And Sixth Circuit’s holdings that § 16(b) was unconst. while § 924(c) was const. was unpersuasive.</a:t>
            </a:r>
          </a:p>
          <a:p>
            <a:pPr marL="285750" indent="-285750">
              <a:buFont typeface="Arial" panose="020B0604020202020204" pitchFamily="34" charset="0"/>
              <a:buChar char="•"/>
            </a:pPr>
            <a:endParaRPr lang="en-US" dirty="0">
              <a:latin typeface="Century Schoolbook" panose="02040604050505020304" pitchFamily="18" charset="0"/>
            </a:endParaRPr>
          </a:p>
          <a:p>
            <a:pPr marL="285750" indent="-285750">
              <a:buFont typeface="Arial" panose="020B0604020202020204" pitchFamily="34" charset="0"/>
              <a:buChar char="•"/>
            </a:pPr>
            <a:endParaRPr lang="en-US"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So for now, only § 924(c)(3)(A)’s force clause stands. </a:t>
            </a:r>
          </a:p>
          <a:p>
            <a:pPr marL="742950" lvl="1" indent="-285750">
              <a:spcBef>
                <a:spcPts val="600"/>
              </a:spcBef>
              <a:buFont typeface="Arial" panose="020B0604020202020204" pitchFamily="34" charset="0"/>
              <a:buChar char="•"/>
            </a:pPr>
            <a:r>
              <a:rPr lang="en-US" dirty="0">
                <a:latin typeface="Century Schoolbook" panose="02040604050505020304" pitchFamily="18" charset="0"/>
              </a:rPr>
              <a:t>i.e., statutes that have “as an element the use, attempted use, or threatened use of physical force against the person or property of another”</a:t>
            </a:r>
          </a:p>
          <a:p>
            <a:pPr marL="285750" indent="-285750">
              <a:buFont typeface="Arial" panose="020B0604020202020204" pitchFamily="34" charset="0"/>
              <a:buChar char="•"/>
            </a:pPr>
            <a:endParaRPr lang="en-US" dirty="0">
              <a:latin typeface="Century Schoolbook" panose="02040604050505020304" pitchFamily="18" charset="0"/>
            </a:endParaRPr>
          </a:p>
          <a:p>
            <a:endParaRPr lang="en-US" dirty="0">
              <a:latin typeface="Century Schoolbook" panose="02040604050505020304" pitchFamily="18" charset="0"/>
            </a:endParaRPr>
          </a:p>
          <a:p>
            <a:pPr marL="285750" indent="-285750">
              <a:buFont typeface="Arial" panose="020B0604020202020204" pitchFamily="34" charset="0"/>
              <a:buChar char="•"/>
            </a:pPr>
            <a:r>
              <a:rPr lang="en-US" dirty="0">
                <a:latin typeface="Century Schoolbook" panose="02040604050505020304" pitchFamily="18" charset="0"/>
              </a:rPr>
              <a:t>But…Cert granted this month in </a:t>
            </a:r>
            <a:r>
              <a:rPr lang="en-US" i="1" dirty="0">
                <a:latin typeface="Century Schoolbook" panose="02040604050505020304" pitchFamily="18" charset="0"/>
              </a:rPr>
              <a:t>U.S. v. Davis</a:t>
            </a:r>
            <a:r>
              <a:rPr lang="en-US" dirty="0">
                <a:latin typeface="Century Schoolbook" panose="02040604050505020304" pitchFamily="18" charset="0"/>
              </a:rPr>
              <a:t>, 18-431.</a:t>
            </a:r>
          </a:p>
          <a:p>
            <a:endParaRPr lang="en-US" dirty="0">
              <a:latin typeface="Century Schoolbook" panose="02040604050505020304" pitchFamily="18" charset="0"/>
            </a:endParaRPr>
          </a:p>
          <a:p>
            <a:pPr marL="285750" indent="-285750">
              <a:buFont typeface="Arial" panose="020B0604020202020204" pitchFamily="34" charset="0"/>
              <a:buChar char="•"/>
            </a:pPr>
            <a:endParaRPr lang="en-US" b="1" dirty="0">
              <a:latin typeface="Century Schoolbook" panose="02040604050505020304" pitchFamily="18" charset="0"/>
            </a:endParaRPr>
          </a:p>
          <a:p>
            <a:pPr marL="285750" indent="-285750">
              <a:buFont typeface="Arial" panose="020B0604020202020204" pitchFamily="34" charset="0"/>
              <a:buChar char="•"/>
            </a:pPr>
            <a:endParaRPr lang="en-US" b="1" dirty="0">
              <a:latin typeface="Century Schoolbook" panose="02040604050505020304" pitchFamily="18" charset="0"/>
            </a:endParaRPr>
          </a:p>
          <a:p>
            <a:endParaRPr lang="en-US" b="1" dirty="0">
              <a:latin typeface="Century Schoolbook" panose="02040604050505020304" pitchFamily="18" charset="0"/>
            </a:endParaRPr>
          </a:p>
          <a:p>
            <a:endParaRPr lang="en-US" dirty="0">
              <a:latin typeface="Century Schoolbook" panose="02040604050505020304" pitchFamily="18" charset="0"/>
            </a:endParaRPr>
          </a:p>
          <a:p>
            <a:endParaRPr lang="en-US" b="1"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360788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73926" y="323369"/>
            <a:ext cx="6615043" cy="523220"/>
          </a:xfrm>
          <a:prstGeom prst="rect">
            <a:avLst/>
          </a:prstGeom>
          <a:noFill/>
        </p:spPr>
        <p:txBody>
          <a:bodyPr wrap="square" rtlCol="0">
            <a:spAutoFit/>
          </a:bodyPr>
          <a:lstStyle/>
          <a:p>
            <a:pPr algn="ctr"/>
            <a:r>
              <a:rPr lang="en-US" sz="2800" i="1" dirty="0">
                <a:latin typeface="Century" panose="02040604050505020304" pitchFamily="18" charset="0"/>
              </a:rPr>
              <a:t>U.S. v. Melgar-Cabrera</a:t>
            </a:r>
            <a:r>
              <a:rPr lang="en-US" sz="2800" dirty="0">
                <a:latin typeface="Century" panose="02040604050505020304" pitchFamily="18" charset="0"/>
              </a:rPr>
              <a:t>, 892 F.3d 1053</a:t>
            </a:r>
            <a:endParaRPr lang="en-US" sz="2800" i="1" dirty="0">
              <a:latin typeface="Century" panose="02040604050505020304" pitchFamily="18" charset="0"/>
            </a:endParaRPr>
          </a:p>
        </p:txBody>
      </p:sp>
      <p:sp>
        <p:nvSpPr>
          <p:cNvPr id="2" name="TextBox 1"/>
          <p:cNvSpPr txBox="1"/>
          <p:nvPr/>
        </p:nvSpPr>
        <p:spPr>
          <a:xfrm>
            <a:off x="3543658" y="1083733"/>
            <a:ext cx="6688042" cy="4770537"/>
          </a:xfrm>
          <a:prstGeom prst="rect">
            <a:avLst/>
          </a:prstGeom>
          <a:noFill/>
        </p:spPr>
        <p:txBody>
          <a:bodyPr wrap="square" rtlCol="0">
            <a:spAutoFit/>
          </a:bodyPr>
          <a:lstStyle/>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The defendant was convicted under 18 U.S.C. § 924(j) for causing the death of a person through the use of firearm, in the course of violating 18 U.S.C. § 924(c). </a:t>
            </a:r>
          </a:p>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The predicate “crime of violence” was Hobbs Act robbery.</a:t>
            </a:r>
          </a:p>
          <a:p>
            <a:endParaRPr lang="en-US" dirty="0">
              <a:latin typeface="Century Schoolbook" panose="02040604050505020304" pitchFamily="18" charset="0"/>
            </a:endParaRPr>
          </a:p>
          <a:p>
            <a:endParaRPr lang="en-US" dirty="0">
              <a:latin typeface="Century Schoolbook" panose="02040604050505020304" pitchFamily="18" charset="0"/>
            </a:endParaRPr>
          </a:p>
          <a:p>
            <a:r>
              <a:rPr lang="en-US" dirty="0">
                <a:latin typeface="Century Schoolbook" panose="02040604050505020304" pitchFamily="18" charset="0"/>
              </a:rPr>
              <a:t>The defendant moved to dismiss the 924(j) charge on the ground that Hobbs Act robbery is not a crime of violence.</a:t>
            </a:r>
          </a:p>
          <a:p>
            <a:endParaRPr lang="en-US" sz="2200" dirty="0"/>
          </a:p>
          <a:p>
            <a:endParaRPr lang="en-US" sz="2200" dirty="0"/>
          </a:p>
          <a:p>
            <a:endParaRPr lang="en-US" sz="2200" dirty="0"/>
          </a:p>
          <a:p>
            <a:endParaRPr lang="en-US" sz="2200"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67332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2" name="TextBox 1"/>
          <p:cNvSpPr txBox="1"/>
          <p:nvPr/>
        </p:nvSpPr>
        <p:spPr>
          <a:xfrm>
            <a:off x="3543658" y="1083733"/>
            <a:ext cx="6688042" cy="4770537"/>
          </a:xfrm>
          <a:prstGeom prst="rect">
            <a:avLst/>
          </a:prstGeom>
          <a:noFill/>
        </p:spPr>
        <p:txBody>
          <a:bodyPr wrap="square" rtlCol="0">
            <a:spAutoFit/>
          </a:bodyPr>
          <a:lstStyle/>
          <a:p>
            <a:r>
              <a:rPr lang="en-US" b="1" dirty="0">
                <a:latin typeface="Century Schoolbook" panose="02040604050505020304" pitchFamily="18" charset="0"/>
              </a:rPr>
              <a:t>Three primary holdings:</a:t>
            </a:r>
          </a:p>
          <a:p>
            <a:endParaRPr lang="en-US" b="1" dirty="0">
              <a:latin typeface="Century Schoolbook" panose="02040604050505020304" pitchFamily="18" charset="0"/>
            </a:endParaRPr>
          </a:p>
          <a:p>
            <a:pPr marL="457200" indent="-457200">
              <a:buAutoNum type="arabicPeriod"/>
              <a:tabLst>
                <a:tab pos="282575" algn="l"/>
              </a:tabLst>
            </a:pPr>
            <a:r>
              <a:rPr lang="en-US" dirty="0">
                <a:latin typeface="Century Schoolbook" panose="02040604050505020304" pitchFamily="18" charset="0"/>
              </a:rPr>
              <a:t>Section 924(j) is a separate and distinct offense, not a  sentencing enhancement.</a:t>
            </a:r>
          </a:p>
          <a:p>
            <a:pPr>
              <a:tabLst>
                <a:tab pos="282575" algn="l"/>
              </a:tabLst>
            </a:pPr>
            <a:endParaRPr lang="en-US" dirty="0">
              <a:latin typeface="Century Schoolbook" panose="02040604050505020304" pitchFamily="18" charset="0"/>
            </a:endParaRPr>
          </a:p>
          <a:p>
            <a:pPr marL="463550">
              <a:buFont typeface="Wingdings" panose="05000000000000000000" pitchFamily="2" charset="2"/>
              <a:buChar char="Ø"/>
              <a:tabLst>
                <a:tab pos="463550" algn="l"/>
                <a:tab pos="744538" algn="l"/>
              </a:tabLst>
            </a:pPr>
            <a:r>
              <a:rPr lang="en-US" dirty="0">
                <a:latin typeface="Century Schoolbook" panose="02040604050505020304" pitchFamily="18" charset="0"/>
              </a:rPr>
              <a:t> Overruled circuit precedent holding that § 924(j)   	is a sentencing enhancement.</a:t>
            </a:r>
          </a:p>
          <a:p>
            <a:pPr marL="463550">
              <a:buFont typeface="Wingdings" panose="05000000000000000000" pitchFamily="2" charset="2"/>
              <a:buChar char="Ø"/>
              <a:tabLst>
                <a:tab pos="463550" algn="l"/>
                <a:tab pos="744538" algn="l"/>
              </a:tabLst>
            </a:pPr>
            <a:endParaRPr lang="en-US" dirty="0">
              <a:latin typeface="Century Schoolbook" panose="02040604050505020304" pitchFamily="18" charset="0"/>
            </a:endParaRPr>
          </a:p>
          <a:p>
            <a:pPr marL="463550">
              <a:buFont typeface="Wingdings" panose="05000000000000000000" pitchFamily="2" charset="2"/>
              <a:buChar char="Ø"/>
              <a:tabLst>
                <a:tab pos="463550" algn="l"/>
                <a:tab pos="744538" algn="l"/>
              </a:tabLst>
            </a:pPr>
            <a:r>
              <a:rPr lang="en-US" dirty="0">
                <a:latin typeface="Century Schoolbook" panose="02040604050505020304" pitchFamily="18" charset="0"/>
              </a:rPr>
              <a:t> Because § 924(j) increases the maximum penalty 	from life imprisonment to death, it must be 	submitted to the jury and proved beyond a 	reasonable doubt.</a:t>
            </a:r>
          </a:p>
          <a:p>
            <a:endParaRPr lang="en-US" sz="2200" dirty="0"/>
          </a:p>
          <a:p>
            <a:endParaRPr lang="en-US" sz="2200" dirty="0"/>
          </a:p>
          <a:p>
            <a:endParaRPr lang="en-US" sz="2200" dirty="0"/>
          </a:p>
          <a:p>
            <a:endParaRPr lang="en-US" sz="2200"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33" name="TextBox 32"/>
          <p:cNvSpPr txBox="1"/>
          <p:nvPr/>
        </p:nvSpPr>
        <p:spPr>
          <a:xfrm>
            <a:off x="3473926" y="323369"/>
            <a:ext cx="6615043" cy="523220"/>
          </a:xfrm>
          <a:prstGeom prst="rect">
            <a:avLst/>
          </a:prstGeom>
          <a:noFill/>
        </p:spPr>
        <p:txBody>
          <a:bodyPr wrap="square" rtlCol="0">
            <a:spAutoFit/>
          </a:bodyPr>
          <a:lstStyle/>
          <a:p>
            <a:pPr algn="ctr"/>
            <a:r>
              <a:rPr lang="en-US" sz="2800" i="1" dirty="0">
                <a:latin typeface="Century" panose="02040604050505020304" pitchFamily="18" charset="0"/>
              </a:rPr>
              <a:t>U.S. v. Melgar-Cabrera</a:t>
            </a:r>
            <a:r>
              <a:rPr lang="en-US" sz="2800" dirty="0">
                <a:latin typeface="Century" panose="02040604050505020304" pitchFamily="18" charset="0"/>
              </a:rPr>
              <a:t>, 892 F.3d 1053</a:t>
            </a:r>
            <a:endParaRPr lang="en-US" sz="2800" i="1" dirty="0">
              <a:latin typeface="Century" panose="02040604050505020304" pitchFamily="18" charset="0"/>
            </a:endParaRPr>
          </a:p>
        </p:txBody>
      </p:sp>
    </p:spTree>
    <p:extLst>
      <p:ext uri="{BB962C8B-B14F-4D97-AF65-F5344CB8AC3E}">
        <p14:creationId xmlns:p14="http://schemas.microsoft.com/office/powerpoint/2010/main" val="127723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Shrum</a:t>
            </a:r>
            <a:r>
              <a:rPr lang="en-US" sz="2800" dirty="0">
                <a:latin typeface="Century Schoolbook T." pitchFamily="2" charset="0"/>
              </a:rPr>
              <a:t>, 908 F.3d 1219</a:t>
            </a:r>
            <a:endParaRPr lang="en-US" sz="2800" i="1" dirty="0">
              <a:latin typeface="Century Schoolbook T." pitchFamily="2" charset="0"/>
            </a:endParaRPr>
          </a:p>
        </p:txBody>
      </p:sp>
      <p:sp>
        <p:nvSpPr>
          <p:cNvPr id="6" name="TextBox 5"/>
          <p:cNvSpPr txBox="1"/>
          <p:nvPr/>
        </p:nvSpPr>
        <p:spPr>
          <a:xfrm>
            <a:off x="5417635" y="987522"/>
            <a:ext cx="6086205" cy="5109091"/>
          </a:xfrm>
          <a:prstGeom prst="rect">
            <a:avLst/>
          </a:prstGeom>
          <a:noFill/>
        </p:spPr>
        <p:txBody>
          <a:bodyPr wrap="square" rtlCol="0">
            <a:spAutoFit/>
          </a:bodyPr>
          <a:lstStyle/>
          <a:p>
            <a:pPr>
              <a:spcAft>
                <a:spcPts val="1200"/>
              </a:spcAft>
            </a:pPr>
            <a:r>
              <a:rPr lang="en-US" sz="2200" b="1" dirty="0"/>
              <a:t>The unreasonable seizure invalidated the consent.</a:t>
            </a:r>
          </a:p>
          <a:p>
            <a:pPr marL="342900" indent="-342900">
              <a:spcAft>
                <a:spcPts val="1200"/>
              </a:spcAft>
              <a:buFont typeface="Wingdings" panose="05000000000000000000" pitchFamily="2" charset="2"/>
              <a:buChar char="Ø"/>
            </a:pPr>
            <a:r>
              <a:rPr lang="en-US" dirty="0"/>
              <a:t>Court held that </a:t>
            </a:r>
            <a:r>
              <a:rPr lang="en-US" i="1" dirty="0"/>
              <a:t>Strieff </a:t>
            </a:r>
            <a:r>
              <a:rPr lang="en-US" dirty="0"/>
              <a:t>factors weighed in favor of exclusion:</a:t>
            </a:r>
          </a:p>
          <a:p>
            <a:pPr marL="342900" indent="120650">
              <a:spcAft>
                <a:spcPts val="1200"/>
              </a:spcAft>
              <a:buFont typeface="+mj-lt"/>
              <a:buAutoNum type="arabicPeriod"/>
              <a:tabLst>
                <a:tab pos="631825" algn="l"/>
              </a:tabLst>
            </a:pPr>
            <a:r>
              <a:rPr lang="en-US" dirty="0"/>
              <a:t>  Defendant consented to the search two and a half hours 	after the seizure; the home remained under the 	dominion and control of police for entire period.</a:t>
            </a:r>
          </a:p>
          <a:p>
            <a:pPr marL="342900" indent="120650">
              <a:spcAft>
                <a:spcPts val="1200"/>
              </a:spcAft>
              <a:buFont typeface="+mj-lt"/>
              <a:buAutoNum type="arabicPeriod"/>
              <a:tabLst>
                <a:tab pos="631825" algn="l"/>
              </a:tabLst>
            </a:pPr>
            <a:r>
              <a:rPr lang="en-US" dirty="0"/>
              <a:t>  Defendant’s acquiescence was not consent, but “mere   	submission of claim to unlawful authority.”</a:t>
            </a:r>
          </a:p>
          <a:p>
            <a:pPr marL="342900" indent="120650">
              <a:spcAft>
                <a:spcPts val="1200"/>
              </a:spcAft>
              <a:buFont typeface="+mj-lt"/>
              <a:buAutoNum type="arabicPeriod"/>
              <a:tabLst>
                <a:tab pos="631825" algn="l"/>
              </a:tabLst>
            </a:pPr>
            <a:r>
              <a:rPr lang="en-US" dirty="0"/>
              <a:t>  Consent to search was the direct result of the seizure 	because the coroner need the medication but the 	defendant was prohibited from retrieving it.</a:t>
            </a:r>
          </a:p>
          <a:p>
            <a:pPr marL="342900" indent="120650">
              <a:spcAft>
                <a:spcPts val="2400"/>
              </a:spcAft>
              <a:buFont typeface="+mj-lt"/>
              <a:buAutoNum type="arabicPeriod"/>
              <a:tabLst>
                <a:tab pos="631825" algn="l"/>
              </a:tabLst>
            </a:pPr>
            <a:r>
              <a:rPr lang="en-US" dirty="0"/>
              <a:t>  A reasonably well-trained officer would have understood 	the seizure violated the Fourth Amendment.</a:t>
            </a:r>
          </a:p>
          <a:p>
            <a:pPr>
              <a:spcAft>
                <a:spcPts val="1200"/>
              </a:spcAft>
            </a:pPr>
            <a:r>
              <a:rPr lang="en-US" dirty="0"/>
              <a:t>Dissent from Judge Eid: Would have remanded case to district court for consideration of attenuation and independent source.</a:t>
            </a: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43440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2" name="TextBox 1"/>
          <p:cNvSpPr txBox="1"/>
          <p:nvPr/>
        </p:nvSpPr>
        <p:spPr>
          <a:xfrm>
            <a:off x="3543658" y="1083733"/>
            <a:ext cx="6688042" cy="4278094"/>
          </a:xfrm>
          <a:prstGeom prst="rect">
            <a:avLst/>
          </a:prstGeom>
          <a:noFill/>
        </p:spPr>
        <p:txBody>
          <a:bodyPr wrap="square" rtlCol="0">
            <a:spAutoFit/>
          </a:bodyPr>
          <a:lstStyle/>
          <a:p>
            <a:r>
              <a:rPr lang="en-US" b="1" dirty="0">
                <a:latin typeface="Century Schoolbook" panose="02040604050505020304" pitchFamily="18" charset="0"/>
              </a:rPr>
              <a:t>Three primary holdings:</a:t>
            </a:r>
          </a:p>
          <a:p>
            <a:endParaRPr lang="en-US" b="1" dirty="0">
              <a:latin typeface="Century Schoolbook" panose="02040604050505020304" pitchFamily="18" charset="0"/>
            </a:endParaRPr>
          </a:p>
          <a:p>
            <a:pPr marL="457200" indent="-457200">
              <a:buAutoNum type="arabicPeriod"/>
              <a:tabLst>
                <a:tab pos="282575" algn="l"/>
              </a:tabLst>
            </a:pPr>
            <a:r>
              <a:rPr lang="en-US" dirty="0">
                <a:latin typeface="Century Schoolbook" panose="02040604050505020304" pitchFamily="18" charset="0"/>
              </a:rPr>
              <a:t>Section 924(j) is a separate and distinct offense, not a  sentencing enhancement.</a:t>
            </a:r>
          </a:p>
          <a:p>
            <a:pPr marL="457200" indent="-457200">
              <a:buAutoNum type="arabicPeriod"/>
              <a:tabLst>
                <a:tab pos="282575" algn="l"/>
              </a:tabLst>
            </a:pPr>
            <a:endParaRPr lang="en-US" dirty="0">
              <a:latin typeface="Century Schoolbook" panose="02040604050505020304" pitchFamily="18" charset="0"/>
            </a:endParaRPr>
          </a:p>
          <a:p>
            <a:pPr marL="457200" indent="-457200">
              <a:buAutoNum type="arabicPeriod"/>
              <a:tabLst>
                <a:tab pos="282575" algn="l"/>
              </a:tabLst>
            </a:pPr>
            <a:r>
              <a:rPr lang="en-US" dirty="0">
                <a:latin typeface="Century Schoolbook" panose="02040604050505020304" pitchFamily="18" charset="0"/>
              </a:rPr>
              <a:t>The word “force” as used in § 924(c)(3)(A) has the same meaning as it does in ACCA, i.e., “v</a:t>
            </a:r>
            <a:r>
              <a:rPr lang="en-US" dirty="0">
                <a:latin typeface="Century Schoolbook" panose="02040604050505020304" pitchFamily="18" charset="0"/>
                <a:sym typeface="Wingdings" panose="05000000000000000000" pitchFamily="2" charset="2"/>
              </a:rPr>
              <a:t>iolent force –         that is, force capable of causing physical pain or       injury to another person.”</a:t>
            </a:r>
            <a:endParaRPr lang="en-US" dirty="0">
              <a:latin typeface="Century Schoolbook" panose="02040604050505020304" pitchFamily="18" charset="0"/>
            </a:endParaRPr>
          </a:p>
          <a:p>
            <a:pPr>
              <a:tabLst>
                <a:tab pos="282575" algn="l"/>
              </a:tabLst>
            </a:pPr>
            <a:endParaRPr lang="en-US" sz="2200" dirty="0"/>
          </a:p>
          <a:p>
            <a:endParaRPr lang="en-US" sz="2200" dirty="0"/>
          </a:p>
          <a:p>
            <a:endParaRPr lang="en-US" sz="2200" dirty="0"/>
          </a:p>
          <a:p>
            <a:endParaRPr lang="en-US" sz="2200" dirty="0"/>
          </a:p>
          <a:p>
            <a:endParaRPr lang="en-US" sz="2200"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33" name="TextBox 32"/>
          <p:cNvSpPr txBox="1"/>
          <p:nvPr/>
        </p:nvSpPr>
        <p:spPr>
          <a:xfrm>
            <a:off x="3473926" y="323369"/>
            <a:ext cx="6615043" cy="523220"/>
          </a:xfrm>
          <a:prstGeom prst="rect">
            <a:avLst/>
          </a:prstGeom>
          <a:noFill/>
        </p:spPr>
        <p:txBody>
          <a:bodyPr wrap="square" rtlCol="0">
            <a:spAutoFit/>
          </a:bodyPr>
          <a:lstStyle/>
          <a:p>
            <a:pPr algn="ctr"/>
            <a:r>
              <a:rPr lang="en-US" sz="2800" i="1" dirty="0">
                <a:latin typeface="Century" panose="02040604050505020304" pitchFamily="18" charset="0"/>
              </a:rPr>
              <a:t>U.S. v. Melgar-Cabrera</a:t>
            </a:r>
            <a:r>
              <a:rPr lang="en-US" sz="2800" dirty="0">
                <a:latin typeface="Century" panose="02040604050505020304" pitchFamily="18" charset="0"/>
              </a:rPr>
              <a:t>, 892 F.3d 1053</a:t>
            </a:r>
            <a:endParaRPr lang="en-US" sz="2800" i="1" dirty="0">
              <a:latin typeface="Century" panose="02040604050505020304" pitchFamily="18" charset="0"/>
            </a:endParaRPr>
          </a:p>
        </p:txBody>
      </p:sp>
    </p:spTree>
    <p:extLst>
      <p:ext uri="{BB962C8B-B14F-4D97-AF65-F5344CB8AC3E}">
        <p14:creationId xmlns:p14="http://schemas.microsoft.com/office/powerpoint/2010/main" val="1181501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543658"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2" name="TextBox 1"/>
          <p:cNvSpPr txBox="1"/>
          <p:nvPr/>
        </p:nvSpPr>
        <p:spPr>
          <a:xfrm>
            <a:off x="3543658" y="1083733"/>
            <a:ext cx="6688042" cy="6555641"/>
          </a:xfrm>
          <a:prstGeom prst="rect">
            <a:avLst/>
          </a:prstGeom>
          <a:noFill/>
        </p:spPr>
        <p:txBody>
          <a:bodyPr wrap="square" rtlCol="0">
            <a:spAutoFit/>
          </a:bodyPr>
          <a:lstStyle/>
          <a:p>
            <a:r>
              <a:rPr lang="en-US" b="1" dirty="0">
                <a:latin typeface="Century Schoolbook" panose="02040604050505020304" pitchFamily="18" charset="0"/>
              </a:rPr>
              <a:t>Three primary holdings:</a:t>
            </a:r>
          </a:p>
          <a:p>
            <a:endParaRPr lang="en-US" b="1" dirty="0">
              <a:latin typeface="Century Schoolbook" panose="02040604050505020304" pitchFamily="18" charset="0"/>
            </a:endParaRPr>
          </a:p>
          <a:p>
            <a:pPr marL="457200" indent="-457200">
              <a:buAutoNum type="arabicPeriod"/>
              <a:tabLst>
                <a:tab pos="282575" algn="l"/>
              </a:tabLst>
            </a:pPr>
            <a:r>
              <a:rPr lang="en-US" dirty="0">
                <a:latin typeface="Century Schoolbook" panose="02040604050505020304" pitchFamily="18" charset="0"/>
              </a:rPr>
              <a:t>Section 924(j) is a separate and distinct offense, not a  sentencing enhancement.</a:t>
            </a:r>
          </a:p>
          <a:p>
            <a:pPr marL="457200" indent="-457200">
              <a:buAutoNum type="arabicPeriod"/>
              <a:tabLst>
                <a:tab pos="282575" algn="l"/>
              </a:tabLst>
            </a:pPr>
            <a:endParaRPr lang="en-US" dirty="0">
              <a:latin typeface="Century Schoolbook" panose="02040604050505020304" pitchFamily="18" charset="0"/>
            </a:endParaRPr>
          </a:p>
          <a:p>
            <a:pPr marL="457200" indent="-457200">
              <a:buAutoNum type="arabicPeriod"/>
              <a:tabLst>
                <a:tab pos="282575" algn="l"/>
              </a:tabLst>
            </a:pPr>
            <a:r>
              <a:rPr lang="en-US" dirty="0">
                <a:latin typeface="Century Schoolbook" panose="02040604050505020304" pitchFamily="18" charset="0"/>
              </a:rPr>
              <a:t>The word “force” as used in § 924(c)(3)(A) has the same meaning as it does in ACCA, i.e., “v</a:t>
            </a:r>
            <a:r>
              <a:rPr lang="en-US" dirty="0">
                <a:latin typeface="Century Schoolbook" panose="02040604050505020304" pitchFamily="18" charset="0"/>
                <a:sym typeface="Wingdings" panose="05000000000000000000" pitchFamily="2" charset="2"/>
              </a:rPr>
              <a:t>iolent force –         that is, force capable of causing physical pain or       injury to another person.”</a:t>
            </a:r>
          </a:p>
          <a:p>
            <a:pPr marL="457200" indent="-457200">
              <a:buAutoNum type="arabicPeriod"/>
              <a:tabLst>
                <a:tab pos="282575" algn="l"/>
              </a:tabLst>
            </a:pPr>
            <a:endParaRPr lang="en-US" dirty="0">
              <a:latin typeface="Century Schoolbook" panose="02040604050505020304" pitchFamily="18" charset="0"/>
              <a:sym typeface="Wingdings" panose="05000000000000000000" pitchFamily="2" charset="2"/>
            </a:endParaRPr>
          </a:p>
          <a:p>
            <a:pPr marL="457200" indent="-457200">
              <a:buAutoNum type="arabicPeriod"/>
              <a:tabLst>
                <a:tab pos="282575" algn="l"/>
              </a:tabLst>
            </a:pPr>
            <a:r>
              <a:rPr lang="en-US" dirty="0">
                <a:latin typeface="Century Schoolbook" panose="02040604050505020304" pitchFamily="18" charset="0"/>
                <a:sym typeface="Wingdings" panose="05000000000000000000" pitchFamily="2" charset="2"/>
              </a:rPr>
              <a:t>Hobbs Act robbery is a “crime of violence.”</a:t>
            </a:r>
          </a:p>
          <a:p>
            <a:pPr marL="457200" indent="287338">
              <a:buFont typeface="Wingdings" panose="05000000000000000000" pitchFamily="2" charset="2"/>
              <a:buChar char="Ø"/>
              <a:tabLst>
                <a:tab pos="282575" algn="l"/>
                <a:tab pos="801688" algn="l"/>
              </a:tabLst>
            </a:pPr>
            <a:r>
              <a:rPr lang="en-US" dirty="0">
                <a:latin typeface="Century Schoolbook" panose="02040604050505020304" pitchFamily="18" charset="0"/>
                <a:sym typeface="Wingdings" panose="05000000000000000000" pitchFamily="2" charset="2"/>
              </a:rPr>
              <a:t> The force element in common law robbery (and 	thus, Hobbs Act robbery) can only be satisfied by 	violent force.</a:t>
            </a:r>
          </a:p>
          <a:p>
            <a:pPr marL="457200" indent="287338">
              <a:buFont typeface="Wingdings" panose="05000000000000000000" pitchFamily="2" charset="2"/>
              <a:buChar char="Ø"/>
              <a:tabLst>
                <a:tab pos="282575" algn="l"/>
                <a:tab pos="801688" algn="l"/>
              </a:tabLst>
            </a:pPr>
            <a:r>
              <a:rPr lang="en-US" dirty="0">
                <a:latin typeface="Century Schoolbook" panose="02040604050505020304" pitchFamily="18" charset="0"/>
                <a:sym typeface="Wingdings" panose="05000000000000000000" pitchFamily="2" charset="2"/>
              </a:rPr>
              <a:t> Placing a person in “fear of injury” necessarily 		constitutes the threatened use of physical force.</a:t>
            </a:r>
          </a:p>
          <a:p>
            <a:pPr marL="457200" indent="-457200">
              <a:buAutoNum type="arabicPeriod"/>
              <a:tabLst>
                <a:tab pos="282575" algn="l"/>
              </a:tabLst>
            </a:pPr>
            <a:endParaRPr lang="en-US" sz="2200" dirty="0"/>
          </a:p>
          <a:p>
            <a:pPr>
              <a:tabLst>
                <a:tab pos="282575" algn="l"/>
              </a:tabLst>
            </a:pPr>
            <a:endParaRPr lang="en-US" sz="2200" dirty="0"/>
          </a:p>
          <a:p>
            <a:endParaRPr lang="en-US" sz="2200" dirty="0"/>
          </a:p>
          <a:p>
            <a:endParaRPr lang="en-US" sz="2200" dirty="0"/>
          </a:p>
          <a:p>
            <a:endParaRPr lang="en-US" sz="2200" dirty="0"/>
          </a:p>
          <a:p>
            <a:endParaRPr lang="en-US" sz="2200"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33" name="TextBox 32"/>
          <p:cNvSpPr txBox="1"/>
          <p:nvPr/>
        </p:nvSpPr>
        <p:spPr>
          <a:xfrm>
            <a:off x="3473926" y="323369"/>
            <a:ext cx="6615043" cy="523220"/>
          </a:xfrm>
          <a:prstGeom prst="rect">
            <a:avLst/>
          </a:prstGeom>
          <a:noFill/>
        </p:spPr>
        <p:txBody>
          <a:bodyPr wrap="square" rtlCol="0">
            <a:spAutoFit/>
          </a:bodyPr>
          <a:lstStyle/>
          <a:p>
            <a:pPr algn="ctr"/>
            <a:r>
              <a:rPr lang="en-US" sz="2800" i="1" dirty="0">
                <a:latin typeface="Century" panose="02040604050505020304" pitchFamily="18" charset="0"/>
              </a:rPr>
              <a:t>U.S. v. Melgar-Cabrera</a:t>
            </a:r>
            <a:r>
              <a:rPr lang="en-US" sz="2800" dirty="0">
                <a:latin typeface="Century" panose="02040604050505020304" pitchFamily="18" charset="0"/>
              </a:rPr>
              <a:t>, 892 F.3d 1053</a:t>
            </a:r>
            <a:endParaRPr lang="en-US" sz="2800" i="1" dirty="0">
              <a:latin typeface="Century" panose="02040604050505020304" pitchFamily="18" charset="0"/>
            </a:endParaRPr>
          </a:p>
        </p:txBody>
      </p:sp>
    </p:spTree>
    <p:extLst>
      <p:ext uri="{BB962C8B-B14F-4D97-AF65-F5344CB8AC3E}">
        <p14:creationId xmlns:p14="http://schemas.microsoft.com/office/powerpoint/2010/main" val="1407116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38"/>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407731" y="821265"/>
            <a:ext cx="6545311" cy="223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29" name="TextBox 28"/>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0" name="TextBox 29"/>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1" name="TextBox 30"/>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2" name="TextBox 31"/>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4" name="TextBox 33"/>
          <p:cNvSpPr txBox="1"/>
          <p:nvPr/>
        </p:nvSpPr>
        <p:spPr>
          <a:xfrm>
            <a:off x="3424498" y="323369"/>
            <a:ext cx="6345941" cy="523220"/>
          </a:xfrm>
          <a:prstGeom prst="rect">
            <a:avLst/>
          </a:prstGeom>
          <a:noFill/>
        </p:spPr>
        <p:txBody>
          <a:bodyPr wrap="square" rtlCol="0">
            <a:spAutoFit/>
          </a:bodyPr>
          <a:lstStyle/>
          <a:p>
            <a:pPr algn="ctr"/>
            <a:r>
              <a:rPr lang="en-US" sz="2800" dirty="0">
                <a:latin typeface="Century Schoolbook T." pitchFamily="2" charset="0"/>
              </a:rPr>
              <a:t>Classification of Specific Offenses</a:t>
            </a:r>
          </a:p>
        </p:txBody>
      </p:sp>
      <p:graphicFrame>
        <p:nvGraphicFramePr>
          <p:cNvPr id="2" name="Table 1"/>
          <p:cNvGraphicFramePr>
            <a:graphicFrameLocks noGrp="1"/>
          </p:cNvGraphicFramePr>
          <p:nvPr>
            <p:extLst>
              <p:ext uri="{D42A27DB-BD31-4B8C-83A1-F6EECF244321}">
                <p14:modId xmlns:p14="http://schemas.microsoft.com/office/powerpoint/2010/main" val="570858921"/>
              </p:ext>
            </p:extLst>
          </p:nvPr>
        </p:nvGraphicFramePr>
        <p:xfrm>
          <a:off x="3444133" y="1100291"/>
          <a:ext cx="6737776" cy="5712553"/>
        </p:xfrm>
        <a:graphic>
          <a:graphicData uri="http://schemas.openxmlformats.org/drawingml/2006/table">
            <a:tbl>
              <a:tblPr firstRow="1" bandRow="1">
                <a:tableStyleId>{5C22544A-7EE6-4342-B048-85BDC9FD1C3A}</a:tableStyleId>
              </a:tblPr>
              <a:tblGrid>
                <a:gridCol w="3368888">
                  <a:extLst>
                    <a:ext uri="{9D8B030D-6E8A-4147-A177-3AD203B41FA5}">
                      <a16:colId xmlns:a16="http://schemas.microsoft.com/office/drawing/2014/main" val="2617410612"/>
                    </a:ext>
                  </a:extLst>
                </a:gridCol>
                <a:gridCol w="3368888">
                  <a:extLst>
                    <a:ext uri="{9D8B030D-6E8A-4147-A177-3AD203B41FA5}">
                      <a16:colId xmlns:a16="http://schemas.microsoft.com/office/drawing/2014/main" val="2877261129"/>
                    </a:ext>
                  </a:extLst>
                </a:gridCol>
              </a:tblGrid>
              <a:tr h="552765">
                <a:tc>
                  <a:txBody>
                    <a:bodyPr/>
                    <a:lstStyle/>
                    <a:p>
                      <a:pPr algn="ctr"/>
                      <a:r>
                        <a:rPr lang="en-US" sz="1600" b="1" dirty="0">
                          <a:solidFill>
                            <a:schemeClr val="tx1"/>
                          </a:solidFill>
                        </a:rPr>
                        <a:t>Crimes</a:t>
                      </a:r>
                      <a:r>
                        <a:rPr lang="en-US" sz="1600" b="1" baseline="0" dirty="0">
                          <a:solidFill>
                            <a:schemeClr val="tx1"/>
                          </a:solidFill>
                        </a:rPr>
                        <a:t> of Violence/</a:t>
                      </a:r>
                    </a:p>
                    <a:p>
                      <a:pPr algn="ctr"/>
                      <a:r>
                        <a:rPr lang="en-US" sz="1600" b="1" baseline="0" dirty="0">
                          <a:solidFill>
                            <a:schemeClr val="tx1"/>
                          </a:solidFill>
                        </a:rPr>
                        <a:t>Violent Felonies</a:t>
                      </a:r>
                      <a:endParaRPr lang="en-US" sz="1600" b="1" dirty="0">
                        <a:solidFill>
                          <a:schemeClr val="tx1"/>
                        </a:solidFill>
                      </a:endParaRPr>
                    </a:p>
                  </a:txBody>
                  <a:tcPr/>
                </a:tc>
                <a:tc>
                  <a:txBody>
                    <a:bodyPr/>
                    <a:lstStyle/>
                    <a:p>
                      <a:pPr algn="ctr"/>
                      <a:r>
                        <a:rPr lang="en-US" dirty="0">
                          <a:solidFill>
                            <a:schemeClr val="tx1"/>
                          </a:solidFill>
                        </a:rPr>
                        <a:t>NOT</a:t>
                      </a:r>
                      <a:r>
                        <a:rPr lang="en-US" baseline="0" dirty="0">
                          <a:solidFill>
                            <a:schemeClr val="tx1"/>
                          </a:solidFill>
                        </a:rPr>
                        <a:t> Crimes of Violence/</a:t>
                      </a:r>
                    </a:p>
                    <a:p>
                      <a:pPr algn="ctr"/>
                      <a:r>
                        <a:rPr lang="en-US" baseline="0" dirty="0">
                          <a:solidFill>
                            <a:schemeClr val="tx1"/>
                          </a:solidFill>
                        </a:rPr>
                        <a:t>Violent Felonies</a:t>
                      </a:r>
                      <a:endParaRPr lang="en-US" dirty="0">
                        <a:solidFill>
                          <a:schemeClr val="tx1"/>
                        </a:solidFill>
                      </a:endParaRPr>
                    </a:p>
                  </a:txBody>
                  <a:tcPr/>
                </a:tc>
                <a:extLst>
                  <a:ext uri="{0D108BD9-81ED-4DB2-BD59-A6C34878D82A}">
                    <a16:rowId xmlns:a16="http://schemas.microsoft.com/office/drawing/2014/main" val="1273371373"/>
                  </a:ext>
                </a:extLst>
              </a:tr>
              <a:tr h="552765">
                <a:tc>
                  <a:txBody>
                    <a:bodyPr/>
                    <a:lstStyle/>
                    <a:p>
                      <a:r>
                        <a:rPr lang="en-US" sz="1600" b="1" dirty="0"/>
                        <a:t>Federal bank robbery</a:t>
                      </a:r>
                      <a:r>
                        <a:rPr lang="en-US" sz="1600" dirty="0"/>
                        <a:t>.  </a:t>
                      </a:r>
                      <a:r>
                        <a:rPr lang="en-US" sz="1600" i="1" dirty="0"/>
                        <a:t>United</a:t>
                      </a:r>
                      <a:r>
                        <a:rPr lang="en-US" sz="1600" i="1" baseline="0" dirty="0"/>
                        <a:t> States v. McCranie</a:t>
                      </a:r>
                      <a:r>
                        <a:rPr lang="en-US" sz="1600" i="0" baseline="0" dirty="0"/>
                        <a:t>, 889 F.3d 677.</a:t>
                      </a:r>
                      <a:endParaRPr lang="en-US" sz="1600" dirty="0"/>
                    </a:p>
                  </a:txBody>
                  <a:tcPr/>
                </a:tc>
                <a:tc>
                  <a:txBody>
                    <a:bodyPr/>
                    <a:lstStyle/>
                    <a:p>
                      <a:r>
                        <a:rPr lang="en-US" sz="1600" b="1" dirty="0"/>
                        <a:t>Oklahoma forcible sodomy.  </a:t>
                      </a:r>
                      <a:r>
                        <a:rPr lang="en-US" sz="1600" b="0" i="1" dirty="0"/>
                        <a:t>United</a:t>
                      </a:r>
                      <a:r>
                        <a:rPr lang="en-US" sz="1600" b="0" i="1" baseline="0" dirty="0"/>
                        <a:t> States v. Degeare</a:t>
                      </a:r>
                      <a:r>
                        <a:rPr lang="en-US" sz="1600" b="0" i="0" baseline="0" dirty="0"/>
                        <a:t>, 884 F.3d 1241.</a:t>
                      </a:r>
                      <a:endParaRPr lang="en-US" sz="1600" b="1" dirty="0"/>
                    </a:p>
                  </a:txBody>
                  <a:tcPr/>
                </a:tc>
                <a:extLst>
                  <a:ext uri="{0D108BD9-81ED-4DB2-BD59-A6C34878D82A}">
                    <a16:rowId xmlns:a16="http://schemas.microsoft.com/office/drawing/2014/main" val="2985809645"/>
                  </a:ext>
                </a:extLst>
              </a:tr>
              <a:tr h="581753">
                <a:tc>
                  <a:txBody>
                    <a:bodyPr/>
                    <a:lstStyle/>
                    <a:p>
                      <a:r>
                        <a:rPr lang="en-US" sz="1600" b="1" dirty="0"/>
                        <a:t>Aiding</a:t>
                      </a:r>
                      <a:r>
                        <a:rPr lang="en-US" sz="1600" b="1" baseline="0" dirty="0"/>
                        <a:t> and abetting bank robbery.  </a:t>
                      </a:r>
                      <a:r>
                        <a:rPr lang="en-US" sz="1600" b="0" i="1" baseline="0" dirty="0"/>
                        <a:t>United States v. Deiter</a:t>
                      </a:r>
                      <a:r>
                        <a:rPr lang="en-US" sz="1600" b="0" i="0" baseline="0" dirty="0"/>
                        <a:t>, 890 F.3d 1203.</a:t>
                      </a:r>
                      <a:endParaRPr lang="en-US" sz="1600" b="1" dirty="0"/>
                    </a:p>
                  </a:txBody>
                  <a:tcPr/>
                </a:tc>
                <a:tc>
                  <a:txBody>
                    <a:bodyPr/>
                    <a:lstStyle/>
                    <a:p>
                      <a:r>
                        <a:rPr lang="en-US" sz="1600" b="1" dirty="0"/>
                        <a:t>Nebraska burglary.  </a:t>
                      </a:r>
                      <a:r>
                        <a:rPr lang="en-US" sz="1600" b="0" i="1" dirty="0"/>
                        <a:t>United States v. Driscoll</a:t>
                      </a:r>
                      <a:r>
                        <a:rPr lang="en-US" sz="1600" b="0" i="0" dirty="0"/>
                        <a:t>, 892 F.3d 1127.</a:t>
                      </a:r>
                      <a:endParaRPr lang="en-US" sz="1600" b="1" dirty="0"/>
                    </a:p>
                  </a:txBody>
                  <a:tcPr/>
                </a:tc>
                <a:extLst>
                  <a:ext uri="{0D108BD9-81ED-4DB2-BD59-A6C34878D82A}">
                    <a16:rowId xmlns:a16="http://schemas.microsoft.com/office/drawing/2014/main" val="1775498700"/>
                  </a:ext>
                </a:extLst>
              </a:tr>
              <a:tr h="540932">
                <a:tc>
                  <a:txBody>
                    <a:bodyPr/>
                    <a:lstStyle/>
                    <a:p>
                      <a:r>
                        <a:rPr lang="en-US" sz="1600" b="1" dirty="0"/>
                        <a:t>Kansas aggravated battery.</a:t>
                      </a:r>
                      <a:r>
                        <a:rPr lang="en-US" sz="1600" b="1" baseline="0" dirty="0"/>
                        <a:t> </a:t>
                      </a:r>
                      <a:r>
                        <a:rPr lang="en-US" sz="1600" b="0" i="1" baseline="0" dirty="0"/>
                        <a:t>United States v. Williams</a:t>
                      </a:r>
                      <a:r>
                        <a:rPr lang="en-US" sz="1600" b="0" i="0" baseline="0" dirty="0"/>
                        <a:t>, 893 F.3d 696.</a:t>
                      </a:r>
                      <a:endParaRPr lang="en-US" sz="1600" b="1" dirty="0"/>
                    </a:p>
                  </a:txBody>
                  <a:tcPr/>
                </a:tc>
                <a:tc>
                  <a:txBody>
                    <a:bodyPr/>
                    <a:lstStyle/>
                    <a:p>
                      <a:r>
                        <a:rPr lang="en-US" sz="1600" b="1" dirty="0"/>
                        <a:t>Oklahoma</a:t>
                      </a:r>
                      <a:r>
                        <a:rPr lang="en-US" sz="1600" b="1" baseline="0" dirty="0"/>
                        <a:t> manslaughter.  </a:t>
                      </a:r>
                      <a:r>
                        <a:rPr lang="en-US" sz="1600" b="0" i="1" baseline="0" dirty="0"/>
                        <a:t>United States v. Leaverton</a:t>
                      </a:r>
                      <a:r>
                        <a:rPr lang="en-US" sz="1600" b="0" i="0" baseline="0" dirty="0"/>
                        <a:t>, 895 F.3d 1251.</a:t>
                      </a:r>
                      <a:endParaRPr lang="en-US" sz="1600" b="1" dirty="0"/>
                    </a:p>
                  </a:txBody>
                  <a:tcPr/>
                </a:tc>
                <a:extLst>
                  <a:ext uri="{0D108BD9-81ED-4DB2-BD59-A6C34878D82A}">
                    <a16:rowId xmlns:a16="http://schemas.microsoft.com/office/drawing/2014/main" val="1509981022"/>
                  </a:ext>
                </a:extLst>
              </a:tr>
              <a:tr h="789665">
                <a:tc>
                  <a:txBody>
                    <a:bodyPr/>
                    <a:lstStyle/>
                    <a:p>
                      <a:r>
                        <a:rPr lang="en-US" sz="1600" b="1" dirty="0"/>
                        <a:t>Oklahoma second-degree</a:t>
                      </a:r>
                      <a:r>
                        <a:rPr lang="en-US" sz="1600" b="1" baseline="0" dirty="0"/>
                        <a:t> burglary.  </a:t>
                      </a:r>
                      <a:r>
                        <a:rPr lang="en-US" sz="1600" b="0" i="1" baseline="0" dirty="0"/>
                        <a:t>United States v. Washington</a:t>
                      </a:r>
                      <a:r>
                        <a:rPr lang="en-US" sz="1600" b="0" i="0" baseline="0" dirty="0"/>
                        <a:t>, 890 F.3d 891.</a:t>
                      </a:r>
                      <a:endParaRPr lang="en-US" sz="1600" b="1" dirty="0"/>
                    </a:p>
                  </a:txBody>
                  <a:tcPr/>
                </a:tc>
                <a:tc>
                  <a:txBody>
                    <a:bodyPr/>
                    <a:lstStyle/>
                    <a:p>
                      <a:r>
                        <a:rPr lang="en-US" sz="1600" b="1" dirty="0"/>
                        <a:t>Oklahoma lewd molestation. </a:t>
                      </a:r>
                      <a:r>
                        <a:rPr lang="en-US" sz="1600" b="0" i="1" dirty="0"/>
                        <a:t>United</a:t>
                      </a:r>
                      <a:r>
                        <a:rPr lang="en-US" sz="1600" b="0" i="1" baseline="0" dirty="0"/>
                        <a:t> States v. Gieswein</a:t>
                      </a:r>
                      <a:r>
                        <a:rPr lang="en-US" sz="1600" b="0" i="0" baseline="0" dirty="0"/>
                        <a:t>, 887 F.3d 1054.</a:t>
                      </a:r>
                      <a:endParaRPr lang="en-US" sz="1600" b="1" dirty="0"/>
                    </a:p>
                  </a:txBody>
                  <a:tcPr/>
                </a:tc>
                <a:extLst>
                  <a:ext uri="{0D108BD9-81ED-4DB2-BD59-A6C34878D82A}">
                    <a16:rowId xmlns:a16="http://schemas.microsoft.com/office/drawing/2014/main" val="1896136883"/>
                  </a:ext>
                </a:extLst>
              </a:tr>
              <a:tr h="789665">
                <a:tc>
                  <a:txBody>
                    <a:bodyPr/>
                    <a:lstStyle/>
                    <a:p>
                      <a:r>
                        <a:rPr lang="en-US" sz="1600" b="1" dirty="0"/>
                        <a:t>Federal</a:t>
                      </a:r>
                      <a:r>
                        <a:rPr lang="en-US" sz="1600" b="1" baseline="0" dirty="0"/>
                        <a:t> assault resulting in serious bodily injury.  </a:t>
                      </a:r>
                      <a:r>
                        <a:rPr lang="en-US" sz="1600" b="0" i="1" baseline="0" dirty="0"/>
                        <a:t>United States v. Mann</a:t>
                      </a:r>
                      <a:r>
                        <a:rPr lang="en-US" sz="1600" b="0" i="0" baseline="0" dirty="0"/>
                        <a:t>, 899 F.3d 898.</a:t>
                      </a:r>
                      <a:endParaRPr lang="en-US" sz="1600" b="1" dirty="0"/>
                    </a:p>
                  </a:txBody>
                  <a:tcPr/>
                </a:tc>
                <a:tc>
                  <a:txBody>
                    <a:bodyPr/>
                    <a:lstStyle/>
                    <a:p>
                      <a:r>
                        <a:rPr lang="en-US" sz="1600" b="1" dirty="0"/>
                        <a:t>Oklahoma</a:t>
                      </a:r>
                      <a:r>
                        <a:rPr lang="en-US" sz="1600" b="1" baseline="0" dirty="0"/>
                        <a:t> assault and battery on law enforcement officer.  </a:t>
                      </a:r>
                      <a:r>
                        <a:rPr lang="en-US" sz="1600" b="0" i="1" baseline="0" dirty="0"/>
                        <a:t>United States v. Johnson</a:t>
                      </a:r>
                      <a:r>
                        <a:rPr lang="en-US" sz="1600" b="0" i="0" baseline="0" dirty="0"/>
                        <a:t>, 911 F.3d 1062.</a:t>
                      </a:r>
                      <a:endParaRPr lang="en-US" sz="1600" b="1" dirty="0"/>
                    </a:p>
                  </a:txBody>
                  <a:tcPr/>
                </a:tc>
                <a:extLst>
                  <a:ext uri="{0D108BD9-81ED-4DB2-BD59-A6C34878D82A}">
                    <a16:rowId xmlns:a16="http://schemas.microsoft.com/office/drawing/2014/main" val="1851042574"/>
                  </a:ext>
                </a:extLst>
              </a:tr>
              <a:tr h="619760">
                <a:tc>
                  <a:txBody>
                    <a:bodyPr/>
                    <a:lstStyle/>
                    <a:p>
                      <a:r>
                        <a:rPr lang="en-US" sz="1600" b="1" dirty="0"/>
                        <a:t>Utah second-degree</a:t>
                      </a:r>
                      <a:r>
                        <a:rPr lang="en-US" sz="1600" b="1" baseline="0" dirty="0"/>
                        <a:t> assault.  </a:t>
                      </a:r>
                      <a:r>
                        <a:rPr lang="en-US" sz="1600" b="0" i="1" baseline="0" dirty="0"/>
                        <a:t>United States v. Bettcher</a:t>
                      </a:r>
                      <a:r>
                        <a:rPr lang="en-US" sz="1600" b="0" i="0" baseline="0" dirty="0"/>
                        <a:t>, 911 F.3d 1040.</a:t>
                      </a:r>
                      <a:endParaRPr lang="en-US" sz="1600" b="1" dirty="0"/>
                    </a:p>
                  </a:txBody>
                  <a:tcPr/>
                </a:tc>
                <a:tc>
                  <a:txBody>
                    <a:bodyPr/>
                    <a:lstStyle/>
                    <a:p>
                      <a:endParaRPr lang="en-US" sz="1600" dirty="0"/>
                    </a:p>
                  </a:txBody>
                  <a:tcPr/>
                </a:tc>
                <a:extLst>
                  <a:ext uri="{0D108BD9-81ED-4DB2-BD59-A6C34878D82A}">
                    <a16:rowId xmlns:a16="http://schemas.microsoft.com/office/drawing/2014/main" val="2415184219"/>
                  </a:ext>
                </a:extLst>
              </a:tr>
              <a:tr h="325676">
                <a:tc>
                  <a:txBody>
                    <a:bodyPr/>
                    <a:lstStyle/>
                    <a:p>
                      <a:r>
                        <a:rPr lang="en-US" sz="1600" b="1" dirty="0"/>
                        <a:t>Oklahoma use of vehicle to facilitate intentional discharge of firearm.</a:t>
                      </a:r>
                      <a:r>
                        <a:rPr lang="en-US" sz="1600" b="1" baseline="0" dirty="0"/>
                        <a:t>  </a:t>
                      </a:r>
                      <a:r>
                        <a:rPr lang="en-US" sz="1600" b="0" i="1" baseline="0" dirty="0"/>
                        <a:t>United States v. Johnson</a:t>
                      </a:r>
                      <a:r>
                        <a:rPr lang="en-US" sz="1600" b="0" i="0" baseline="0" dirty="0"/>
                        <a:t>, 911 F.3d 1062.</a:t>
                      </a:r>
                      <a:endParaRPr lang="en-US" sz="1600" b="1" dirty="0"/>
                    </a:p>
                  </a:txBody>
                  <a:tcPr/>
                </a:tc>
                <a:tc>
                  <a:txBody>
                    <a:bodyPr/>
                    <a:lstStyle/>
                    <a:p>
                      <a:endParaRPr lang="en-US" sz="1600" dirty="0"/>
                    </a:p>
                  </a:txBody>
                  <a:tcPr/>
                </a:tc>
                <a:extLst>
                  <a:ext uri="{0D108BD9-81ED-4DB2-BD59-A6C34878D82A}">
                    <a16:rowId xmlns:a16="http://schemas.microsoft.com/office/drawing/2014/main" val="1438542407"/>
                  </a:ext>
                </a:extLst>
              </a:tr>
            </a:tbl>
          </a:graphicData>
        </a:graphic>
      </p:graphicFrame>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855403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2609" y="1519328"/>
            <a:ext cx="5985362" cy="3323987"/>
          </a:xfrm>
          <a:prstGeom prst="rect">
            <a:avLst/>
          </a:prstGeom>
          <a:noFill/>
        </p:spPr>
        <p:txBody>
          <a:bodyPr wrap="square" rtlCol="0">
            <a:spAutoFit/>
          </a:bodyPr>
          <a:lstStyle/>
          <a:p>
            <a:r>
              <a:rPr lang="en-US" sz="2000" dirty="0">
                <a:latin typeface="Century Schoolbook" panose="02040604050505020304" pitchFamily="18" charset="0"/>
              </a:rPr>
              <a:t>Two cases articulating tests for applying enhancements:</a:t>
            </a:r>
          </a:p>
          <a:p>
            <a:pPr marL="742950" lvl="1" indent="-285750">
              <a:buFont typeface="Arial" panose="020B0604020202020204" pitchFamily="34" charset="0"/>
              <a:buChar char="•"/>
            </a:pPr>
            <a:endParaRPr lang="en-US" dirty="0">
              <a:latin typeface="Century Schoolbook" panose="02040604050505020304" pitchFamily="18" charset="0"/>
            </a:endParaRPr>
          </a:p>
          <a:p>
            <a:pPr marL="742950" lvl="1" indent="-285750">
              <a:buFont typeface="Arial" panose="020B0604020202020204" pitchFamily="34" charset="0"/>
              <a:buChar char="•"/>
            </a:pPr>
            <a:r>
              <a:rPr lang="en-US" dirty="0">
                <a:latin typeface="Century Schoolbook" panose="02040604050505020304" pitchFamily="18" charset="0"/>
              </a:rPr>
              <a:t>U.S.S.G. § 2D1.1(b)(12) – Maintaining a Premises for Manufacture / Distribution of Drugs</a:t>
            </a:r>
          </a:p>
          <a:p>
            <a:pPr marL="742950" lvl="1" indent="-285750">
              <a:buFont typeface="Arial" panose="020B0604020202020204" pitchFamily="34" charset="0"/>
              <a:buChar char="•"/>
            </a:pPr>
            <a:endParaRPr lang="en-US" dirty="0">
              <a:latin typeface="Century Schoolbook" panose="02040604050505020304" pitchFamily="18" charset="0"/>
            </a:endParaRPr>
          </a:p>
          <a:p>
            <a:pPr marL="742950" lvl="1" indent="-285750">
              <a:buFont typeface="Arial" panose="020B0604020202020204" pitchFamily="34" charset="0"/>
              <a:buChar char="•"/>
            </a:pPr>
            <a:r>
              <a:rPr lang="en-US" dirty="0">
                <a:latin typeface="Century Schoolbook" panose="02040604050505020304" pitchFamily="18" charset="0"/>
              </a:rPr>
              <a:t>U.S.S.G. § 3C1.2 – Reckless Endangerment During Flight</a:t>
            </a:r>
          </a:p>
          <a:p>
            <a:endParaRPr lang="en-US" sz="2400" dirty="0">
              <a:latin typeface="Century Schoolbook" panose="02040604050505020304" pitchFamily="18" charset="0"/>
            </a:endParaRPr>
          </a:p>
          <a:p>
            <a:r>
              <a:rPr lang="en-US" sz="2000" dirty="0">
                <a:latin typeface="Century Schoolbook" panose="02040604050505020304" pitchFamily="18" charset="0"/>
              </a:rPr>
              <a:t>Clarification of supervised release law</a:t>
            </a:r>
            <a:endParaRPr lang="en-US" sz="2000" b="1" dirty="0">
              <a:latin typeface="Century Schoolbook" panose="02040604050505020304" pitchFamily="18" charset="0"/>
            </a:endParaRPr>
          </a:p>
        </p:txBody>
      </p:sp>
      <p:sp>
        <p:nvSpPr>
          <p:cNvPr id="30" name="TextBox 29"/>
          <p:cNvSpPr txBox="1"/>
          <p:nvPr/>
        </p:nvSpPr>
        <p:spPr>
          <a:xfrm>
            <a:off x="3130735" y="1519328"/>
            <a:ext cx="6791215" cy="646331"/>
          </a:xfrm>
          <a:prstGeom prst="rect">
            <a:avLst/>
          </a:prstGeom>
          <a:noFill/>
        </p:spPr>
        <p:txBody>
          <a:bodyPr wrap="square" rtlCol="0">
            <a:spAutoFit/>
          </a:bodyPr>
          <a:lstStyle/>
          <a:p>
            <a:endParaRPr lang="en-US" b="1" dirty="0"/>
          </a:p>
          <a:p>
            <a:endParaRPr lang="en-US" b="1" dirty="0"/>
          </a:p>
        </p:txBody>
      </p: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dirty="0">
                <a:latin typeface="Century Schoolbook T."/>
              </a:rPr>
              <a:t>Sentencing Cases</a:t>
            </a: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485031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Murphy</a:t>
            </a:r>
            <a:r>
              <a:rPr lang="en-US" sz="2800" dirty="0">
                <a:latin typeface="Century" panose="02040604050505020304" pitchFamily="18" charset="0"/>
              </a:rPr>
              <a:t>, 901 F.3d 1185 (2018)</a:t>
            </a:r>
            <a:endParaRPr lang="en-US" sz="2800" i="1" dirty="0">
              <a:latin typeface="Century" panose="02040604050505020304" pitchFamily="18" charset="0"/>
            </a:endParaRPr>
          </a:p>
        </p:txBody>
      </p:sp>
      <p:pic>
        <p:nvPicPr>
          <p:cNvPr id="23" name="Picture 22"/>
          <p:cNvPicPr>
            <a:picLocks noChangeAspect="1"/>
          </p:cNvPicPr>
          <p:nvPr/>
        </p:nvPicPr>
        <p:blipFill>
          <a:blip r:embed="rId3"/>
          <a:stretch>
            <a:fillRect/>
          </a:stretch>
        </p:blipFill>
        <p:spPr>
          <a:xfrm>
            <a:off x="4010871" y="2965012"/>
            <a:ext cx="4582886" cy="3437165"/>
          </a:xfrm>
          <a:prstGeom prst="rect">
            <a:avLst/>
          </a:prstGeom>
        </p:spPr>
      </p:pic>
      <p:sp>
        <p:nvSpPr>
          <p:cNvPr id="29" name="TextBox 28"/>
          <p:cNvSpPr txBox="1"/>
          <p:nvPr/>
        </p:nvSpPr>
        <p:spPr>
          <a:xfrm>
            <a:off x="3052259" y="1172046"/>
            <a:ext cx="6286199" cy="1354217"/>
          </a:xfrm>
          <a:prstGeom prst="rect">
            <a:avLst/>
          </a:prstGeom>
          <a:noFill/>
        </p:spPr>
        <p:txBody>
          <a:bodyPr wrap="square" rtlCol="0">
            <a:spAutoFit/>
          </a:bodyPr>
          <a:lstStyle/>
          <a:p>
            <a:r>
              <a:rPr lang="en-US" b="1" dirty="0">
                <a:latin typeface="Century" panose="02040604050505020304" pitchFamily="18" charset="0"/>
              </a:rPr>
              <a:t>U.S.S.G. § 2D1.1(b)(12) – Premises Enhancement</a:t>
            </a:r>
          </a:p>
          <a:p>
            <a:pPr lvl="1"/>
            <a:endParaRPr lang="en-US" sz="1600" i="1" dirty="0">
              <a:latin typeface="Century" panose="02040604050505020304" pitchFamily="18" charset="0"/>
            </a:endParaRPr>
          </a:p>
          <a:p>
            <a:pPr lvl="1"/>
            <a:r>
              <a:rPr lang="en-US" sz="1600" i="1" dirty="0">
                <a:latin typeface="Century" panose="02040604050505020304" pitchFamily="18" charset="0"/>
              </a:rPr>
              <a:t>“If the defendant maintained a premises for the purpose of manufacturing or distributing a controlled substance, increase by 2 levels.”</a:t>
            </a:r>
            <a:endParaRPr lang="en-US" i="1"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525327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Murphy</a:t>
            </a:r>
            <a:r>
              <a:rPr lang="en-US" sz="2800" dirty="0">
                <a:latin typeface="Century" panose="02040604050505020304" pitchFamily="18" charset="0"/>
              </a:rPr>
              <a:t>, 901 F.3d 1185 (2018)</a:t>
            </a:r>
            <a:endParaRPr lang="en-US" sz="2800" i="1" dirty="0">
              <a:latin typeface="Century" panose="02040604050505020304" pitchFamily="18" charset="0"/>
            </a:endParaRPr>
          </a:p>
        </p:txBody>
      </p:sp>
      <p:sp>
        <p:nvSpPr>
          <p:cNvPr id="26" name="TextBox 25"/>
          <p:cNvSpPr txBox="1"/>
          <p:nvPr/>
        </p:nvSpPr>
        <p:spPr>
          <a:xfrm>
            <a:off x="3005765" y="1172043"/>
            <a:ext cx="6286199" cy="4278094"/>
          </a:xfrm>
          <a:prstGeom prst="rect">
            <a:avLst/>
          </a:prstGeom>
          <a:noFill/>
        </p:spPr>
        <p:txBody>
          <a:bodyPr wrap="square" rtlCol="0">
            <a:spAutoFit/>
          </a:bodyPr>
          <a:lstStyle/>
          <a:p>
            <a:r>
              <a:rPr lang="en-US" b="1" dirty="0">
                <a:latin typeface="Century" panose="02040604050505020304" pitchFamily="18" charset="0"/>
              </a:rPr>
              <a:t>U.S.S.G. § 2D1.1(b)(12) –  Totality Test</a:t>
            </a:r>
            <a:endParaRPr lang="en-US" dirty="0">
              <a:latin typeface="Century" panose="02040604050505020304" pitchFamily="18" charset="0"/>
            </a:endParaRP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Drug-related activity must be </a:t>
            </a:r>
            <a:r>
              <a:rPr lang="en-US" u="sng" dirty="0">
                <a:latin typeface="Century" panose="02040604050505020304" pitchFamily="18" charset="0"/>
              </a:rPr>
              <a:t>“frequent” and “substantial,”</a:t>
            </a:r>
            <a:r>
              <a:rPr lang="en-US" dirty="0">
                <a:latin typeface="Century" panose="02040604050505020304" pitchFamily="18" charset="0"/>
              </a:rPr>
              <a:t> evaluated under a totality of the circumstances test, with factors including:</a:t>
            </a:r>
          </a:p>
          <a:p>
            <a:pPr marL="800100" lvl="1" indent="-342900">
              <a:spcBef>
                <a:spcPts val="600"/>
              </a:spcBef>
              <a:buFont typeface="+mj-lt"/>
              <a:buAutoNum type="arabicPeriod"/>
            </a:pPr>
            <a:r>
              <a:rPr lang="en-US" sz="1600" dirty="0">
                <a:latin typeface="Century" panose="02040604050505020304" pitchFamily="18" charset="0"/>
              </a:rPr>
              <a:t>the frequency and number of drugs sales occurring at the home; </a:t>
            </a:r>
          </a:p>
          <a:p>
            <a:pPr marL="800100" lvl="1" indent="-342900">
              <a:spcBef>
                <a:spcPts val="600"/>
              </a:spcBef>
              <a:buFont typeface="+mj-lt"/>
              <a:buAutoNum type="arabicPeriod"/>
            </a:pPr>
            <a:r>
              <a:rPr lang="en-US" sz="1600" dirty="0">
                <a:latin typeface="Century" panose="02040604050505020304" pitchFamily="18" charset="0"/>
              </a:rPr>
              <a:t>the quantities of drugs bought, sold, manufactured, or stored in the home; </a:t>
            </a:r>
          </a:p>
          <a:p>
            <a:pPr marL="800100" lvl="1" indent="-342900">
              <a:spcBef>
                <a:spcPts val="600"/>
              </a:spcBef>
              <a:buFont typeface="+mj-lt"/>
              <a:buAutoNum type="arabicPeriod"/>
            </a:pPr>
            <a:r>
              <a:rPr lang="en-US" sz="1600" dirty="0">
                <a:latin typeface="Century" panose="02040604050505020304" pitchFamily="18" charset="0"/>
              </a:rPr>
              <a:t>whether drug proceeds, employees, customers, and tools of the drug trade (firearms, digital scales, laboratory equipment, and packaging materials) are present in the home, and </a:t>
            </a:r>
          </a:p>
          <a:p>
            <a:pPr marL="800100" lvl="1" indent="-342900">
              <a:spcBef>
                <a:spcPts val="600"/>
              </a:spcBef>
              <a:buFont typeface="+mj-lt"/>
              <a:buAutoNum type="arabicPeriod"/>
            </a:pPr>
            <a:r>
              <a:rPr lang="en-US" sz="1600" dirty="0">
                <a:latin typeface="Century" panose="02040604050505020304" pitchFamily="18" charset="0"/>
              </a:rPr>
              <a:t>the significance of the premises to the drug venture.</a:t>
            </a:r>
          </a:p>
          <a:p>
            <a:pPr lvl="1" algn="just"/>
            <a:endParaRPr lang="en-US" dirty="0"/>
          </a:p>
        </p:txBody>
      </p:sp>
      <p:sp>
        <p:nvSpPr>
          <p:cNvPr id="2" name="Rectangle 1"/>
          <p:cNvSpPr/>
          <p:nvPr/>
        </p:nvSpPr>
        <p:spPr>
          <a:xfrm>
            <a:off x="3161283" y="5473827"/>
            <a:ext cx="6096000" cy="969496"/>
          </a:xfrm>
          <a:prstGeom prst="rect">
            <a:avLst/>
          </a:prstGeom>
        </p:spPr>
        <p:txBody>
          <a:bodyPr>
            <a:spAutoFit/>
          </a:bodyPr>
          <a:lstStyle/>
          <a:p>
            <a:pPr marL="285750" indent="-285750" algn="just">
              <a:buFont typeface="Arial" panose="020B0604020202020204" pitchFamily="34" charset="0"/>
              <a:buChar char="•"/>
            </a:pPr>
            <a:r>
              <a:rPr lang="en-US" dirty="0">
                <a:latin typeface="Century" panose="02040604050505020304" pitchFamily="18" charset="0"/>
              </a:rPr>
              <a:t>Does not apply when use is “truly incidental,” or “episodic.”</a:t>
            </a:r>
          </a:p>
          <a:p>
            <a:pPr marL="742950" lvl="1" indent="-285750" algn="just">
              <a:spcBef>
                <a:spcPts val="600"/>
              </a:spcBef>
              <a:buFont typeface="Arial" panose="020B0604020202020204" pitchFamily="34" charset="0"/>
              <a:buChar char="•"/>
            </a:pPr>
            <a:r>
              <a:rPr lang="en-US" sz="1600" dirty="0">
                <a:latin typeface="Century" panose="02040604050505020304" pitchFamily="18" charset="0"/>
              </a:rPr>
              <a:t>But small amounts can gain significance over time.</a:t>
            </a:r>
          </a:p>
        </p:txBody>
      </p:sp>
      <p:sp>
        <p:nvSpPr>
          <p:cNvPr id="27" name="TextBox 26"/>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510150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Young</a:t>
            </a:r>
            <a:r>
              <a:rPr lang="en-US" sz="2800" dirty="0">
                <a:latin typeface="Century" panose="02040604050505020304" pitchFamily="18" charset="0"/>
              </a:rPr>
              <a:t>, 893 F.3d 777 (2018)</a:t>
            </a:r>
            <a:endParaRPr lang="en-US" sz="2800" i="1" dirty="0">
              <a:latin typeface="Century" panose="02040604050505020304" pitchFamily="18" charset="0"/>
            </a:endParaRPr>
          </a:p>
        </p:txBody>
      </p:sp>
      <p:sp>
        <p:nvSpPr>
          <p:cNvPr id="23" name="TextBox 22"/>
          <p:cNvSpPr txBox="1"/>
          <p:nvPr/>
        </p:nvSpPr>
        <p:spPr>
          <a:xfrm>
            <a:off x="3052259" y="1172046"/>
            <a:ext cx="6286199" cy="1877437"/>
          </a:xfrm>
          <a:prstGeom prst="rect">
            <a:avLst/>
          </a:prstGeom>
          <a:noFill/>
        </p:spPr>
        <p:txBody>
          <a:bodyPr wrap="square" rtlCol="0">
            <a:spAutoFit/>
          </a:bodyPr>
          <a:lstStyle/>
          <a:p>
            <a:r>
              <a:rPr lang="en-US" b="1" dirty="0">
                <a:latin typeface="Century" panose="02040604050505020304" pitchFamily="18" charset="0"/>
              </a:rPr>
              <a:t>U.S.S.G. § 3C1.2 – Reckless Endangerment During Flight</a:t>
            </a:r>
          </a:p>
          <a:p>
            <a:pPr lvl="1"/>
            <a:endParaRPr lang="en-US" sz="1600" i="1" dirty="0">
              <a:latin typeface="Century" panose="02040604050505020304" pitchFamily="18" charset="0"/>
            </a:endParaRPr>
          </a:p>
          <a:p>
            <a:pPr lvl="1"/>
            <a:r>
              <a:rPr lang="en-US" sz="1600" i="1" dirty="0">
                <a:latin typeface="Century" panose="02040604050505020304" pitchFamily="18" charset="0"/>
              </a:rPr>
              <a:t>“If the defendant recklessly created a substantial risk of death or serious bodily injury to another person in the course of fleeing from a law enforcement officer, increase by 2 levels.”</a:t>
            </a:r>
          </a:p>
          <a:p>
            <a:pPr algn="just"/>
            <a:endParaRPr lang="en-US" dirty="0">
              <a:latin typeface="Century" panose="02040604050505020304" pitchFamily="18" charset="0"/>
            </a:endParaRPr>
          </a:p>
        </p:txBody>
      </p:sp>
      <p:pic>
        <p:nvPicPr>
          <p:cNvPr id="26" name="Picture 25"/>
          <p:cNvPicPr>
            <a:picLocks noChangeAspect="1"/>
          </p:cNvPicPr>
          <p:nvPr/>
        </p:nvPicPr>
        <p:blipFill>
          <a:blip r:embed="rId3"/>
          <a:stretch>
            <a:fillRect/>
          </a:stretch>
        </p:blipFill>
        <p:spPr>
          <a:xfrm>
            <a:off x="3837477" y="2880925"/>
            <a:ext cx="5088176" cy="3656368"/>
          </a:xfrm>
          <a:prstGeom prst="rect">
            <a:avLst/>
          </a:prstGeom>
        </p:spPr>
      </p:pic>
      <p:sp>
        <p:nvSpPr>
          <p:cNvPr id="2" name="Rectangle 1"/>
          <p:cNvSpPr/>
          <p:nvPr/>
        </p:nvSpPr>
        <p:spPr>
          <a:xfrm>
            <a:off x="6464934" y="3322350"/>
            <a:ext cx="1082740" cy="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+ 2 levels under      § 3C1.2</a:t>
            </a:r>
          </a:p>
        </p:txBody>
      </p:sp>
      <p:sp>
        <p:nvSpPr>
          <p:cNvPr id="27" name="TextBox 26"/>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64363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61192" y="2487715"/>
            <a:ext cx="970280"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Young</a:t>
            </a:r>
            <a:r>
              <a:rPr lang="en-US" sz="2800" dirty="0">
                <a:latin typeface="Century" panose="02040604050505020304" pitchFamily="18" charset="0"/>
              </a:rPr>
              <a:t>, 893 F.3d 777 (2018)</a:t>
            </a:r>
            <a:endParaRPr lang="en-US" sz="2800" i="1" dirty="0">
              <a:latin typeface="Century" panose="02040604050505020304" pitchFamily="18" charset="0"/>
            </a:endParaRPr>
          </a:p>
        </p:txBody>
      </p:sp>
      <p:sp>
        <p:nvSpPr>
          <p:cNvPr id="23" name="TextBox 22"/>
          <p:cNvSpPr txBox="1"/>
          <p:nvPr/>
        </p:nvSpPr>
        <p:spPr>
          <a:xfrm>
            <a:off x="3005765" y="1389021"/>
            <a:ext cx="6286199" cy="4247317"/>
          </a:xfrm>
          <a:prstGeom prst="rect">
            <a:avLst/>
          </a:prstGeom>
          <a:noFill/>
        </p:spPr>
        <p:txBody>
          <a:bodyPr wrap="square" rtlCol="0">
            <a:spAutoFit/>
          </a:bodyPr>
          <a:lstStyle/>
          <a:p>
            <a:r>
              <a:rPr lang="en-US" b="1" dirty="0">
                <a:latin typeface="Century" panose="02040604050505020304" pitchFamily="18" charset="0"/>
              </a:rPr>
              <a:t>U.S.S.G. § 3C1.2 - Two key holdings</a:t>
            </a:r>
            <a:endParaRPr lang="en-US" sz="1600" i="1" dirty="0">
              <a:latin typeface="Century" panose="02040604050505020304" pitchFamily="18" charset="0"/>
            </a:endParaRP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“[T]he enhancement applies only when a defendant </a:t>
            </a:r>
            <a:r>
              <a:rPr lang="en-US" u="sng" dirty="0">
                <a:latin typeface="Century" panose="02040604050505020304" pitchFamily="18" charset="0"/>
              </a:rPr>
              <a:t>actually</a:t>
            </a:r>
            <a:r>
              <a:rPr lang="en-US" dirty="0">
                <a:latin typeface="Century" panose="02040604050505020304" pitchFamily="18" charset="0"/>
              </a:rPr>
              <a:t> creates a substantial risk.”</a:t>
            </a:r>
          </a:p>
          <a:p>
            <a:pPr marL="742950" lvl="1" indent="-285750" algn="just">
              <a:buFont typeface="Arial" panose="020B0604020202020204" pitchFamily="34" charset="0"/>
              <a:buChar char="•"/>
            </a:pPr>
            <a:r>
              <a:rPr lang="en-US" dirty="0">
                <a:latin typeface="Century" panose="02040604050505020304" pitchFamily="18" charset="0"/>
              </a:rPr>
              <a:t>Intent to create risk not enough.</a:t>
            </a:r>
          </a:p>
          <a:p>
            <a:pPr marL="742950" lvl="1" indent="-285750" algn="just">
              <a:buFont typeface="Arial" panose="020B0604020202020204" pitchFamily="34" charset="0"/>
              <a:buChar char="•"/>
            </a:pPr>
            <a:r>
              <a:rPr lang="en-US" i="1" dirty="0">
                <a:latin typeface="Century" panose="02040604050505020304" pitchFamily="18" charset="0"/>
              </a:rPr>
              <a:t>But</a:t>
            </a:r>
            <a:r>
              <a:rPr lang="en-US" dirty="0">
                <a:latin typeface="Century" panose="02040604050505020304" pitchFamily="18" charset="0"/>
              </a:rPr>
              <a:t> </a:t>
            </a:r>
            <a:r>
              <a:rPr lang="en-US" u="sng" dirty="0">
                <a:latin typeface="Century" panose="02040604050505020304" pitchFamily="18" charset="0"/>
              </a:rPr>
              <a:t>threats</a:t>
            </a:r>
            <a:r>
              <a:rPr lang="en-US" dirty="0">
                <a:latin typeface="Century" panose="02040604050505020304" pitchFamily="18" charset="0"/>
              </a:rPr>
              <a:t> can count, if they create “a dangerous situation.”</a:t>
            </a: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“[R]esisting arrest—even without an attempt or preparation to flee—qualifies as flight from law enforcement.”</a:t>
            </a:r>
          </a:p>
          <a:p>
            <a:pPr lvl="1"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But remember: § 3C1.2 ≠ § 2K2.1(b)(6)(B) (use/poss gun in connection with a felony) </a:t>
            </a:r>
          </a:p>
          <a:p>
            <a:pPr lvl="1"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815894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Porter</a:t>
            </a:r>
            <a:r>
              <a:rPr lang="en-US" sz="2800" dirty="0">
                <a:latin typeface="Century" panose="02040604050505020304" pitchFamily="18" charset="0"/>
              </a:rPr>
              <a:t>, 905 F.3d 1175</a:t>
            </a:r>
            <a:r>
              <a:rPr lang="en-US" sz="2800" i="1" dirty="0">
                <a:latin typeface="Century" panose="02040604050505020304" pitchFamily="18" charset="0"/>
              </a:rPr>
              <a:t> </a:t>
            </a:r>
            <a:r>
              <a:rPr lang="en-US" sz="2800" dirty="0">
                <a:latin typeface="Century" panose="02040604050505020304" pitchFamily="18" charset="0"/>
              </a:rPr>
              <a:t>(2018)</a:t>
            </a:r>
            <a:endParaRPr lang="en-US" sz="2800" i="1" dirty="0">
              <a:latin typeface="Century" panose="02040604050505020304" pitchFamily="18" charset="0"/>
            </a:endParaRPr>
          </a:p>
        </p:txBody>
      </p:sp>
      <p:sp>
        <p:nvSpPr>
          <p:cNvPr id="23" name="TextBox 22"/>
          <p:cNvSpPr txBox="1"/>
          <p:nvPr/>
        </p:nvSpPr>
        <p:spPr>
          <a:xfrm>
            <a:off x="3014235" y="1012414"/>
            <a:ext cx="6286199" cy="48936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panose="02040604050505020304" pitchFamily="18" charset="0"/>
              </a:rPr>
              <a:t>Under </a:t>
            </a:r>
            <a:r>
              <a:rPr lang="en-US" b="1" dirty="0">
                <a:latin typeface="Century" panose="02040604050505020304" pitchFamily="18" charset="0"/>
              </a:rPr>
              <a:t>18 U.S.C. § 3583(e)(3)</a:t>
            </a:r>
            <a:r>
              <a:rPr lang="en-US" b="1" u="sng" dirty="0">
                <a:latin typeface="Century" panose="02040604050505020304" pitchFamily="18" charset="0"/>
              </a:rPr>
              <a:t>,</a:t>
            </a:r>
            <a:r>
              <a:rPr lang="en-US" b="1" dirty="0">
                <a:latin typeface="Century" panose="02040604050505020304" pitchFamily="18" charset="0"/>
              </a:rPr>
              <a:t> </a:t>
            </a:r>
            <a:r>
              <a:rPr lang="en-US" dirty="0">
                <a:latin typeface="Century" panose="02040604050505020304" pitchFamily="18" charset="0"/>
              </a:rPr>
              <a:t>upon revocation a district court may require the defendant to serve in prison all or part of the term of supervised release, subject to certain stat maxes based on felony class (i.e., 3 years for a Class B, 2 years for a Class C or D).</a:t>
            </a:r>
            <a:endParaRPr lang="en-US" b="1" dirty="0">
              <a:latin typeface="Century" panose="02040604050505020304" pitchFamily="18" charset="0"/>
            </a:endParaRPr>
          </a:p>
          <a:p>
            <a:endParaRPr lang="en-US" dirty="0">
              <a:latin typeface="Century" panose="02040604050505020304" pitchFamily="18" charset="0"/>
            </a:endParaRPr>
          </a:p>
          <a:p>
            <a:pPr marL="285750" indent="-285750">
              <a:buFont typeface="Arial" panose="020B0604020202020204" pitchFamily="34" charset="0"/>
              <a:buChar char="•"/>
            </a:pPr>
            <a:r>
              <a:rPr lang="en-US" dirty="0">
                <a:latin typeface="Century" panose="02040604050505020304" pitchFamily="18" charset="0"/>
              </a:rPr>
              <a:t>Under </a:t>
            </a:r>
            <a:r>
              <a:rPr lang="en-US" b="1" dirty="0">
                <a:latin typeface="Century" panose="02040604050505020304" pitchFamily="18" charset="0"/>
              </a:rPr>
              <a:t>18 U.S.C. § 3583(h</a:t>
            </a:r>
            <a:r>
              <a:rPr lang="en-US" dirty="0">
                <a:latin typeface="Century" panose="02040604050505020304" pitchFamily="18" charset="0"/>
              </a:rPr>
              <a:t>), upon revocation and resentencing, a district court may re-impose a term of supervised release to follow the new incarceration.  That term, however, is subject to an aggregation requirement: </a:t>
            </a:r>
          </a:p>
          <a:p>
            <a:pPr lvl="1"/>
            <a:endParaRPr lang="en-US" sz="1600" i="1" dirty="0">
              <a:latin typeface="Century" panose="02040604050505020304" pitchFamily="18" charset="0"/>
            </a:endParaRPr>
          </a:p>
          <a:p>
            <a:pPr lvl="1"/>
            <a:r>
              <a:rPr lang="en-US" sz="1600" i="1" dirty="0">
                <a:latin typeface="Century" panose="02040604050505020304" pitchFamily="18" charset="0"/>
              </a:rPr>
              <a:t>“. . . The length of such a term of supervised release shall not exceed the term of supervised release authorized by statute for the offense that resulted in the original term of supervised release, </a:t>
            </a:r>
            <a:r>
              <a:rPr lang="en-US" sz="1600" i="1" u="sng" dirty="0">
                <a:latin typeface="Century" panose="02040604050505020304" pitchFamily="18" charset="0"/>
              </a:rPr>
              <a:t>less any term of imprisonment that was imposed upon revocation of supervised release</a:t>
            </a:r>
            <a:r>
              <a:rPr lang="en-US" sz="1600" i="1" dirty="0">
                <a:latin typeface="Century" panose="02040604050505020304" pitchFamily="18" charset="0"/>
              </a:rPr>
              <a:t>.</a:t>
            </a:r>
          </a:p>
          <a:p>
            <a:endParaRPr lang="en-US" dirty="0">
              <a:latin typeface="Century" panose="02040604050505020304" pitchFamily="18" charset="0"/>
            </a:endParaRPr>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756023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Porter</a:t>
            </a:r>
            <a:r>
              <a:rPr lang="en-US" sz="2800" dirty="0">
                <a:latin typeface="Century" panose="02040604050505020304" pitchFamily="18" charset="0"/>
              </a:rPr>
              <a:t>, 905 F.3d 1175</a:t>
            </a:r>
            <a:r>
              <a:rPr lang="en-US" sz="2800" i="1" dirty="0">
                <a:latin typeface="Century" panose="02040604050505020304" pitchFamily="18" charset="0"/>
              </a:rPr>
              <a:t> </a:t>
            </a:r>
            <a:r>
              <a:rPr lang="en-US" sz="2800" dirty="0">
                <a:latin typeface="Century" panose="02040604050505020304" pitchFamily="18" charset="0"/>
              </a:rPr>
              <a:t>(2018)</a:t>
            </a:r>
            <a:endParaRPr lang="en-US" sz="2800" i="1" dirty="0">
              <a:latin typeface="Century" panose="020406040505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49836948"/>
              </p:ext>
            </p:extLst>
          </p:nvPr>
        </p:nvGraphicFramePr>
        <p:xfrm>
          <a:off x="2666172" y="4724398"/>
          <a:ext cx="7363740" cy="1737360"/>
        </p:xfrm>
        <a:graphic>
          <a:graphicData uri="http://schemas.openxmlformats.org/drawingml/2006/table">
            <a:tbl>
              <a:tblPr firstRow="1" bandRow="1">
                <a:tableStyleId>{5C22544A-7EE6-4342-B048-85BDC9FD1C3A}</a:tableStyleId>
              </a:tblPr>
              <a:tblGrid>
                <a:gridCol w="1840935">
                  <a:extLst>
                    <a:ext uri="{9D8B030D-6E8A-4147-A177-3AD203B41FA5}">
                      <a16:colId xmlns:a16="http://schemas.microsoft.com/office/drawing/2014/main" val="1742896132"/>
                    </a:ext>
                  </a:extLst>
                </a:gridCol>
                <a:gridCol w="1840935">
                  <a:extLst>
                    <a:ext uri="{9D8B030D-6E8A-4147-A177-3AD203B41FA5}">
                      <a16:colId xmlns:a16="http://schemas.microsoft.com/office/drawing/2014/main" val="2933533298"/>
                    </a:ext>
                  </a:extLst>
                </a:gridCol>
                <a:gridCol w="1840935">
                  <a:extLst>
                    <a:ext uri="{9D8B030D-6E8A-4147-A177-3AD203B41FA5}">
                      <a16:colId xmlns:a16="http://schemas.microsoft.com/office/drawing/2014/main" val="2988234442"/>
                    </a:ext>
                  </a:extLst>
                </a:gridCol>
                <a:gridCol w="1840935">
                  <a:extLst>
                    <a:ext uri="{9D8B030D-6E8A-4147-A177-3AD203B41FA5}">
                      <a16:colId xmlns:a16="http://schemas.microsoft.com/office/drawing/2014/main" val="1717853081"/>
                    </a:ext>
                  </a:extLst>
                </a:gridCol>
              </a:tblGrid>
              <a:tr h="341870">
                <a:tc>
                  <a:txBody>
                    <a:bodyPr/>
                    <a:lstStyle/>
                    <a:p>
                      <a:endParaRPr lang="en-US" dirty="0"/>
                    </a:p>
                  </a:txBody>
                  <a:tcPr/>
                </a:tc>
                <a:tc>
                  <a:txBody>
                    <a:bodyPr/>
                    <a:lstStyle/>
                    <a:p>
                      <a:r>
                        <a:rPr lang="en-US" dirty="0"/>
                        <a:t>Imprisonment</a:t>
                      </a:r>
                    </a:p>
                  </a:txBody>
                  <a:tcPr/>
                </a:tc>
                <a:tc>
                  <a:txBody>
                    <a:bodyPr/>
                    <a:lstStyle/>
                    <a:p>
                      <a:r>
                        <a:rPr lang="en-US" dirty="0"/>
                        <a:t>SR</a:t>
                      </a:r>
                    </a:p>
                  </a:txBody>
                  <a:tcPr/>
                </a:tc>
                <a:tc>
                  <a:txBody>
                    <a:bodyPr/>
                    <a:lstStyle/>
                    <a:p>
                      <a:r>
                        <a:rPr lang="en-US" dirty="0"/>
                        <a:t>SR</a:t>
                      </a:r>
                      <a:r>
                        <a:rPr lang="en-US" baseline="0" dirty="0"/>
                        <a:t> v</a:t>
                      </a:r>
                      <a:r>
                        <a:rPr lang="en-US" dirty="0"/>
                        <a:t>iolated?</a:t>
                      </a:r>
                    </a:p>
                  </a:txBody>
                  <a:tcPr/>
                </a:tc>
                <a:extLst>
                  <a:ext uri="{0D108BD9-81ED-4DB2-BD59-A6C34878D82A}">
                    <a16:rowId xmlns:a16="http://schemas.microsoft.com/office/drawing/2014/main" val="612051067"/>
                  </a:ext>
                </a:extLst>
              </a:tr>
              <a:tr h="341870">
                <a:tc>
                  <a:txBody>
                    <a:bodyPr/>
                    <a:lstStyle/>
                    <a:p>
                      <a:r>
                        <a:rPr lang="en-US" dirty="0"/>
                        <a:t>Original Conviction</a:t>
                      </a:r>
                    </a:p>
                  </a:txBody>
                  <a:tcPr/>
                </a:tc>
                <a:tc>
                  <a:txBody>
                    <a:bodyPr/>
                    <a:lstStyle/>
                    <a:p>
                      <a:r>
                        <a:rPr lang="en-US" dirty="0"/>
                        <a:t>48 mo</a:t>
                      </a:r>
                    </a:p>
                  </a:txBody>
                  <a:tcPr/>
                </a:tc>
                <a:tc>
                  <a:txBody>
                    <a:bodyPr/>
                    <a:lstStyle/>
                    <a:p>
                      <a:r>
                        <a:rPr lang="en-US" dirty="0"/>
                        <a:t>36</a:t>
                      </a:r>
                      <a:r>
                        <a:rPr lang="en-US" baseline="0" dirty="0"/>
                        <a:t> mo (stat max)</a:t>
                      </a:r>
                      <a:endParaRPr lang="en-US" dirty="0"/>
                    </a:p>
                  </a:txBody>
                  <a:tcPr/>
                </a:tc>
                <a:tc>
                  <a:txBody>
                    <a:bodyPr/>
                    <a:lstStyle/>
                    <a:p>
                      <a:r>
                        <a:rPr lang="en-US" dirty="0"/>
                        <a:t>After 7 weeks</a:t>
                      </a:r>
                    </a:p>
                  </a:txBody>
                  <a:tcPr/>
                </a:tc>
                <a:extLst>
                  <a:ext uri="{0D108BD9-81ED-4DB2-BD59-A6C34878D82A}">
                    <a16:rowId xmlns:a16="http://schemas.microsoft.com/office/drawing/2014/main" val="3519747918"/>
                  </a:ext>
                </a:extLst>
              </a:tr>
              <a:tr h="341870">
                <a:tc>
                  <a:txBody>
                    <a:bodyPr/>
                    <a:lstStyle/>
                    <a:p>
                      <a:r>
                        <a:rPr lang="en-US" dirty="0"/>
                        <a:t>First Revo</a:t>
                      </a:r>
                    </a:p>
                  </a:txBody>
                  <a:tcPr/>
                </a:tc>
                <a:tc>
                  <a:txBody>
                    <a:bodyPr/>
                    <a:lstStyle/>
                    <a:p>
                      <a:r>
                        <a:rPr lang="en-US" dirty="0"/>
                        <a:t>24 mo</a:t>
                      </a:r>
                    </a:p>
                  </a:txBody>
                  <a:tcPr/>
                </a:tc>
                <a:tc>
                  <a:txBody>
                    <a:bodyPr/>
                    <a:lstStyle/>
                    <a:p>
                      <a:r>
                        <a:rPr lang="en-US" dirty="0"/>
                        <a:t>12 mo</a:t>
                      </a:r>
                    </a:p>
                  </a:txBody>
                  <a:tcPr/>
                </a:tc>
                <a:tc>
                  <a:txBody>
                    <a:bodyPr/>
                    <a:lstStyle/>
                    <a:p>
                      <a:r>
                        <a:rPr lang="en-US" dirty="0"/>
                        <a:t>After 5 weeks</a:t>
                      </a:r>
                    </a:p>
                  </a:txBody>
                  <a:tcPr/>
                </a:tc>
                <a:extLst>
                  <a:ext uri="{0D108BD9-81ED-4DB2-BD59-A6C34878D82A}">
                    <a16:rowId xmlns:a16="http://schemas.microsoft.com/office/drawing/2014/main" val="1818890949"/>
                  </a:ext>
                </a:extLst>
              </a:tr>
              <a:tr h="341870">
                <a:tc>
                  <a:txBody>
                    <a:bodyPr/>
                    <a:lstStyle/>
                    <a:p>
                      <a:r>
                        <a:rPr lang="en-US" dirty="0"/>
                        <a:t>Second Revo</a:t>
                      </a:r>
                    </a:p>
                  </a:txBody>
                  <a:tcPr/>
                </a:tc>
                <a:tc>
                  <a:txBody>
                    <a:bodyPr/>
                    <a:lstStyle/>
                    <a:p>
                      <a:r>
                        <a:rPr lang="en-US" dirty="0"/>
                        <a:t>24 mo</a:t>
                      </a:r>
                    </a:p>
                  </a:txBody>
                  <a:tcPr/>
                </a:tc>
                <a:tc>
                  <a:txBody>
                    <a:bodyPr/>
                    <a:lstStyle/>
                    <a:p>
                      <a:r>
                        <a:rPr lang="en-US" dirty="0"/>
                        <a:t>none</a:t>
                      </a:r>
                    </a:p>
                  </a:txBody>
                  <a:tcPr/>
                </a:tc>
                <a:tc>
                  <a:txBody>
                    <a:bodyPr/>
                    <a:lstStyle/>
                    <a:p>
                      <a:endParaRPr lang="en-US" dirty="0"/>
                    </a:p>
                  </a:txBody>
                  <a:tcPr/>
                </a:tc>
                <a:extLst>
                  <a:ext uri="{0D108BD9-81ED-4DB2-BD59-A6C34878D82A}">
                    <a16:rowId xmlns:a16="http://schemas.microsoft.com/office/drawing/2014/main" val="511164089"/>
                  </a:ext>
                </a:extLst>
              </a:tr>
            </a:tbl>
          </a:graphicData>
        </a:graphic>
      </p:graphicFrame>
      <p:sp>
        <p:nvSpPr>
          <p:cNvPr id="26" name="Oval 25"/>
          <p:cNvSpPr/>
          <p:nvPr/>
        </p:nvSpPr>
        <p:spPr>
          <a:xfrm>
            <a:off x="4357819" y="5751695"/>
            <a:ext cx="1055914" cy="3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235361" y="5751695"/>
            <a:ext cx="1055914" cy="3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014235" y="1012414"/>
            <a:ext cx="6286199" cy="3970318"/>
          </a:xfrm>
          <a:prstGeom prst="rect">
            <a:avLst/>
          </a:prstGeom>
          <a:noFill/>
        </p:spPr>
        <p:txBody>
          <a:bodyPr wrap="square" rtlCol="0">
            <a:spAutoFit/>
          </a:bodyPr>
          <a:lstStyle/>
          <a:p>
            <a:pPr algn="just"/>
            <a:r>
              <a:rPr lang="en-US" b="1" dirty="0">
                <a:latin typeface="Century" panose="02040604050505020304" pitchFamily="18" charset="0"/>
              </a:rPr>
              <a:t>Key holding:</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Unlike § 3583(h), § 3583(e)(3), </a:t>
            </a:r>
            <a:r>
              <a:rPr lang="en-US" u="sng" dirty="0">
                <a:latin typeface="Century" panose="02040604050505020304" pitchFamily="18" charset="0"/>
              </a:rPr>
              <a:t>does not </a:t>
            </a:r>
            <a:r>
              <a:rPr lang="en-US" dirty="0">
                <a:latin typeface="Century" panose="02040604050505020304" pitchFamily="18" charset="0"/>
              </a:rPr>
              <a:t>have an aggregation requirement, and “each violation of supervised release is separately punishable as a ‘breach of trust.’”</a:t>
            </a: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Thus, while the court must aggregate the supervised release terms and cannot exceed the authorized statutory max there, “[f]or every revocation, a judge may impose a new </a:t>
            </a:r>
            <a:r>
              <a:rPr lang="en-US" u="sng" dirty="0">
                <a:latin typeface="Century" panose="02040604050505020304" pitchFamily="18" charset="0"/>
              </a:rPr>
              <a:t>term of imprisonment</a:t>
            </a:r>
            <a:r>
              <a:rPr lang="en-US" dirty="0">
                <a:latin typeface="Century" panose="02040604050505020304" pitchFamily="18" charset="0"/>
              </a:rPr>
              <a:t> up to the maximum listed in [3583(e)(3)].”</a:t>
            </a:r>
          </a:p>
          <a:p>
            <a:pPr marL="742950" lvl="1" indent="-285750" algn="just">
              <a:buFont typeface="Arial" panose="020B0604020202020204" pitchFamily="34" charset="0"/>
              <a:buChar char="•"/>
            </a:pPr>
            <a:r>
              <a:rPr lang="en-US" dirty="0">
                <a:latin typeface="Century" panose="02040604050505020304" pitchFamily="18" charset="0"/>
              </a:rPr>
              <a:t>The maximum prison term is per SR revocation:</a:t>
            </a:r>
          </a:p>
          <a:p>
            <a:pPr algn="just"/>
            <a:endParaRPr lang="en-US" dirty="0">
              <a:latin typeface="Century" panose="02040604050505020304" pitchFamily="18" charset="0"/>
            </a:endParaRPr>
          </a:p>
        </p:txBody>
      </p:sp>
      <p:sp>
        <p:nvSpPr>
          <p:cNvPr id="33" name="Oval 32"/>
          <p:cNvSpPr/>
          <p:nvPr/>
        </p:nvSpPr>
        <p:spPr>
          <a:xfrm>
            <a:off x="4371882" y="6097455"/>
            <a:ext cx="1055914" cy="3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330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Latorre, </a:t>
            </a:r>
            <a:r>
              <a:rPr lang="en-US" sz="2800" dirty="0">
                <a:latin typeface="Century Schoolbook T." pitchFamily="2" charset="0"/>
              </a:rPr>
              <a:t>893 F.3d 744</a:t>
            </a:r>
          </a:p>
        </p:txBody>
      </p:sp>
      <p:sp>
        <p:nvSpPr>
          <p:cNvPr id="6" name="TextBox 5"/>
          <p:cNvSpPr txBox="1"/>
          <p:nvPr/>
        </p:nvSpPr>
        <p:spPr>
          <a:xfrm>
            <a:off x="5417636" y="987522"/>
            <a:ext cx="5640596" cy="707886"/>
          </a:xfrm>
          <a:prstGeom prst="rect">
            <a:avLst/>
          </a:prstGeom>
          <a:noFill/>
        </p:spPr>
        <p:txBody>
          <a:bodyPr wrap="square" rtlCol="0">
            <a:spAutoFit/>
          </a:bodyPr>
          <a:lstStyle/>
          <a:p>
            <a:pPr algn="ctr"/>
            <a:r>
              <a:rPr lang="en-US" sz="2200" b="1" dirty="0"/>
              <a:t>Collective Knowledge</a:t>
            </a:r>
          </a:p>
          <a:p>
            <a:pPr algn="just"/>
            <a:endParaRPr lang="en-US" dirty="0"/>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AutoShape 8" descr="Image result for clipart california"/>
          <p:cNvSpPr>
            <a:spLocks noChangeAspect="1" noChangeArrowheads="1"/>
          </p:cNvSpPr>
          <p:nvPr/>
        </p:nvSpPr>
        <p:spPr bwMode="auto">
          <a:xfrm>
            <a:off x="228599" y="-144463"/>
            <a:ext cx="2317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2" descr="Image result for clipart califor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4" name="Picture 16" descr="Green State California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710" y="2487787"/>
            <a:ext cx="1087142" cy="186813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4" descr="California%20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401" y="1549311"/>
            <a:ext cx="1272912" cy="127291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0021" y="1316807"/>
            <a:ext cx="1663888" cy="1009425"/>
          </a:xfrm>
          <a:prstGeom prst="rect">
            <a:avLst/>
          </a:prstGeom>
        </p:spPr>
      </p:pic>
      <p:sp>
        <p:nvSpPr>
          <p:cNvPr id="49" name="Moon 48"/>
          <p:cNvSpPr/>
          <p:nvPr/>
        </p:nvSpPr>
        <p:spPr>
          <a:xfrm rot="4821919">
            <a:off x="7504845" y="-495181"/>
            <a:ext cx="779262" cy="4624041"/>
          </a:xfrm>
          <a:prstGeom prst="moon">
            <a:avLst>
              <a:gd name="adj" fmla="val 5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rot="10303652">
            <a:off x="10167673" y="1777828"/>
            <a:ext cx="142848" cy="968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Moon 50"/>
          <p:cNvSpPr/>
          <p:nvPr/>
        </p:nvSpPr>
        <p:spPr>
          <a:xfrm rot="15581517">
            <a:off x="8674654" y="692582"/>
            <a:ext cx="154857" cy="3088813"/>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027478" y="2238401"/>
            <a:ext cx="304891" cy="369332"/>
          </a:xfrm>
          <a:prstGeom prst="rect">
            <a:avLst/>
          </a:prstGeom>
        </p:spPr>
        <p:txBody>
          <a:bodyPr wrap="none">
            <a:spAutoFit/>
          </a:bodyPr>
          <a:lstStyle/>
          <a:p>
            <a:pPr algn="ctr"/>
            <a:r>
              <a:rPr lang="en-US" dirty="0">
                <a:ln w="0"/>
                <a:solidFill>
                  <a:srgbClr val="FF0000"/>
                </a:solidFill>
                <a:effectLst>
                  <a:outerShdw blurRad="38100" dist="19050" dir="2700000" algn="tl" rotWithShape="0">
                    <a:schemeClr val="dk1">
                      <a:alpha val="40000"/>
                    </a:schemeClr>
                  </a:outerShdw>
                </a:effectLst>
              </a:rPr>
              <a:t>X</a:t>
            </a:r>
          </a:p>
        </p:txBody>
      </p:sp>
      <p:cxnSp>
        <p:nvCxnSpPr>
          <p:cNvPr id="57" name="Straight Arrow Connector 56"/>
          <p:cNvCxnSpPr/>
          <p:nvPr/>
        </p:nvCxnSpPr>
        <p:spPr>
          <a:xfrm>
            <a:off x="7218747" y="2487787"/>
            <a:ext cx="1541431" cy="17568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1" name="AutoShape 28" descr="Image result for clip art ca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7312" y="4230467"/>
            <a:ext cx="2031785" cy="1826035"/>
          </a:xfrm>
          <a:prstGeom prst="rect">
            <a:avLst/>
          </a:prstGeom>
        </p:spPr>
      </p:pic>
      <p:sp>
        <p:nvSpPr>
          <p:cNvPr id="36" name="TextBox 35"/>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340724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52544" y="2511064"/>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8304" y="-7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74071" y="2487715"/>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3161283" y="809833"/>
            <a:ext cx="6545311" cy="2230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4" name="TextBox 33"/>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5" name="TextBox 34"/>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6" name="TextBox 35"/>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7" name="TextBox 36"/>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9" name="TextBox 38"/>
          <p:cNvSpPr txBox="1"/>
          <p:nvPr/>
        </p:nvSpPr>
        <p:spPr>
          <a:xfrm>
            <a:off x="3272898" y="308915"/>
            <a:ext cx="6345941" cy="523220"/>
          </a:xfrm>
          <a:prstGeom prst="rect">
            <a:avLst/>
          </a:prstGeom>
          <a:noFill/>
        </p:spPr>
        <p:txBody>
          <a:bodyPr wrap="square" rtlCol="0">
            <a:spAutoFit/>
          </a:bodyPr>
          <a:lstStyle/>
          <a:p>
            <a:pPr algn="ctr"/>
            <a:r>
              <a:rPr lang="en-US" sz="2800" i="1" dirty="0">
                <a:latin typeface="Century" panose="02040604050505020304" pitchFamily="18" charset="0"/>
              </a:rPr>
              <a:t>U.S. v. Porter</a:t>
            </a:r>
            <a:r>
              <a:rPr lang="en-US" sz="2800" dirty="0">
                <a:latin typeface="Century" panose="02040604050505020304" pitchFamily="18" charset="0"/>
              </a:rPr>
              <a:t>, 905 F.3d 1175</a:t>
            </a:r>
            <a:r>
              <a:rPr lang="en-US" sz="2800" i="1" dirty="0">
                <a:latin typeface="Century" panose="02040604050505020304" pitchFamily="18" charset="0"/>
              </a:rPr>
              <a:t> </a:t>
            </a:r>
            <a:r>
              <a:rPr lang="en-US" sz="2800" dirty="0">
                <a:latin typeface="Century" panose="02040604050505020304" pitchFamily="18" charset="0"/>
              </a:rPr>
              <a:t>(2018)</a:t>
            </a:r>
            <a:endParaRPr lang="en-US" sz="2800" i="1" dirty="0">
              <a:latin typeface="Century" panose="02040604050505020304" pitchFamily="18" charset="0"/>
            </a:endParaRPr>
          </a:p>
        </p:txBody>
      </p:sp>
      <p:sp>
        <p:nvSpPr>
          <p:cNvPr id="30" name="TextBox 29"/>
          <p:cNvSpPr txBox="1"/>
          <p:nvPr/>
        </p:nvSpPr>
        <p:spPr>
          <a:xfrm>
            <a:off x="3014235" y="1012414"/>
            <a:ext cx="6286199" cy="5047536"/>
          </a:xfrm>
          <a:prstGeom prst="rect">
            <a:avLst/>
          </a:prstGeom>
          <a:noFill/>
        </p:spPr>
        <p:txBody>
          <a:bodyPr wrap="square" rtlCol="0">
            <a:spAutoFit/>
          </a:bodyPr>
          <a:lstStyle/>
          <a:p>
            <a:endParaRPr lang="en-US" b="1" dirty="0">
              <a:latin typeface="Century" panose="02040604050505020304" pitchFamily="18" charset="0"/>
            </a:endParaRPr>
          </a:p>
          <a:p>
            <a:pPr algn="just"/>
            <a:r>
              <a:rPr lang="en-US" dirty="0">
                <a:latin typeface="Century" panose="02040604050505020304" pitchFamily="18" charset="0"/>
              </a:rPr>
              <a:t>Note also </a:t>
            </a:r>
            <a:r>
              <a:rPr lang="en-US" i="1" dirty="0">
                <a:latin typeface="Century" panose="02040604050505020304" pitchFamily="18" charset="0"/>
              </a:rPr>
              <a:t>Porter</a:t>
            </a:r>
            <a:r>
              <a:rPr lang="en-US" dirty="0">
                <a:latin typeface="Century" panose="02040604050505020304" pitchFamily="18" charset="0"/>
              </a:rPr>
              <a:t>’s discussion of appeal waivers vis a vis supervised release revocations or condition modifications.</a:t>
            </a:r>
          </a:p>
          <a:p>
            <a:pPr algn="just"/>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General waiver of right to appeal “the . . . sentence” </a:t>
            </a:r>
            <a:r>
              <a:rPr lang="en-US" u="sng" dirty="0">
                <a:latin typeface="Century" panose="02040604050505020304" pitchFamily="18" charset="0"/>
              </a:rPr>
              <a:t>does not</a:t>
            </a:r>
            <a:r>
              <a:rPr lang="en-US" dirty="0">
                <a:latin typeface="Century" panose="02040604050505020304" pitchFamily="18" charset="0"/>
              </a:rPr>
              <a:t> waive the right to appeal a subsequent revocation sentence.</a:t>
            </a:r>
          </a:p>
          <a:p>
            <a:pPr marL="285750" indent="-285750" algn="just">
              <a:buFont typeface="Arial" panose="020B0604020202020204" pitchFamily="34" charset="0"/>
              <a:buChar char="•"/>
            </a:pPr>
            <a:endParaRPr lang="en-US" dirty="0">
              <a:latin typeface="Century" panose="02040604050505020304" pitchFamily="18" charset="0"/>
            </a:endParaRPr>
          </a:p>
          <a:p>
            <a:pPr marL="742950" lvl="1" indent="-285750" algn="just">
              <a:buFont typeface="Arial" panose="020B0604020202020204" pitchFamily="34" charset="0"/>
              <a:buChar char="•"/>
            </a:pPr>
            <a:r>
              <a:rPr lang="en-US" sz="1600" i="1" dirty="0">
                <a:latin typeface="Century" panose="02040604050505020304" pitchFamily="18" charset="0"/>
              </a:rPr>
              <a:t>See also U.S. v. Lonjose</a:t>
            </a:r>
            <a:r>
              <a:rPr lang="en-US" sz="1600" dirty="0">
                <a:latin typeface="Century" panose="02040604050505020304" pitchFamily="18" charset="0"/>
              </a:rPr>
              <a:t>, 663 F.3d 1292, 1297 (10th Cir. 2011): waiver of right to appeal “any sentence”  also is not clear waiver as to revocation.</a:t>
            </a:r>
          </a:p>
          <a:p>
            <a:pPr lvl="1" algn="just"/>
            <a:endParaRPr lang="en-US" sz="1600" i="1" dirty="0">
              <a:latin typeface="Century" panose="02040604050505020304" pitchFamily="18" charset="0"/>
            </a:endParaRPr>
          </a:p>
          <a:p>
            <a:pPr marL="742950" lvl="1" indent="-285750" algn="just">
              <a:buFont typeface="Arial" panose="020B0604020202020204" pitchFamily="34" charset="0"/>
              <a:buChar char="•"/>
            </a:pPr>
            <a:r>
              <a:rPr lang="en-US" sz="1600" i="1" dirty="0">
                <a:latin typeface="Century" panose="02040604050505020304" pitchFamily="18" charset="0"/>
              </a:rPr>
              <a:t>Compare with U.S. v. Gordon</a:t>
            </a:r>
            <a:r>
              <a:rPr lang="en-US" sz="1600" dirty="0">
                <a:latin typeface="Century" panose="02040604050505020304" pitchFamily="18" charset="0"/>
              </a:rPr>
              <a:t>, 740 F. App’x 647 (10th Cir. 2018):  countenancing prospective waiver of right to appeal future revocations when specifically identified (i.e., waiver of right to appeal the sentence “</a:t>
            </a:r>
            <a:r>
              <a:rPr lang="en-US" sz="1600" i="1" dirty="0">
                <a:latin typeface="Century" panose="02040604050505020304" pitchFamily="18" charset="0"/>
              </a:rPr>
              <a:t>as well as any sentence imposed upon a revocation of supervised release.”</a:t>
            </a:r>
          </a:p>
          <a:p>
            <a:pPr lvl="1" algn="just"/>
            <a:endParaRPr lang="en-US" dirty="0"/>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12656533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42199"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466069" y="-20"/>
            <a:ext cx="12669643" cy="687891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36172"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8789241" y="252960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0" name="TextBox 29"/>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3" name="TextBox 32"/>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4" name="TextBox 33"/>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5" name="TextBox 34"/>
          <p:cNvSpPr txBox="1"/>
          <p:nvPr/>
        </p:nvSpPr>
        <p:spPr>
          <a:xfrm rot="-5400000">
            <a:off x="8430293" y="3167381"/>
            <a:ext cx="2230243" cy="523220"/>
          </a:xfrm>
          <a:prstGeom prst="rect">
            <a:avLst/>
          </a:prstGeom>
          <a:noFill/>
        </p:spPr>
        <p:txBody>
          <a:bodyPr wrap="square" rtlCol="0">
            <a:spAutoFit/>
          </a:bodyPr>
          <a:lstStyle/>
          <a:p>
            <a:pPr algn="ctr"/>
            <a:r>
              <a:rPr lang="en-US" sz="2800" i="1" dirty="0"/>
              <a:t>2019</a:t>
            </a:r>
          </a:p>
        </p:txBody>
      </p:sp>
      <p:sp>
        <p:nvSpPr>
          <p:cNvPr id="23" name="TextBox 22"/>
          <p:cNvSpPr txBox="1"/>
          <p:nvPr/>
        </p:nvSpPr>
        <p:spPr>
          <a:xfrm>
            <a:off x="1468005" y="723038"/>
            <a:ext cx="6977478" cy="7294305"/>
          </a:xfrm>
          <a:prstGeom prst="rect">
            <a:avLst/>
          </a:prstGeom>
          <a:noFill/>
        </p:spPr>
        <p:txBody>
          <a:bodyPr wrap="square" rtlCol="0">
            <a:spAutoFit/>
          </a:bodyPr>
          <a:lstStyle/>
          <a:p>
            <a:endParaRPr lang="en-US" b="1" dirty="0">
              <a:latin typeface="Century Schoolbook" panose="02040604050505020304" pitchFamily="18" charset="0"/>
            </a:endParaRPr>
          </a:p>
          <a:p>
            <a:pPr algn="just"/>
            <a:r>
              <a:rPr lang="en-US" u="sng" dirty="0">
                <a:latin typeface="Century Schoolbook" panose="02040604050505020304" pitchFamily="18" charset="0"/>
              </a:rPr>
              <a:t>A few already mentioned: </a:t>
            </a:r>
          </a:p>
          <a:p>
            <a:pPr algn="just"/>
            <a:endParaRPr lang="en-US" i="1" dirty="0">
              <a:latin typeface="Century Schoolbook" panose="02040604050505020304" pitchFamily="18" charset="0"/>
            </a:endParaRPr>
          </a:p>
          <a:p>
            <a:pPr algn="just"/>
            <a:r>
              <a:rPr lang="en-US" i="1" dirty="0">
                <a:latin typeface="Century Schoolbook" panose="02040604050505020304" pitchFamily="18" charset="0"/>
              </a:rPr>
              <a:t>U.S. v. Banks</a:t>
            </a:r>
            <a:r>
              <a:rPr lang="en-US" dirty="0">
                <a:latin typeface="Century Schoolbook" panose="02040604050505020304" pitchFamily="18" charset="0"/>
              </a:rPr>
              <a:t>, 884 F.3d 998 (10th Cir. 2018)</a:t>
            </a:r>
          </a:p>
          <a:p>
            <a:pPr marL="285750" indent="-285750" algn="just">
              <a:buFont typeface="Arial" panose="020B0604020202020204" pitchFamily="34" charset="0"/>
              <a:buChar char="•"/>
            </a:pPr>
            <a:r>
              <a:rPr lang="en-US" dirty="0">
                <a:latin typeface="Century Schoolbook" panose="02040604050505020304" pitchFamily="18" charset="0"/>
              </a:rPr>
              <a:t>Whether pinging a cellphone to determine its current location is a Fourth Am search</a:t>
            </a:r>
          </a:p>
          <a:p>
            <a:pPr algn="just"/>
            <a:endParaRPr lang="en-US" i="1" dirty="0">
              <a:latin typeface="Century Schoolbook" panose="02040604050505020304" pitchFamily="18" charset="0"/>
            </a:endParaRPr>
          </a:p>
          <a:p>
            <a:pPr algn="just"/>
            <a:r>
              <a:rPr lang="en-US" i="1" dirty="0">
                <a:latin typeface="Century Schoolbook" panose="02040604050505020304" pitchFamily="18" charset="0"/>
              </a:rPr>
              <a:t>U.S. v. Pacheco, </a:t>
            </a:r>
            <a:r>
              <a:rPr lang="en-US" dirty="0">
                <a:latin typeface="Century Schoolbook" panose="02040604050505020304" pitchFamily="18" charset="0"/>
              </a:rPr>
              <a:t>884 F.3d 1031 (10th Cir. 2018)</a:t>
            </a:r>
          </a:p>
          <a:p>
            <a:pPr marL="285750" indent="-285750" algn="just">
              <a:buFont typeface="Arial" panose="020B0604020202020204" pitchFamily="34" charset="0"/>
              <a:buChar char="•"/>
            </a:pPr>
            <a:r>
              <a:rPr lang="en-US" dirty="0">
                <a:latin typeface="Century Schoolbook" panose="02040604050505020304" pitchFamily="18" charset="0"/>
              </a:rPr>
              <a:t>Whether </a:t>
            </a:r>
            <a:r>
              <a:rPr lang="en-US" i="1" dirty="0">
                <a:latin typeface="Century Schoolbook" panose="02040604050505020304" pitchFamily="18" charset="0"/>
              </a:rPr>
              <a:t>Riley </a:t>
            </a:r>
            <a:r>
              <a:rPr lang="en-US" dirty="0">
                <a:latin typeface="Century Schoolbook" panose="02040604050505020304" pitchFamily="18" charset="0"/>
              </a:rPr>
              <a:t>prohibits a search of a parolee’s phone (suggests that it does not)</a:t>
            </a:r>
          </a:p>
          <a:p>
            <a:pPr marL="285750" indent="-285750" algn="just">
              <a:buFont typeface="Arial" panose="020B0604020202020204" pitchFamily="34" charset="0"/>
              <a:buChar char="•"/>
            </a:pPr>
            <a:r>
              <a:rPr lang="en-US" dirty="0">
                <a:latin typeface="Century Schoolbook" panose="02040604050505020304" pitchFamily="18" charset="0"/>
              </a:rPr>
              <a:t>Scope of magistrate’s authority to issue warrant beyond territorial jurisdiction  (suggests that warrant might have been valid because magistrate had </a:t>
            </a:r>
            <a:r>
              <a:rPr lang="en-US" dirty="0" err="1">
                <a:latin typeface="Century Schoolbook" panose="02040604050505020304" pitchFamily="18" charset="0"/>
              </a:rPr>
              <a:t>jx</a:t>
            </a:r>
            <a:r>
              <a:rPr lang="en-US" dirty="0">
                <a:latin typeface="Century Schoolbook" panose="02040604050505020304" pitchFamily="18" charset="0"/>
              </a:rPr>
              <a:t> over phone and </a:t>
            </a:r>
            <a:r>
              <a:rPr lang="en-US" dirty="0" err="1">
                <a:latin typeface="Century Schoolbook" panose="02040604050505020304" pitchFamily="18" charset="0"/>
              </a:rPr>
              <a:t>def</a:t>
            </a:r>
            <a:r>
              <a:rPr lang="en-US" dirty="0">
                <a:latin typeface="Century Schoolbook" panose="02040604050505020304" pitchFamily="18" charset="0"/>
              </a:rPr>
              <a:t> at time warrant was issued)</a:t>
            </a:r>
          </a:p>
          <a:p>
            <a:pPr marL="285750" indent="-285750" algn="just">
              <a:buFont typeface="Arial" panose="020B0604020202020204" pitchFamily="34" charset="0"/>
              <a:buChar char="•"/>
            </a:pPr>
            <a:endParaRPr lang="en-US" dirty="0">
              <a:latin typeface="Century Schoolbook" panose="02040604050505020304" pitchFamily="18" charset="0"/>
            </a:endParaRPr>
          </a:p>
          <a:p>
            <a:pPr algn="just"/>
            <a:r>
              <a:rPr lang="en-US" i="1" dirty="0">
                <a:latin typeface="Century Schoolbook" panose="02040604050505020304" pitchFamily="18" charset="0"/>
              </a:rPr>
              <a:t>U.S. v. Vance</a:t>
            </a:r>
            <a:r>
              <a:rPr lang="en-US" dirty="0">
                <a:latin typeface="Century Schoolbook" panose="02040604050505020304" pitchFamily="18" charset="0"/>
              </a:rPr>
              <a:t>, 893 F.3d 763 (10th Cir. 2018)</a:t>
            </a:r>
          </a:p>
          <a:p>
            <a:pPr marL="285750" indent="-285750" algn="just">
              <a:buFont typeface="Arial" panose="020B0604020202020204" pitchFamily="34" charset="0"/>
              <a:buChar char="•"/>
            </a:pPr>
            <a:r>
              <a:rPr lang="en-US" dirty="0">
                <a:latin typeface="Century Schoolbook" panose="02040604050505020304" pitchFamily="18" charset="0"/>
              </a:rPr>
              <a:t>Continuing open question of scope of Rule 12 waiver </a:t>
            </a:r>
          </a:p>
          <a:p>
            <a:pPr algn="just"/>
            <a:endParaRPr lang="en-US" i="1" dirty="0">
              <a:latin typeface="Century Schoolbook" panose="02040604050505020304" pitchFamily="18" charset="0"/>
            </a:endParaRPr>
          </a:p>
          <a:p>
            <a:pPr algn="just"/>
            <a:r>
              <a:rPr lang="en-US" i="1" dirty="0">
                <a:latin typeface="Century Schoolbook" panose="02040604050505020304" pitchFamily="18" charset="0"/>
              </a:rPr>
              <a:t>U.S. v. Dixon</a:t>
            </a:r>
            <a:r>
              <a:rPr lang="en-US" dirty="0">
                <a:latin typeface="Century Schoolbook" panose="02040604050505020304" pitchFamily="18" charset="0"/>
              </a:rPr>
              <a:t>, 901 F.3d 1170 (10th Cir. 2018)</a:t>
            </a:r>
          </a:p>
          <a:p>
            <a:pPr marL="285750" indent="-285750" algn="just">
              <a:buFont typeface="Arial" panose="020B0604020202020204" pitchFamily="34" charset="0"/>
              <a:buChar char="•"/>
            </a:pPr>
            <a:r>
              <a:rPr lang="en-US" dirty="0">
                <a:latin typeface="Century Schoolbook" panose="02040604050505020304" pitchFamily="18" charset="0"/>
              </a:rPr>
              <a:t>Hints at an argument for seeking a duress defense framework based in MPC framework (subjective) rather than PJI 1.36 (objective)</a:t>
            </a:r>
          </a:p>
          <a:p>
            <a:pPr algn="just"/>
            <a:endParaRPr lang="en-US" i="1" dirty="0">
              <a:latin typeface="Century Schoolbook" panose="02040604050505020304" pitchFamily="18" charset="0"/>
            </a:endParaRPr>
          </a:p>
          <a:p>
            <a:pPr algn="just"/>
            <a:endParaRPr lang="en-US" i="1" dirty="0">
              <a:latin typeface="Century Schoolbook" panose="02040604050505020304" pitchFamily="18" charset="0"/>
            </a:endParaRPr>
          </a:p>
          <a:p>
            <a:pPr lvl="1" algn="just"/>
            <a:endParaRPr lang="en-US" dirty="0">
              <a:latin typeface="Century Schoolbook" panose="02040604050505020304" pitchFamily="18" charset="0"/>
            </a:endParaRPr>
          </a:p>
        </p:txBody>
      </p:sp>
      <p:cxnSp>
        <p:nvCxnSpPr>
          <p:cNvPr id="28" name="Straight Connector 27"/>
          <p:cNvCxnSpPr/>
          <p:nvPr/>
        </p:nvCxnSpPr>
        <p:spPr>
          <a:xfrm flipV="1">
            <a:off x="1843883" y="907466"/>
            <a:ext cx="5669904" cy="0"/>
          </a:xfrm>
          <a:prstGeom prst="line">
            <a:avLst/>
          </a:prstGeom>
          <a:ln w="57150">
            <a:solidFill>
              <a:srgbClr val="00B050">
                <a:alpha val="94000"/>
              </a:srgb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80149" y="308915"/>
            <a:ext cx="6345941" cy="523220"/>
          </a:xfrm>
          <a:prstGeom prst="rect">
            <a:avLst/>
          </a:prstGeom>
          <a:noFill/>
        </p:spPr>
        <p:txBody>
          <a:bodyPr wrap="square" rtlCol="0">
            <a:spAutoFit/>
          </a:bodyPr>
          <a:lstStyle/>
          <a:p>
            <a:pPr algn="ctr"/>
            <a:r>
              <a:rPr lang="en-US" sz="2800" dirty="0">
                <a:latin typeface="Century Schoolbook T." pitchFamily="2" charset="0"/>
              </a:rPr>
              <a:t>Issues left open in 2018</a:t>
            </a:r>
          </a:p>
        </p:txBody>
      </p:sp>
      <p:sp>
        <p:nvSpPr>
          <p:cNvPr id="24" name="TextBox 23"/>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2772209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42199"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88427" y="-20"/>
            <a:ext cx="12192001" cy="687891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36172"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55541" y="10449"/>
            <a:ext cx="12209599" cy="687889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8789241" y="252960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flipV="1">
            <a:off x="1843883" y="907466"/>
            <a:ext cx="5669904" cy="0"/>
          </a:xfrm>
          <a:prstGeom prst="line">
            <a:avLst/>
          </a:prstGeom>
          <a:ln w="57150">
            <a:solidFill>
              <a:srgbClr val="00B050">
                <a:alpha val="94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0" name="TextBox 29"/>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3" name="TextBox 32"/>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4" name="TextBox 33"/>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5" name="TextBox 34"/>
          <p:cNvSpPr txBox="1"/>
          <p:nvPr/>
        </p:nvSpPr>
        <p:spPr>
          <a:xfrm rot="-5400000">
            <a:off x="8430293" y="3167381"/>
            <a:ext cx="2230243" cy="523220"/>
          </a:xfrm>
          <a:prstGeom prst="rect">
            <a:avLst/>
          </a:prstGeom>
          <a:noFill/>
        </p:spPr>
        <p:txBody>
          <a:bodyPr wrap="square" rtlCol="0">
            <a:spAutoFit/>
          </a:bodyPr>
          <a:lstStyle/>
          <a:p>
            <a:pPr algn="ctr"/>
            <a:r>
              <a:rPr lang="en-US" sz="2800" i="1" dirty="0"/>
              <a:t>2019</a:t>
            </a:r>
          </a:p>
        </p:txBody>
      </p:sp>
      <p:sp>
        <p:nvSpPr>
          <p:cNvPr id="36" name="TextBox 35"/>
          <p:cNvSpPr txBox="1"/>
          <p:nvPr/>
        </p:nvSpPr>
        <p:spPr>
          <a:xfrm>
            <a:off x="1280149" y="308915"/>
            <a:ext cx="6345941" cy="523220"/>
          </a:xfrm>
          <a:prstGeom prst="rect">
            <a:avLst/>
          </a:prstGeom>
          <a:noFill/>
        </p:spPr>
        <p:txBody>
          <a:bodyPr wrap="square" rtlCol="0">
            <a:spAutoFit/>
          </a:bodyPr>
          <a:lstStyle/>
          <a:p>
            <a:pPr algn="ctr"/>
            <a:r>
              <a:rPr lang="en-US" sz="2800" dirty="0">
                <a:latin typeface="Century Schoolbook T." pitchFamily="2" charset="0"/>
              </a:rPr>
              <a:t>Issues left open in 2018</a:t>
            </a: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2" name="Rectangle 1"/>
          <p:cNvSpPr/>
          <p:nvPr/>
        </p:nvSpPr>
        <p:spPr>
          <a:xfrm>
            <a:off x="1502173" y="1208652"/>
            <a:ext cx="6096000" cy="5632311"/>
          </a:xfrm>
          <a:prstGeom prst="rect">
            <a:avLst/>
          </a:prstGeom>
        </p:spPr>
        <p:txBody>
          <a:bodyPr>
            <a:spAutoFit/>
          </a:bodyPr>
          <a:lstStyle/>
          <a:p>
            <a:pPr algn="just"/>
            <a:r>
              <a:rPr lang="en-US" i="1" dirty="0">
                <a:latin typeface="Century" panose="02040604050505020304" pitchFamily="18" charset="0"/>
              </a:rPr>
              <a:t>U.S. v. Tee</a:t>
            </a:r>
            <a:r>
              <a:rPr lang="en-US" dirty="0">
                <a:latin typeface="Century" panose="02040604050505020304" pitchFamily="18" charset="0"/>
              </a:rPr>
              <a:t>, 881 F.3d 1258 (10th Cir. 2018):  </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dirty="0">
                <a:latin typeface="Century" panose="02040604050505020304" pitchFamily="18" charset="0"/>
              </a:rPr>
              <a:t>Money laundering statute, § 1956, has as an element, a transaction involving the proceeds of an unlawful activity.</a:t>
            </a:r>
          </a:p>
          <a:p>
            <a:pPr marL="285750" indent="-285750" algn="just">
              <a:buFont typeface="Arial" panose="020B0604020202020204" pitchFamily="34" charset="0"/>
              <a:buChar char="•"/>
            </a:pPr>
            <a:endParaRPr lang="en-US" dirty="0">
              <a:latin typeface="Century" panose="02040604050505020304" pitchFamily="18" charset="0"/>
            </a:endParaRPr>
          </a:p>
          <a:p>
            <a:pPr marL="285750" indent="-285750" algn="just">
              <a:buFont typeface="Arial" panose="020B0604020202020204" pitchFamily="34" charset="0"/>
              <a:buChar char="•"/>
            </a:pPr>
            <a:r>
              <a:rPr lang="en-US" b="1" dirty="0">
                <a:latin typeface="Century" panose="02040604050505020304" pitchFamily="18" charset="0"/>
              </a:rPr>
              <a:t>Open question of whether § 1956 requires that the transaction generating the criminally derived proceeds be distinct from the money-laundering transaction.</a:t>
            </a:r>
          </a:p>
          <a:p>
            <a:pPr marL="742950" lvl="1" indent="-285750" algn="just">
              <a:buFont typeface="Arial" panose="020B0604020202020204" pitchFamily="34" charset="0"/>
              <a:buChar char="•"/>
            </a:pPr>
            <a:endParaRPr lang="en-US" u="sng"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Dissent would have held that it does, and that, essentially, you can’t launder funds in the same transaction through which those funds become tainted by crime.</a:t>
            </a:r>
          </a:p>
          <a:p>
            <a:pPr lvl="1" algn="just"/>
            <a:endParaRPr lang="en-US" u="sng" dirty="0">
              <a:latin typeface="Century" panose="02040604050505020304" pitchFamily="18" charset="0"/>
            </a:endParaRPr>
          </a:p>
          <a:p>
            <a:pPr marL="742950" lvl="1" indent="-285750" algn="just">
              <a:buFont typeface="Arial" panose="020B0604020202020204" pitchFamily="34" charset="0"/>
              <a:buChar char="•"/>
            </a:pPr>
            <a:r>
              <a:rPr lang="en-US" dirty="0">
                <a:latin typeface="Century" panose="02040604050505020304" pitchFamily="18" charset="0"/>
              </a:rPr>
              <a:t>Maj says it would have presented a “thorny issue of first impression” had it been presented (but waived).</a:t>
            </a:r>
          </a:p>
          <a:p>
            <a:pPr algn="just"/>
            <a:endParaRPr lang="en-US" i="1" dirty="0">
              <a:latin typeface="Century" panose="02040604050505020304" pitchFamily="18" charset="0"/>
            </a:endParaRPr>
          </a:p>
        </p:txBody>
      </p:sp>
    </p:spTree>
    <p:extLst>
      <p:ext uri="{BB962C8B-B14F-4D97-AF65-F5344CB8AC3E}">
        <p14:creationId xmlns:p14="http://schemas.microsoft.com/office/powerpoint/2010/main" val="3586865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42199"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88427" y="-20"/>
            <a:ext cx="12192001" cy="687891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36172"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55541" y="10449"/>
            <a:ext cx="12209599" cy="687889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8789241" y="252960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0" name="TextBox 29"/>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3" name="TextBox 32"/>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4" name="TextBox 33"/>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5" name="TextBox 34"/>
          <p:cNvSpPr txBox="1"/>
          <p:nvPr/>
        </p:nvSpPr>
        <p:spPr>
          <a:xfrm rot="-5400000">
            <a:off x="8430293" y="3167381"/>
            <a:ext cx="2230243" cy="523220"/>
          </a:xfrm>
          <a:prstGeom prst="rect">
            <a:avLst/>
          </a:prstGeom>
          <a:noFill/>
        </p:spPr>
        <p:txBody>
          <a:bodyPr wrap="square" rtlCol="0">
            <a:spAutoFit/>
          </a:bodyPr>
          <a:lstStyle/>
          <a:p>
            <a:pPr algn="ctr"/>
            <a:r>
              <a:rPr lang="en-US" sz="2800" i="1" dirty="0"/>
              <a:t>2019</a:t>
            </a: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2" name="Rectangle 1"/>
          <p:cNvSpPr/>
          <p:nvPr/>
        </p:nvSpPr>
        <p:spPr>
          <a:xfrm>
            <a:off x="1504353" y="1208652"/>
            <a:ext cx="6096000" cy="5339923"/>
          </a:xfrm>
          <a:prstGeom prst="rect">
            <a:avLst/>
          </a:prstGeom>
        </p:spPr>
        <p:txBody>
          <a:bodyPr>
            <a:spAutoFit/>
          </a:bodyPr>
          <a:lstStyle/>
          <a:p>
            <a:pPr algn="just">
              <a:spcBef>
                <a:spcPts val="600"/>
              </a:spcBef>
            </a:pPr>
            <a:r>
              <a:rPr lang="en-US" i="1" dirty="0">
                <a:latin typeface="Century" panose="02040604050505020304" pitchFamily="18" charset="0"/>
              </a:rPr>
              <a:t>U.S. v. Sanchez-</a:t>
            </a:r>
            <a:r>
              <a:rPr lang="en-US" i="1" dirty="0" err="1">
                <a:latin typeface="Century" panose="02040604050505020304" pitchFamily="18" charset="0"/>
              </a:rPr>
              <a:t>Urias</a:t>
            </a:r>
            <a:r>
              <a:rPr lang="en-US" dirty="0">
                <a:latin typeface="Century" panose="02040604050505020304" pitchFamily="18" charset="0"/>
              </a:rPr>
              <a:t>, 887 F.3d 1069 (10th Cir. 2018)</a:t>
            </a:r>
          </a:p>
          <a:p>
            <a:pPr marL="285750" indent="-285750" algn="just">
              <a:spcBef>
                <a:spcPts val="600"/>
              </a:spcBef>
              <a:buFont typeface="Arial" panose="020B0604020202020204" pitchFamily="34" charset="0"/>
              <a:buChar char="•"/>
            </a:pPr>
            <a:r>
              <a:rPr lang="en-US" dirty="0">
                <a:latin typeface="Century" panose="02040604050505020304" pitchFamily="18" charset="0"/>
              </a:rPr>
              <a:t>Noting open question regarding to what extent a sentencing court may rely on or draw inferences from a defendant’s invocation of privilege against self-incrimination at sentencing.</a:t>
            </a:r>
          </a:p>
          <a:p>
            <a:pPr algn="just">
              <a:spcBef>
                <a:spcPts val="600"/>
              </a:spcBef>
            </a:pPr>
            <a:endParaRPr lang="en-US" i="1" dirty="0">
              <a:latin typeface="Century" panose="02040604050505020304" pitchFamily="18" charset="0"/>
            </a:endParaRPr>
          </a:p>
          <a:p>
            <a:pPr algn="just">
              <a:spcBef>
                <a:spcPts val="600"/>
              </a:spcBef>
            </a:pPr>
            <a:r>
              <a:rPr lang="en-US" i="1" dirty="0">
                <a:latin typeface="Century" panose="02040604050505020304" pitchFamily="18" charset="0"/>
              </a:rPr>
              <a:t>U.S. v. Marquez</a:t>
            </a:r>
            <a:r>
              <a:rPr lang="en-US" dirty="0">
                <a:latin typeface="Century" panose="02040604050505020304" pitchFamily="18" charset="0"/>
              </a:rPr>
              <a:t>, 898 F.3d 1036 (10th Cir. 2018)</a:t>
            </a:r>
          </a:p>
          <a:p>
            <a:pPr marL="285750" indent="-285750" algn="just">
              <a:spcBef>
                <a:spcPts val="600"/>
              </a:spcBef>
              <a:buFont typeface="Arial" panose="020B0604020202020204" pitchFamily="34" charset="0"/>
              <a:buChar char="•"/>
            </a:pPr>
            <a:r>
              <a:rPr lang="en-US" dirty="0">
                <a:latin typeface="Century" panose="02040604050505020304" pitchFamily="18" charset="0"/>
              </a:rPr>
              <a:t>Expressing hesitancy to adopt an “objective-basis” rule for lay opinion testimony.</a:t>
            </a:r>
          </a:p>
          <a:p>
            <a:pPr marL="285750" indent="-285750" algn="just">
              <a:spcBef>
                <a:spcPts val="600"/>
              </a:spcBef>
              <a:buFont typeface="Arial" panose="020B0604020202020204" pitchFamily="34" charset="0"/>
              <a:buChar char="•"/>
            </a:pPr>
            <a:r>
              <a:rPr lang="en-US" dirty="0">
                <a:latin typeface="Century" panose="02040604050505020304" pitchFamily="18" charset="0"/>
              </a:rPr>
              <a:t>Suggesting some limits on non-expert law enforcement code-word testimony vis a vis information learned from past investigations vs. investigation at issue, but not plain error.</a:t>
            </a:r>
          </a:p>
          <a:p>
            <a:pPr marL="285750" indent="-285750" algn="just">
              <a:spcBef>
                <a:spcPts val="600"/>
              </a:spcBef>
              <a:buFont typeface="Arial" panose="020B0604020202020204" pitchFamily="34" charset="0"/>
              <a:buChar char="•"/>
            </a:pPr>
            <a:r>
              <a:rPr lang="en-US" dirty="0">
                <a:latin typeface="Century" panose="02040604050505020304" pitchFamily="18" charset="0"/>
              </a:rPr>
              <a:t>Suggesting limits on overview testimony, including when based on hearsay or offering an opinion on defendant’s guilt, but not plain error.</a:t>
            </a:r>
          </a:p>
          <a:p>
            <a:pPr algn="just">
              <a:spcBef>
                <a:spcPts val="600"/>
              </a:spcBef>
            </a:pPr>
            <a:endParaRPr lang="en-US" dirty="0">
              <a:latin typeface="Century" panose="02040604050505020304" pitchFamily="18" charset="0"/>
            </a:endParaRPr>
          </a:p>
        </p:txBody>
      </p:sp>
      <p:cxnSp>
        <p:nvCxnSpPr>
          <p:cNvPr id="26" name="Straight Connector 25"/>
          <p:cNvCxnSpPr/>
          <p:nvPr/>
        </p:nvCxnSpPr>
        <p:spPr>
          <a:xfrm flipV="1">
            <a:off x="1843883" y="907466"/>
            <a:ext cx="5669904" cy="0"/>
          </a:xfrm>
          <a:prstGeom prst="line">
            <a:avLst/>
          </a:prstGeom>
          <a:ln w="57150">
            <a:solidFill>
              <a:srgbClr val="00B050">
                <a:alpha val="94000"/>
              </a:srgb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80149" y="308915"/>
            <a:ext cx="6345941" cy="523220"/>
          </a:xfrm>
          <a:prstGeom prst="rect">
            <a:avLst/>
          </a:prstGeom>
          <a:noFill/>
        </p:spPr>
        <p:txBody>
          <a:bodyPr wrap="square" rtlCol="0">
            <a:spAutoFit/>
          </a:bodyPr>
          <a:lstStyle/>
          <a:p>
            <a:pPr algn="ctr"/>
            <a:r>
              <a:rPr lang="en-US" sz="2800" dirty="0">
                <a:latin typeface="Century Schoolbook T." pitchFamily="2" charset="0"/>
              </a:rPr>
              <a:t>Issues left open in 2018</a:t>
            </a:r>
          </a:p>
        </p:txBody>
      </p:sp>
    </p:spTree>
    <p:extLst>
      <p:ext uri="{BB962C8B-B14F-4D97-AF65-F5344CB8AC3E}">
        <p14:creationId xmlns:p14="http://schemas.microsoft.com/office/powerpoint/2010/main" val="34983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42199"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88427" y="-20"/>
            <a:ext cx="12192001" cy="687891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36172"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55541" y="10449"/>
            <a:ext cx="12209599" cy="687889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8789241" y="252960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0" name="TextBox 29"/>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3" name="TextBox 32"/>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4" name="TextBox 33"/>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5" name="TextBox 34"/>
          <p:cNvSpPr txBox="1"/>
          <p:nvPr/>
        </p:nvSpPr>
        <p:spPr>
          <a:xfrm rot="-5400000">
            <a:off x="8430293" y="3167381"/>
            <a:ext cx="2230243" cy="523220"/>
          </a:xfrm>
          <a:prstGeom prst="rect">
            <a:avLst/>
          </a:prstGeom>
          <a:noFill/>
        </p:spPr>
        <p:txBody>
          <a:bodyPr wrap="square" rtlCol="0">
            <a:spAutoFit/>
          </a:bodyPr>
          <a:lstStyle/>
          <a:p>
            <a:pPr algn="ctr"/>
            <a:r>
              <a:rPr lang="en-US" sz="2800" i="1" dirty="0"/>
              <a:t>2019</a:t>
            </a:r>
          </a:p>
        </p:txBody>
      </p:sp>
      <p:sp>
        <p:nvSpPr>
          <p:cNvPr id="23" name="TextBox 22"/>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
        <p:nvSpPr>
          <p:cNvPr id="2" name="Rectangle 1"/>
          <p:cNvSpPr/>
          <p:nvPr/>
        </p:nvSpPr>
        <p:spPr>
          <a:xfrm>
            <a:off x="1517014" y="1208652"/>
            <a:ext cx="6096000" cy="5062924"/>
          </a:xfrm>
          <a:prstGeom prst="rect">
            <a:avLst/>
          </a:prstGeom>
        </p:spPr>
        <p:txBody>
          <a:bodyPr>
            <a:spAutoFit/>
          </a:bodyPr>
          <a:lstStyle/>
          <a:p>
            <a:pPr algn="just">
              <a:spcBef>
                <a:spcPts val="600"/>
              </a:spcBef>
            </a:pPr>
            <a:r>
              <a:rPr lang="en-US" i="1" dirty="0">
                <a:latin typeface="Century" panose="02040604050505020304" pitchFamily="18" charset="0"/>
              </a:rPr>
              <a:t>U.S. v. Chavez-Morales</a:t>
            </a:r>
            <a:r>
              <a:rPr lang="en-US" dirty="0">
                <a:latin typeface="Century" panose="02040604050505020304" pitchFamily="18" charset="0"/>
              </a:rPr>
              <a:t>, 894 F.3d 1206 (10th Cir. 2018)</a:t>
            </a:r>
          </a:p>
          <a:p>
            <a:pPr marL="285750" indent="-285750" algn="just">
              <a:spcBef>
                <a:spcPts val="600"/>
              </a:spcBef>
              <a:buFont typeface="Arial" panose="020B0604020202020204" pitchFamily="34" charset="0"/>
              <a:buChar char="•"/>
            </a:pPr>
            <a:r>
              <a:rPr lang="en-US" dirty="0">
                <a:latin typeface="Century" panose="02040604050505020304" pitchFamily="18" charset="0"/>
              </a:rPr>
              <a:t>Questioning whether </a:t>
            </a:r>
            <a:r>
              <a:rPr lang="en-US" i="1" dirty="0">
                <a:latin typeface="Century" panose="02040604050505020304" pitchFamily="18" charset="0"/>
              </a:rPr>
              <a:t>Rosales-Mireles</a:t>
            </a:r>
            <a:r>
              <a:rPr lang="en-US" dirty="0">
                <a:latin typeface="Century" panose="02040604050505020304" pitchFamily="18" charset="0"/>
              </a:rPr>
              <a:t> applies to Guidelines errors that do not involve the calculation of a Guidelines range.</a:t>
            </a:r>
            <a:endParaRPr lang="en-US" i="1" dirty="0">
              <a:latin typeface="Century" panose="02040604050505020304" pitchFamily="18" charset="0"/>
            </a:endParaRPr>
          </a:p>
          <a:p>
            <a:pPr algn="just">
              <a:spcBef>
                <a:spcPts val="600"/>
              </a:spcBef>
            </a:pPr>
            <a:endParaRPr lang="en-US" i="1" dirty="0">
              <a:latin typeface="Century" panose="02040604050505020304" pitchFamily="18" charset="0"/>
            </a:endParaRPr>
          </a:p>
          <a:p>
            <a:pPr algn="just">
              <a:spcBef>
                <a:spcPts val="600"/>
              </a:spcBef>
            </a:pPr>
            <a:r>
              <a:rPr lang="en-US" i="1" dirty="0">
                <a:latin typeface="Century" panose="02040604050505020304" pitchFamily="18" charset="0"/>
              </a:rPr>
              <a:t>U.S. v. Hull</a:t>
            </a:r>
            <a:r>
              <a:rPr lang="en-US" dirty="0">
                <a:latin typeface="Century" panose="02040604050505020304" pitchFamily="18" charset="0"/>
              </a:rPr>
              <a:t>, 893 F.3d 1221 (10th Cir. 2018)</a:t>
            </a:r>
          </a:p>
          <a:p>
            <a:pPr marL="285750" indent="-285750" algn="just">
              <a:spcBef>
                <a:spcPts val="600"/>
              </a:spcBef>
              <a:buFont typeface="Arial" panose="020B0604020202020204" pitchFamily="34" charset="0"/>
              <a:buChar char="•"/>
            </a:pPr>
            <a:r>
              <a:rPr lang="en-US" dirty="0">
                <a:latin typeface="Century" panose="02040604050505020304" pitchFamily="18" charset="0"/>
              </a:rPr>
              <a:t>Questioning whether vagueness challenges reach supervised release conditions after </a:t>
            </a:r>
            <a:r>
              <a:rPr lang="en-US" i="1" dirty="0">
                <a:latin typeface="Century" panose="02040604050505020304" pitchFamily="18" charset="0"/>
              </a:rPr>
              <a:t>Beckles.</a:t>
            </a:r>
            <a:endParaRPr lang="en-US" dirty="0">
              <a:latin typeface="Century" panose="02040604050505020304" pitchFamily="18" charset="0"/>
            </a:endParaRPr>
          </a:p>
          <a:p>
            <a:pPr algn="just">
              <a:spcBef>
                <a:spcPts val="600"/>
              </a:spcBef>
            </a:pPr>
            <a:endParaRPr lang="en-US" i="1" dirty="0">
              <a:latin typeface="Century" panose="02040604050505020304" pitchFamily="18" charset="0"/>
            </a:endParaRPr>
          </a:p>
          <a:p>
            <a:pPr algn="just">
              <a:spcBef>
                <a:spcPts val="600"/>
              </a:spcBef>
            </a:pPr>
            <a:r>
              <a:rPr lang="en-US" i="1" dirty="0">
                <a:latin typeface="Century" panose="02040604050505020304" pitchFamily="18" charset="0"/>
              </a:rPr>
              <a:t>U.S. v. Pacheco-</a:t>
            </a:r>
            <a:r>
              <a:rPr lang="en-US" i="1" dirty="0" err="1">
                <a:latin typeface="Century" panose="02040604050505020304" pitchFamily="18" charset="0"/>
              </a:rPr>
              <a:t>Donelson</a:t>
            </a:r>
            <a:r>
              <a:rPr lang="en-US" dirty="0">
                <a:latin typeface="Century" panose="02040604050505020304" pitchFamily="18" charset="0"/>
              </a:rPr>
              <a:t>, 893 F.3d 757 (10th Cir. 2018)</a:t>
            </a:r>
          </a:p>
          <a:p>
            <a:pPr marL="285750" indent="-285750" algn="just">
              <a:spcBef>
                <a:spcPts val="600"/>
              </a:spcBef>
              <a:buFont typeface="Arial" panose="020B0604020202020204" pitchFamily="34" charset="0"/>
              <a:buChar char="•"/>
            </a:pPr>
            <a:r>
              <a:rPr lang="en-US" dirty="0">
                <a:latin typeface="Century" panose="02040604050505020304" pitchFamily="18" charset="0"/>
              </a:rPr>
              <a:t>Assuming without deciding a right to familial association between foster siblings, which would trigger obligation to make particularized findings and justify a supervised release condition with compelling circumstances.</a:t>
            </a:r>
          </a:p>
          <a:p>
            <a:pPr algn="just"/>
            <a:endParaRPr lang="en-US" i="1" dirty="0">
              <a:latin typeface="Century" panose="02040604050505020304" pitchFamily="18" charset="0"/>
            </a:endParaRPr>
          </a:p>
        </p:txBody>
      </p:sp>
      <p:cxnSp>
        <p:nvCxnSpPr>
          <p:cNvPr id="26" name="Straight Connector 25"/>
          <p:cNvCxnSpPr/>
          <p:nvPr/>
        </p:nvCxnSpPr>
        <p:spPr>
          <a:xfrm flipV="1">
            <a:off x="1843883" y="907466"/>
            <a:ext cx="5669904" cy="0"/>
          </a:xfrm>
          <a:prstGeom prst="line">
            <a:avLst/>
          </a:prstGeom>
          <a:ln w="57150">
            <a:solidFill>
              <a:srgbClr val="00B050">
                <a:alpha val="94000"/>
              </a:srgb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80149" y="308915"/>
            <a:ext cx="6345941" cy="523220"/>
          </a:xfrm>
          <a:prstGeom prst="rect">
            <a:avLst/>
          </a:prstGeom>
          <a:noFill/>
        </p:spPr>
        <p:txBody>
          <a:bodyPr wrap="square" rtlCol="0">
            <a:spAutoFit/>
          </a:bodyPr>
          <a:lstStyle/>
          <a:p>
            <a:pPr algn="ctr"/>
            <a:r>
              <a:rPr lang="en-US" sz="2800" dirty="0">
                <a:latin typeface="Century Schoolbook T." pitchFamily="2" charset="0"/>
              </a:rPr>
              <a:t>Issues left open in 2018</a:t>
            </a:r>
          </a:p>
        </p:txBody>
      </p:sp>
    </p:spTree>
    <p:extLst>
      <p:ext uri="{BB962C8B-B14F-4D97-AF65-F5344CB8AC3E}">
        <p14:creationId xmlns:p14="http://schemas.microsoft.com/office/powerpoint/2010/main" val="4696457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5080" y="-6"/>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0736763" y="248778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82706" y="-1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0231700" y="248777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3364" y="-2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9742199"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88427" y="-20"/>
            <a:ext cx="12192001" cy="687891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9236172" y="2508689"/>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55541" y="10449"/>
            <a:ext cx="12209599" cy="6878898"/>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8789241" y="252960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30" name="TextBox 29"/>
          <p:cNvSpPr txBox="1"/>
          <p:nvPr/>
        </p:nvSpPr>
        <p:spPr>
          <a:xfrm rot="-5400000">
            <a:off x="9837484" y="3167387"/>
            <a:ext cx="2230243" cy="523220"/>
          </a:xfrm>
          <a:prstGeom prst="rect">
            <a:avLst/>
          </a:prstGeom>
          <a:noFill/>
        </p:spPr>
        <p:txBody>
          <a:bodyPr wrap="square" rtlCol="0">
            <a:spAutoFit/>
          </a:bodyPr>
          <a:lstStyle/>
          <a:p>
            <a:pPr algn="ctr"/>
            <a:r>
              <a:rPr lang="en-US" sz="2800" i="1" dirty="0"/>
              <a:t>Trial</a:t>
            </a:r>
          </a:p>
        </p:txBody>
      </p:sp>
      <p:sp>
        <p:nvSpPr>
          <p:cNvPr id="33" name="TextBox 32"/>
          <p:cNvSpPr txBox="1"/>
          <p:nvPr/>
        </p:nvSpPr>
        <p:spPr>
          <a:xfrm rot="-5400000">
            <a:off x="9329544" y="3167389"/>
            <a:ext cx="2230243" cy="523220"/>
          </a:xfrm>
          <a:prstGeom prst="rect">
            <a:avLst/>
          </a:prstGeom>
          <a:noFill/>
        </p:spPr>
        <p:txBody>
          <a:bodyPr wrap="square" rtlCol="0">
            <a:spAutoFit/>
          </a:bodyPr>
          <a:lstStyle/>
          <a:p>
            <a:pPr algn="ctr"/>
            <a:r>
              <a:rPr lang="en-US" sz="2800" i="1" dirty="0"/>
              <a:t>Johnson</a:t>
            </a:r>
          </a:p>
        </p:txBody>
      </p:sp>
      <p:sp>
        <p:nvSpPr>
          <p:cNvPr id="34" name="TextBox 33"/>
          <p:cNvSpPr txBox="1"/>
          <p:nvPr/>
        </p:nvSpPr>
        <p:spPr>
          <a:xfrm rot="-5400000">
            <a:off x="8853083" y="3167387"/>
            <a:ext cx="2230243" cy="523220"/>
          </a:xfrm>
          <a:prstGeom prst="rect">
            <a:avLst/>
          </a:prstGeom>
          <a:noFill/>
        </p:spPr>
        <p:txBody>
          <a:bodyPr wrap="square" rtlCol="0">
            <a:spAutoFit/>
          </a:bodyPr>
          <a:lstStyle/>
          <a:p>
            <a:pPr algn="ctr"/>
            <a:r>
              <a:rPr lang="en-US" sz="2800" i="1" dirty="0"/>
              <a:t>Sentencing</a:t>
            </a:r>
          </a:p>
        </p:txBody>
      </p:sp>
      <p:sp>
        <p:nvSpPr>
          <p:cNvPr id="35" name="TextBox 34"/>
          <p:cNvSpPr txBox="1"/>
          <p:nvPr/>
        </p:nvSpPr>
        <p:spPr>
          <a:xfrm rot="-5400000">
            <a:off x="8430293" y="3167381"/>
            <a:ext cx="2230243" cy="523220"/>
          </a:xfrm>
          <a:prstGeom prst="rect">
            <a:avLst/>
          </a:prstGeom>
          <a:noFill/>
        </p:spPr>
        <p:txBody>
          <a:bodyPr wrap="square" rtlCol="0">
            <a:spAutoFit/>
          </a:bodyPr>
          <a:lstStyle/>
          <a:p>
            <a:pPr algn="ctr"/>
            <a:r>
              <a:rPr lang="en-US" sz="2800" i="1" dirty="0"/>
              <a:t>2019</a:t>
            </a:r>
          </a:p>
        </p:txBody>
      </p:sp>
      <p:sp>
        <p:nvSpPr>
          <p:cNvPr id="36" name="TextBox 35"/>
          <p:cNvSpPr txBox="1"/>
          <p:nvPr/>
        </p:nvSpPr>
        <p:spPr>
          <a:xfrm>
            <a:off x="1395619" y="308915"/>
            <a:ext cx="6345941" cy="523220"/>
          </a:xfrm>
          <a:prstGeom prst="rect">
            <a:avLst/>
          </a:prstGeom>
          <a:noFill/>
        </p:spPr>
        <p:txBody>
          <a:bodyPr wrap="square" rtlCol="0">
            <a:spAutoFit/>
          </a:bodyPr>
          <a:lstStyle/>
          <a:p>
            <a:pPr algn="ctr"/>
            <a:r>
              <a:rPr lang="en-US" sz="2800" dirty="0">
                <a:latin typeface="Century Schoolbook T." pitchFamily="2" charset="0"/>
              </a:rPr>
              <a:t>The Circuit at SCOTUS</a:t>
            </a:r>
          </a:p>
        </p:txBody>
      </p:sp>
      <p:sp>
        <p:nvSpPr>
          <p:cNvPr id="23" name="TextBox 22"/>
          <p:cNvSpPr txBox="1"/>
          <p:nvPr/>
        </p:nvSpPr>
        <p:spPr>
          <a:xfrm>
            <a:off x="849220" y="907466"/>
            <a:ext cx="7921295" cy="6217087"/>
          </a:xfrm>
          <a:prstGeom prst="rect">
            <a:avLst/>
          </a:prstGeom>
          <a:noFill/>
        </p:spPr>
        <p:txBody>
          <a:bodyPr wrap="square" rtlCol="0">
            <a:spAutoFit/>
          </a:bodyPr>
          <a:lstStyle/>
          <a:p>
            <a:endParaRPr lang="en-US" b="1" dirty="0">
              <a:latin typeface="Century" panose="02040604050505020304" pitchFamily="18" charset="0"/>
            </a:endParaRPr>
          </a:p>
          <a:p>
            <a:pPr marL="285750" indent="-285750">
              <a:spcBef>
                <a:spcPts val="600"/>
              </a:spcBef>
              <a:buFont typeface="Arial" panose="020B0604020202020204" pitchFamily="34" charset="0"/>
              <a:buChar char="•"/>
            </a:pPr>
            <a:r>
              <a:rPr lang="en-US" sz="1600" b="1" dirty="0">
                <a:latin typeface="Century Schoolbook" panose="02040604050505020304" pitchFamily="18" charset="0"/>
              </a:rPr>
              <a:t>Numerous affirmances in 2018 decisions.</a:t>
            </a:r>
            <a:endParaRPr lang="en-US" sz="1600" i="1" dirty="0">
              <a:latin typeface="Century Schoolbook" panose="02040604050505020304" pitchFamily="18" charset="0"/>
            </a:endParaRPr>
          </a:p>
          <a:p>
            <a:pPr marL="285750" indent="-285750">
              <a:spcBef>
                <a:spcPts val="1800"/>
              </a:spcBef>
              <a:buFont typeface="Arial" panose="020B0604020202020204" pitchFamily="34" charset="0"/>
              <a:buChar char="•"/>
            </a:pPr>
            <a:r>
              <a:rPr lang="en-US" sz="1600" b="1" dirty="0">
                <a:latin typeface="Century Schoolbook" panose="02040604050505020304" pitchFamily="18" charset="0"/>
              </a:rPr>
              <a:t>Two notable cases pending originating in circuit:</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U.S. v. </a:t>
            </a:r>
            <a:r>
              <a:rPr lang="en-US" sz="1600" i="1" dirty="0" err="1">
                <a:latin typeface="Century Schoolbook" panose="02040604050505020304" pitchFamily="18" charset="0"/>
              </a:rPr>
              <a:t>Haymond</a:t>
            </a:r>
            <a:r>
              <a:rPr lang="en-US" sz="1600" dirty="0">
                <a:latin typeface="Century Schoolbook" panose="02040604050505020304" pitchFamily="18" charset="0"/>
              </a:rPr>
              <a:t>, 17-1672 (constitutionality of § 3583(k))</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Royal v. Murphy</a:t>
            </a:r>
            <a:r>
              <a:rPr lang="en-US" sz="1600" dirty="0">
                <a:latin typeface="Century Schoolbook" panose="02040604050505020304" pitchFamily="18" charset="0"/>
              </a:rPr>
              <a:t>, 17-1107 (status of eastern OK as an “Indian reservation”)   </a:t>
            </a:r>
          </a:p>
          <a:p>
            <a:pPr marL="285750" indent="-285750">
              <a:spcBef>
                <a:spcPts val="1800"/>
              </a:spcBef>
              <a:buFont typeface="Arial" panose="020B0604020202020204" pitchFamily="34" charset="0"/>
              <a:buChar char="•"/>
            </a:pPr>
            <a:r>
              <a:rPr lang="en-US" sz="1600" b="1" dirty="0">
                <a:latin typeface="Century Schoolbook" panose="02040604050505020304" pitchFamily="18" charset="0"/>
              </a:rPr>
              <a:t>Other pending cases potentially impacting circuit precedent:</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U.S. v. Davis</a:t>
            </a:r>
            <a:r>
              <a:rPr lang="en-US" sz="1600" dirty="0">
                <a:latin typeface="Century Schoolbook" panose="02040604050505020304" pitchFamily="18" charset="0"/>
              </a:rPr>
              <a:t>, 18-431 (constitutionality of § 924(c)’s residual clause)</a:t>
            </a:r>
          </a:p>
          <a:p>
            <a:pPr marL="1200150" lvl="2" indent="-285750">
              <a:spcBef>
                <a:spcPts val="600"/>
              </a:spcBef>
              <a:buFont typeface="Wingdings" panose="05000000000000000000" pitchFamily="2" charset="2"/>
              <a:buChar char="Ø"/>
            </a:pPr>
            <a:r>
              <a:rPr lang="en-US" sz="1600" i="1" dirty="0">
                <a:latin typeface="Century Schoolbook" panose="02040604050505020304" pitchFamily="18" charset="0"/>
              </a:rPr>
              <a:t>U.S. v. Salas</a:t>
            </a:r>
            <a:r>
              <a:rPr lang="en-US" sz="1600" dirty="0">
                <a:latin typeface="Century Schoolbook" panose="02040604050505020304" pitchFamily="18" charset="0"/>
              </a:rPr>
              <a:t>, 889 F.3d 681 (10th Cir. 2018)</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U.S. v. </a:t>
            </a:r>
            <a:r>
              <a:rPr lang="en-US" sz="1600" i="1" dirty="0" err="1">
                <a:latin typeface="Century Schoolbook" panose="02040604050505020304" pitchFamily="18" charset="0"/>
              </a:rPr>
              <a:t>Rehaif</a:t>
            </a:r>
            <a:r>
              <a:rPr lang="en-US" sz="1600" dirty="0">
                <a:latin typeface="Century Schoolbook" panose="02040604050505020304" pitchFamily="18" charset="0"/>
              </a:rPr>
              <a:t>, 17-9560 (</a:t>
            </a:r>
            <a:r>
              <a:rPr lang="en-US" sz="1600" dirty="0" err="1">
                <a:latin typeface="Century Schoolbook" panose="02040604050505020304" pitchFamily="18" charset="0"/>
              </a:rPr>
              <a:t>def’s</a:t>
            </a:r>
            <a:r>
              <a:rPr lang="en-US" sz="1600" dirty="0">
                <a:latin typeface="Century Schoolbook" panose="02040604050505020304" pitchFamily="18" charset="0"/>
              </a:rPr>
              <a:t> knowledge of § 922(g)’s status element) </a:t>
            </a:r>
          </a:p>
          <a:p>
            <a:pPr marL="1200150" lvl="2" indent="-285750">
              <a:spcBef>
                <a:spcPts val="600"/>
              </a:spcBef>
              <a:buFont typeface="Wingdings" panose="05000000000000000000" pitchFamily="2" charset="2"/>
              <a:buChar char="Ø"/>
            </a:pPr>
            <a:r>
              <a:rPr lang="en-US" sz="1600" i="1" dirty="0">
                <a:latin typeface="Century Schoolbook" panose="02040604050505020304" pitchFamily="18" charset="0"/>
              </a:rPr>
              <a:t>U.S. v. Games-Perez</a:t>
            </a:r>
            <a:r>
              <a:rPr lang="en-US" sz="1600" dirty="0">
                <a:latin typeface="Century Schoolbook" panose="02040604050505020304" pitchFamily="18" charset="0"/>
              </a:rPr>
              <a:t>, 667 F.3d 1136 (10th Cir. 2012) </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Gundy v. United States</a:t>
            </a:r>
            <a:r>
              <a:rPr lang="en-US" sz="1600" dirty="0">
                <a:latin typeface="Century Schoolbook" panose="02040604050505020304" pitchFamily="18" charset="0"/>
              </a:rPr>
              <a:t>, 17-6086 (SORNA delegation)</a:t>
            </a:r>
          </a:p>
          <a:p>
            <a:pPr marL="1200150" lvl="2" indent="-285750">
              <a:spcBef>
                <a:spcPts val="600"/>
              </a:spcBef>
              <a:buFont typeface="Wingdings" panose="05000000000000000000" pitchFamily="2" charset="2"/>
              <a:buChar char="Ø"/>
            </a:pPr>
            <a:r>
              <a:rPr lang="en-US" sz="1600" i="1" dirty="0">
                <a:latin typeface="Century Schoolbook" panose="02040604050505020304" pitchFamily="18" charset="0"/>
              </a:rPr>
              <a:t>U.S. v. Nichols</a:t>
            </a:r>
            <a:r>
              <a:rPr lang="en-US" sz="1600" dirty="0">
                <a:latin typeface="Century Schoolbook" panose="02040604050505020304" pitchFamily="18" charset="0"/>
              </a:rPr>
              <a:t>, 775 F.3d 1225 (10th Cir. 2014)</a:t>
            </a:r>
            <a:endParaRPr lang="en-US" sz="1600" i="1" dirty="0">
              <a:latin typeface="Century Schoolbook" panose="02040604050505020304" pitchFamily="18" charset="0"/>
            </a:endParaRP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Garza v. Idaho</a:t>
            </a:r>
            <a:r>
              <a:rPr lang="en-US" sz="1600" dirty="0">
                <a:latin typeface="Century Schoolbook" panose="02040604050505020304" pitchFamily="18" charset="0"/>
              </a:rPr>
              <a:t>, 17-1026 (IAC for failure to file notice of appeal)</a:t>
            </a:r>
          </a:p>
          <a:p>
            <a:pPr marL="1200150" lvl="2" indent="-285750">
              <a:spcBef>
                <a:spcPts val="600"/>
              </a:spcBef>
              <a:buFont typeface="Wingdings" panose="05000000000000000000" pitchFamily="2" charset="2"/>
              <a:buChar char="Ø"/>
            </a:pPr>
            <a:r>
              <a:rPr lang="en-US" sz="1600" i="1" dirty="0">
                <a:latin typeface="Century Schoolbook" panose="02040604050505020304" pitchFamily="18" charset="0"/>
              </a:rPr>
              <a:t>U.S. v. Garrett</a:t>
            </a:r>
            <a:r>
              <a:rPr lang="en-US" sz="1600" dirty="0">
                <a:latin typeface="Century Schoolbook" panose="02040604050505020304" pitchFamily="18" charset="0"/>
              </a:rPr>
              <a:t>, 402 F.3d 1262, 1266 (10th Cir. 2005)</a:t>
            </a:r>
          </a:p>
          <a:p>
            <a:pPr marL="742950" lvl="1" indent="-285750">
              <a:spcBef>
                <a:spcPts val="600"/>
              </a:spcBef>
              <a:buFont typeface="Arial" panose="020B0604020202020204" pitchFamily="34" charset="0"/>
              <a:buChar char="•"/>
            </a:pPr>
            <a:r>
              <a:rPr lang="en-US" sz="1600" i="1" dirty="0">
                <a:latin typeface="Century Schoolbook" panose="02040604050505020304" pitchFamily="18" charset="0"/>
              </a:rPr>
              <a:t>See also Quarles v. U.S.</a:t>
            </a:r>
            <a:r>
              <a:rPr lang="en-US" sz="1600" dirty="0">
                <a:latin typeface="Century Schoolbook" panose="02040604050505020304" pitchFamily="18" charset="0"/>
              </a:rPr>
              <a:t>, 17-778 (generic burglary, timing of intent to commit crime); </a:t>
            </a:r>
            <a:r>
              <a:rPr lang="en-US" sz="1600" i="1" dirty="0">
                <a:latin typeface="Century Schoolbook" panose="02040604050505020304" pitchFamily="18" charset="0"/>
              </a:rPr>
              <a:t>Mont v. U.S.</a:t>
            </a:r>
            <a:r>
              <a:rPr lang="en-US" sz="1600" dirty="0">
                <a:latin typeface="Century Schoolbook" panose="02040604050505020304" pitchFamily="18" charset="0"/>
              </a:rPr>
              <a:t>, 17-8995 (tolling of supervised release term)</a:t>
            </a:r>
            <a:endParaRPr lang="en-US" sz="1600" i="1" dirty="0">
              <a:latin typeface="Century Schoolbook" panose="02040604050505020304" pitchFamily="18" charset="0"/>
            </a:endParaRPr>
          </a:p>
          <a:p>
            <a:pPr marL="1200150" lvl="2" indent="-285750" algn="just">
              <a:buFont typeface="Arial" panose="020B0604020202020204" pitchFamily="34" charset="0"/>
              <a:buChar char="•"/>
            </a:pPr>
            <a:endParaRPr lang="en-US" sz="1600" i="1" dirty="0">
              <a:latin typeface="Century" panose="02040604050505020304" pitchFamily="18" charset="0"/>
            </a:endParaRPr>
          </a:p>
          <a:p>
            <a:pPr lvl="1" algn="just"/>
            <a:endParaRPr lang="en-US" dirty="0"/>
          </a:p>
        </p:txBody>
      </p:sp>
      <p:sp>
        <p:nvSpPr>
          <p:cNvPr id="26" name="TextBox 25"/>
          <p:cNvSpPr txBox="1"/>
          <p:nvPr/>
        </p:nvSpPr>
        <p:spPr>
          <a:xfrm rot="-5400000">
            <a:off x="10373841"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cxnSp>
        <p:nvCxnSpPr>
          <p:cNvPr id="28" name="Straight Connector 27"/>
          <p:cNvCxnSpPr/>
          <p:nvPr/>
        </p:nvCxnSpPr>
        <p:spPr>
          <a:xfrm flipV="1">
            <a:off x="1843883" y="907466"/>
            <a:ext cx="5669904" cy="0"/>
          </a:xfrm>
          <a:prstGeom prst="line">
            <a:avLst/>
          </a:prstGeom>
          <a:ln w="57150">
            <a:solidFill>
              <a:srgbClr val="00B050">
                <a:alpha val="94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604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444"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962400"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3543698" y="3167388"/>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5400000">
            <a:off x="2990350" y="3287681"/>
            <a:ext cx="2230237" cy="369332"/>
          </a:xfrm>
          <a:prstGeom prst="rect">
            <a:avLst/>
          </a:prstGeom>
          <a:noFill/>
        </p:spPr>
        <p:txBody>
          <a:bodyPr wrap="square" rtlCol="0">
            <a:spAutoFit/>
          </a:bodyPr>
          <a:lstStyle/>
          <a:p>
            <a:pPr algn="ctr"/>
            <a:r>
              <a:rPr lang="en-US" i="1" dirty="0"/>
              <a:t>Constitutionality </a:t>
            </a:r>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24" name="Rectangle 23"/>
          <p:cNvSpPr/>
          <p:nvPr/>
        </p:nvSpPr>
        <p:spPr>
          <a:xfrm>
            <a:off x="-9777821" y="-4"/>
            <a:ext cx="12219456"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2097" y="2487783"/>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3125944" y="3301906"/>
            <a:ext cx="2325842" cy="369332"/>
          </a:xfrm>
          <a:prstGeom prst="rect">
            <a:avLst/>
          </a:prstGeom>
          <a:noFill/>
        </p:spPr>
        <p:txBody>
          <a:bodyPr wrap="square" rtlCol="0">
            <a:spAutoFit/>
          </a:bodyPr>
          <a:lstStyle/>
          <a:p>
            <a:pPr algn="ctr"/>
            <a:r>
              <a:rPr lang="en-US" i="1" dirty="0"/>
              <a:t>of Statutes</a:t>
            </a:r>
          </a:p>
        </p:txBody>
      </p:sp>
      <p:pic>
        <p:nvPicPr>
          <p:cNvPr id="5" name="Picture 4"/>
          <p:cNvPicPr>
            <a:picLocks noChangeAspect="1"/>
          </p:cNvPicPr>
          <p:nvPr/>
        </p:nvPicPr>
        <p:blipFill>
          <a:blip r:embed="rId3"/>
          <a:stretch>
            <a:fillRect/>
          </a:stretch>
        </p:blipFill>
        <p:spPr>
          <a:xfrm>
            <a:off x="6144084" y="3667935"/>
            <a:ext cx="4925319" cy="2522970"/>
          </a:xfrm>
          <a:prstGeom prst="rect">
            <a:avLst/>
          </a:prstGeom>
        </p:spPr>
      </p:pic>
      <p:sp>
        <p:nvSpPr>
          <p:cNvPr id="40" name="TextBox 39"/>
          <p:cNvSpPr txBox="1"/>
          <p:nvPr/>
        </p:nvSpPr>
        <p:spPr>
          <a:xfrm>
            <a:off x="5524286" y="412507"/>
            <a:ext cx="6195527" cy="3293209"/>
          </a:xfrm>
          <a:prstGeom prst="rect">
            <a:avLst/>
          </a:prstGeom>
          <a:noFill/>
        </p:spPr>
        <p:txBody>
          <a:bodyPr wrap="square" rtlCol="0">
            <a:spAutoFit/>
          </a:bodyPr>
          <a:lstStyle/>
          <a:p>
            <a:pPr algn="ctr"/>
            <a:endParaRPr lang="en-US" sz="3600" dirty="0">
              <a:latin typeface="Century Schoolbook T." pitchFamily="2" charset="0"/>
            </a:endParaRPr>
          </a:p>
          <a:p>
            <a:pPr algn="ctr"/>
            <a:r>
              <a:rPr lang="en-US" sz="3600" dirty="0">
                <a:latin typeface="Century Schoolbook T." pitchFamily="2" charset="0"/>
              </a:rPr>
              <a:t>2018 Year in Review </a:t>
            </a:r>
          </a:p>
          <a:p>
            <a:pPr algn="ctr"/>
            <a:r>
              <a:rPr lang="en-US" sz="3600" dirty="0">
                <a:latin typeface="Century Schoolbook T." pitchFamily="2" charset="0"/>
              </a:rPr>
              <a:t>of Published Criminal Cases </a:t>
            </a:r>
          </a:p>
          <a:p>
            <a:pPr algn="ctr"/>
            <a:r>
              <a:rPr lang="en-US" sz="3600" dirty="0">
                <a:latin typeface="Century Schoolbook T." pitchFamily="2" charset="0"/>
              </a:rPr>
              <a:t>in the Tenth Circuit</a:t>
            </a:r>
          </a:p>
          <a:p>
            <a:pPr algn="ctr"/>
            <a:endParaRPr lang="en-US" sz="2800" dirty="0">
              <a:latin typeface="Century Schoolbook T." pitchFamily="2" charset="0"/>
            </a:endParaRPr>
          </a:p>
          <a:p>
            <a:endParaRPr lang="en-US" i="1" dirty="0"/>
          </a:p>
          <a:p>
            <a:endParaRPr lang="en-US" dirty="0"/>
          </a:p>
        </p:txBody>
      </p:sp>
      <p:sp>
        <p:nvSpPr>
          <p:cNvPr id="41" name="Rectangle 40"/>
          <p:cNvSpPr/>
          <p:nvPr/>
        </p:nvSpPr>
        <p:spPr>
          <a:xfrm>
            <a:off x="6144084" y="2946444"/>
            <a:ext cx="447870"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957837" y="2946444"/>
            <a:ext cx="447870" cy="41054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714141" y="2946444"/>
            <a:ext cx="447870" cy="4105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046235" y="2946444"/>
            <a:ext cx="447870" cy="41054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828617" y="2946444"/>
            <a:ext cx="447870" cy="4105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0594532" y="2946444"/>
            <a:ext cx="447870" cy="4105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095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932" y="0"/>
            <a:ext cx="14971932"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122184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5400000">
            <a:off x="10815307" y="3167387"/>
            <a:ext cx="2230243" cy="523220"/>
          </a:xfrm>
          <a:prstGeom prst="rect">
            <a:avLst/>
          </a:prstGeom>
          <a:noFill/>
        </p:spPr>
        <p:txBody>
          <a:bodyPr wrap="square" rtlCol="0">
            <a:spAutoFit/>
          </a:bodyPr>
          <a:lstStyle/>
          <a:p>
            <a:pPr algn="ctr"/>
            <a:r>
              <a:rPr lang="en-US" sz="2800" i="1" dirty="0"/>
              <a:t>Fourth Am</a:t>
            </a:r>
          </a:p>
        </p:txBody>
      </p:sp>
      <p:sp>
        <p:nvSpPr>
          <p:cNvPr id="12" name="Rectangle 11"/>
          <p:cNvSpPr/>
          <p:nvPr/>
        </p:nvSpPr>
        <p:spPr>
          <a:xfrm>
            <a:off x="-7744522" y="-1"/>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77322" y="2487790"/>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2960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2992243"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14680"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2507164" y="2487791"/>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99758" y="-2"/>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023232"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740731" y="0"/>
            <a:ext cx="12192001" cy="6858000"/>
          </a:xfrm>
          <a:prstGeom prst="rect">
            <a:avLst/>
          </a:prstGeom>
          <a:solidFill>
            <a:schemeClr val="accent3">
              <a:lumMod val="20000"/>
              <a:lumOff val="80000"/>
            </a:schemeClr>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81113" y="2487787"/>
            <a:ext cx="970157" cy="1882418"/>
          </a:xfrm>
          <a:custGeom>
            <a:avLst/>
            <a:gdLst>
              <a:gd name="connsiteX0" fmla="*/ 970157 w 970157"/>
              <a:gd name="connsiteY0" fmla="*/ 0 h 1882418"/>
              <a:gd name="connsiteX1" fmla="*/ 970157 w 970157"/>
              <a:gd name="connsiteY1" fmla="*/ 1882418 h 1882418"/>
              <a:gd name="connsiteX2" fmla="*/ 890986 w 970157"/>
              <a:gd name="connsiteY2" fmla="*/ 1878622 h 1882418"/>
              <a:gd name="connsiteX3" fmla="*/ 0 w 970157"/>
              <a:gd name="connsiteY3" fmla="*/ 941209 h 1882418"/>
              <a:gd name="connsiteX4" fmla="*/ 890986 w 970157"/>
              <a:gd name="connsiteY4" fmla="*/ 3796 h 18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57" h="1882418">
                <a:moveTo>
                  <a:pt x="970157" y="0"/>
                </a:moveTo>
                <a:lnTo>
                  <a:pt x="970157" y="1882418"/>
                </a:lnTo>
                <a:lnTo>
                  <a:pt x="890986" y="1878622"/>
                </a:lnTo>
                <a:cubicBezTo>
                  <a:pt x="390533" y="1830368"/>
                  <a:pt x="0" y="1429090"/>
                  <a:pt x="0" y="941209"/>
                </a:cubicBezTo>
                <a:cubicBezTo>
                  <a:pt x="0" y="453329"/>
                  <a:pt x="390533" y="52050"/>
                  <a:pt x="890986" y="379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39268" y="345688"/>
            <a:ext cx="7203688" cy="523220"/>
          </a:xfrm>
          <a:prstGeom prst="rect">
            <a:avLst/>
          </a:prstGeom>
          <a:noFill/>
        </p:spPr>
        <p:txBody>
          <a:bodyPr wrap="square" rtlCol="0">
            <a:spAutoFit/>
          </a:bodyPr>
          <a:lstStyle/>
          <a:p>
            <a:pPr algn="ctr"/>
            <a:r>
              <a:rPr lang="en-US" sz="2800" i="1" dirty="0">
                <a:latin typeface="Century Schoolbook T." pitchFamily="2" charset="0"/>
              </a:rPr>
              <a:t>United States v. Latorre, </a:t>
            </a:r>
            <a:r>
              <a:rPr lang="en-US" sz="2800" dirty="0">
                <a:latin typeface="Century Schoolbook T." pitchFamily="2" charset="0"/>
              </a:rPr>
              <a:t>893 F.3d 744</a:t>
            </a:r>
          </a:p>
        </p:txBody>
      </p:sp>
      <p:sp>
        <p:nvSpPr>
          <p:cNvPr id="6" name="TextBox 5"/>
          <p:cNvSpPr txBox="1"/>
          <p:nvPr/>
        </p:nvSpPr>
        <p:spPr>
          <a:xfrm>
            <a:off x="5417635" y="987522"/>
            <a:ext cx="6086205" cy="3046988"/>
          </a:xfrm>
          <a:prstGeom prst="rect">
            <a:avLst/>
          </a:prstGeom>
          <a:noFill/>
        </p:spPr>
        <p:txBody>
          <a:bodyPr wrap="square" rtlCol="0">
            <a:spAutoFit/>
          </a:bodyPr>
          <a:lstStyle/>
          <a:p>
            <a:pPr>
              <a:spcAft>
                <a:spcPts val="1200"/>
              </a:spcAft>
            </a:pPr>
            <a:r>
              <a:rPr lang="en-US" dirty="0"/>
              <a:t>Illinois state trooper (Officer Weidler) had reasonable suspicion to stop the defendant based on:</a:t>
            </a:r>
          </a:p>
          <a:p>
            <a:pPr marL="285750" indent="-285750">
              <a:spcAft>
                <a:spcPts val="1200"/>
              </a:spcAft>
              <a:buFont typeface="Wingdings" panose="05000000000000000000" pitchFamily="2" charset="2"/>
              <a:buChar char="Ø"/>
            </a:pPr>
            <a:r>
              <a:rPr lang="en-US" dirty="0"/>
              <a:t>Unusual travel itinerary: Defendant flew from California to New York, spent one night, and began two-day return flight.</a:t>
            </a:r>
          </a:p>
          <a:p>
            <a:pPr marL="285750" indent="-285750">
              <a:spcAft>
                <a:spcPts val="1200"/>
              </a:spcAft>
              <a:buFont typeface="Wingdings" panose="05000000000000000000" pitchFamily="2" charset="2"/>
              <a:buChar char="Ø"/>
            </a:pPr>
            <a:r>
              <a:rPr lang="en-US" dirty="0"/>
              <a:t>Effort to avoid detection: Defendant’s aircraft did not have any active transponder, which transmits aircraft information to air traffic control.</a:t>
            </a:r>
          </a:p>
          <a:p>
            <a:pPr marL="285750" indent="-285750">
              <a:spcAft>
                <a:spcPts val="1200"/>
              </a:spcAft>
              <a:buFont typeface="Wingdings" panose="05000000000000000000" pitchFamily="2" charset="2"/>
              <a:buChar char="Ø"/>
            </a:pPr>
            <a:r>
              <a:rPr lang="en-US" dirty="0"/>
              <a:t>Criminal history: Defendant had previous arrests for distribution and possession of controlled substances.</a:t>
            </a:r>
          </a:p>
        </p:txBody>
      </p:sp>
      <p:sp>
        <p:nvSpPr>
          <p:cNvPr id="27" name="TextBox 26"/>
          <p:cNvSpPr txBox="1"/>
          <p:nvPr/>
        </p:nvSpPr>
        <p:spPr>
          <a:xfrm rot="-5400000">
            <a:off x="2076105" y="3167389"/>
            <a:ext cx="2230243" cy="523220"/>
          </a:xfrm>
          <a:prstGeom prst="rect">
            <a:avLst/>
          </a:prstGeom>
          <a:noFill/>
        </p:spPr>
        <p:txBody>
          <a:bodyPr wrap="square" rtlCol="0">
            <a:spAutoFit/>
          </a:bodyPr>
          <a:lstStyle/>
          <a:p>
            <a:pPr algn="ctr"/>
            <a:r>
              <a:rPr lang="en-US" sz="2800" i="1" dirty="0"/>
              <a:t>Johnson</a:t>
            </a:r>
          </a:p>
        </p:txBody>
      </p:sp>
      <p:sp>
        <p:nvSpPr>
          <p:cNvPr id="28" name="TextBox 27"/>
          <p:cNvSpPr txBox="1"/>
          <p:nvPr/>
        </p:nvSpPr>
        <p:spPr>
          <a:xfrm rot="-5400000">
            <a:off x="1562569" y="3167387"/>
            <a:ext cx="2230243" cy="523220"/>
          </a:xfrm>
          <a:prstGeom prst="rect">
            <a:avLst/>
          </a:prstGeom>
          <a:noFill/>
        </p:spPr>
        <p:txBody>
          <a:bodyPr wrap="square" rtlCol="0">
            <a:spAutoFit/>
          </a:bodyPr>
          <a:lstStyle/>
          <a:p>
            <a:pPr algn="ctr"/>
            <a:r>
              <a:rPr lang="en-US" sz="2800" i="1" dirty="0"/>
              <a:t>Sentencing</a:t>
            </a:r>
          </a:p>
        </p:txBody>
      </p:sp>
      <p:sp>
        <p:nvSpPr>
          <p:cNvPr id="30" name="TextBox 29"/>
          <p:cNvSpPr txBox="1"/>
          <p:nvPr/>
        </p:nvSpPr>
        <p:spPr>
          <a:xfrm rot="-5400000">
            <a:off x="1115063" y="3167381"/>
            <a:ext cx="2230243" cy="523220"/>
          </a:xfrm>
          <a:prstGeom prst="rect">
            <a:avLst/>
          </a:prstGeom>
          <a:noFill/>
        </p:spPr>
        <p:txBody>
          <a:bodyPr wrap="square" rtlCol="0">
            <a:spAutoFit/>
          </a:bodyPr>
          <a:lstStyle/>
          <a:p>
            <a:pPr algn="ctr"/>
            <a:r>
              <a:rPr lang="en-US" sz="2800" i="1" dirty="0"/>
              <a:t>2019</a:t>
            </a:r>
          </a:p>
        </p:txBody>
      </p:sp>
      <p:sp>
        <p:nvSpPr>
          <p:cNvPr id="31" name="TextBox 30"/>
          <p:cNvSpPr txBox="1"/>
          <p:nvPr/>
        </p:nvSpPr>
        <p:spPr>
          <a:xfrm rot="-5400000">
            <a:off x="2598255" y="3167389"/>
            <a:ext cx="2230243" cy="523220"/>
          </a:xfrm>
          <a:prstGeom prst="rect">
            <a:avLst/>
          </a:prstGeom>
          <a:noFill/>
        </p:spPr>
        <p:txBody>
          <a:bodyPr wrap="square" rtlCol="0">
            <a:spAutoFit/>
          </a:bodyPr>
          <a:lstStyle/>
          <a:p>
            <a:pPr algn="ctr"/>
            <a:r>
              <a:rPr lang="en-US" sz="2800" i="1" dirty="0"/>
              <a:t>Trial</a:t>
            </a:r>
          </a:p>
        </p:txBody>
      </p:sp>
      <p:cxnSp>
        <p:nvCxnSpPr>
          <p:cNvPr id="35" name="Straight Connector 34"/>
          <p:cNvCxnSpPr/>
          <p:nvPr/>
        </p:nvCxnSpPr>
        <p:spPr>
          <a:xfrm>
            <a:off x="5364930" y="843576"/>
            <a:ext cx="6138911"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5400000">
            <a:off x="3123022" y="3197470"/>
            <a:ext cx="2230237" cy="489878"/>
          </a:xfrm>
          <a:prstGeom prst="rect">
            <a:avLst/>
          </a:prstGeom>
          <a:noFill/>
        </p:spPr>
        <p:txBody>
          <a:bodyPr wrap="square" rtlCol="0">
            <a:spAutoFit/>
          </a:bodyPr>
          <a:lstStyle/>
          <a:p>
            <a:pPr algn="ctr">
              <a:lnSpc>
                <a:spcPts val="1500"/>
              </a:lnSpc>
            </a:pPr>
            <a:r>
              <a:rPr lang="en-US" i="1" dirty="0"/>
              <a:t>Constitutionality</a:t>
            </a:r>
          </a:p>
          <a:p>
            <a:pPr algn="ctr">
              <a:lnSpc>
                <a:spcPts val="1500"/>
              </a:lnSpc>
            </a:pPr>
            <a:r>
              <a:rPr lang="en-US" i="1" dirty="0"/>
              <a:t>of Statutes </a:t>
            </a:r>
          </a:p>
        </p:txBody>
      </p:sp>
    </p:spTree>
    <p:extLst>
      <p:ext uri="{BB962C8B-B14F-4D97-AF65-F5344CB8AC3E}">
        <p14:creationId xmlns:p14="http://schemas.microsoft.com/office/powerpoint/2010/main" val="373751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22090</TotalTime>
  <Words>9822</Words>
  <Application>Microsoft Macintosh PowerPoint</Application>
  <PresentationFormat>Widescreen</PresentationFormat>
  <Paragraphs>1432</Paragraphs>
  <Slides>86</Slides>
  <Notes>86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Calibri Light</vt:lpstr>
      <vt:lpstr>Century</vt:lpstr>
      <vt:lpstr>Century Schoolbook</vt:lpstr>
      <vt:lpstr>Century Schoolbook 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WordRake</dc:creator>
  <cp:lastModifiedBy>Dana Collier Smith</cp:lastModifiedBy>
  <cp:revision>565</cp:revision>
  <cp:lastPrinted>2019-01-23T23:58:20Z</cp:lastPrinted>
  <dcterms:created xsi:type="dcterms:W3CDTF">2018-06-27T19:58:36Z</dcterms:created>
  <dcterms:modified xsi:type="dcterms:W3CDTF">2019-01-30T21:17:08Z</dcterms:modified>
</cp:coreProperties>
</file>