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6" r:id="rId4"/>
  </p:sldMasterIdLst>
  <p:notesMasterIdLst>
    <p:notesMasterId r:id="rId36"/>
  </p:notesMasterIdLst>
  <p:handoutMasterIdLst>
    <p:handoutMasterId r:id="rId37"/>
  </p:handoutMasterIdLst>
  <p:sldIdLst>
    <p:sldId id="277" r:id="rId5"/>
    <p:sldId id="400" r:id="rId6"/>
    <p:sldId id="349" r:id="rId7"/>
    <p:sldId id="381" r:id="rId8"/>
    <p:sldId id="379" r:id="rId9"/>
    <p:sldId id="402" r:id="rId10"/>
    <p:sldId id="403" r:id="rId11"/>
    <p:sldId id="404" r:id="rId12"/>
    <p:sldId id="405" r:id="rId13"/>
    <p:sldId id="407" r:id="rId14"/>
    <p:sldId id="406" r:id="rId15"/>
    <p:sldId id="408" r:id="rId16"/>
    <p:sldId id="411" r:id="rId17"/>
    <p:sldId id="422" r:id="rId18"/>
    <p:sldId id="412" r:id="rId19"/>
    <p:sldId id="413" r:id="rId20"/>
    <p:sldId id="415" r:id="rId21"/>
    <p:sldId id="416" r:id="rId22"/>
    <p:sldId id="424" r:id="rId23"/>
    <p:sldId id="428" r:id="rId24"/>
    <p:sldId id="427" r:id="rId25"/>
    <p:sldId id="264" r:id="rId26"/>
    <p:sldId id="418" r:id="rId27"/>
    <p:sldId id="419" r:id="rId28"/>
    <p:sldId id="420" r:id="rId29"/>
    <p:sldId id="423" r:id="rId30"/>
    <p:sldId id="382" r:id="rId31"/>
    <p:sldId id="385" r:id="rId32"/>
    <p:sldId id="425" r:id="rId33"/>
    <p:sldId id="426" r:id="rId34"/>
    <p:sldId id="421" r:id="rId3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Donald, Mandy K. - CAO Asst City Attorney - Assoc" initials="MA" lastIdx="6" clrIdx="0">
    <p:extLst>
      <p:ext uri="{19B8F6BF-5375-455C-9EA6-DF929625EA0E}">
        <p15:presenceInfo xmlns:p15="http://schemas.microsoft.com/office/powerpoint/2012/main" userId="S::amanda.macdonald@denvergov.org::91b8849e-35ec-4c1b-8fcf-dd6dc82321f7" providerId="AD"/>
      </p:ext>
    </p:extLst>
  </p:cmAuthor>
  <p:cmAuthor id="2" name="Tyrrell, Jeremy C. - CAO CL0355 Assistant City Attorney Associate" initials="TJCCCACAA" lastIdx="1" clrIdx="1">
    <p:extLst>
      <p:ext uri="{19B8F6BF-5375-455C-9EA6-DF929625EA0E}">
        <p15:presenceInfo xmlns:p15="http://schemas.microsoft.com/office/powerpoint/2012/main" userId="S::Jeremy.Tyrrell@denvergov.org::2834ae11-ef22-4293-8294-f1c05f2ed522" providerId="AD"/>
      </p:ext>
    </p:extLst>
  </p:cmAuthor>
  <p:cmAuthor id="3" name="Farley, Conor D. - CAO Asst City Attorney - Sr" initials="FCDCACAS" lastIdx="2" clrIdx="2">
    <p:extLst>
      <p:ext uri="{19B8F6BF-5375-455C-9EA6-DF929625EA0E}">
        <p15:presenceInfo xmlns:p15="http://schemas.microsoft.com/office/powerpoint/2012/main" userId="S::Conor.Farley@denvergov.org::d406d639-e6ae-436d-aab2-9dc4c8d9a0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0022"/>
    <a:srgbClr val="FFCC00"/>
    <a:srgbClr val="D896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6" autoAdjust="0"/>
    <p:restoredTop sz="82357" autoAdjust="0"/>
  </p:normalViewPr>
  <p:slideViewPr>
    <p:cSldViewPr snapToGrid="0">
      <p:cViewPr varScale="1">
        <p:scale>
          <a:sx n="91" d="100"/>
          <a:sy n="91" d="100"/>
        </p:scale>
        <p:origin x="2448" y="1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4202142" cy="362893"/>
          </a:xfrm>
          <a:prstGeom prst="rect">
            <a:avLst/>
          </a:prstGeom>
          <a:noFill/>
          <a:ln w="12700">
            <a:noFill/>
            <a:miter lim="800000"/>
            <a:headEnd type="none" w="sm" len="sm"/>
            <a:tailEnd type="none" w="sm" len="sm"/>
          </a:ln>
          <a:effectLst/>
        </p:spPr>
        <p:txBody>
          <a:bodyPr vert="horz" wrap="square" lIns="97541" tIns="48769" rIns="97541" bIns="48769" numCol="1" anchor="t" anchorCtr="0" compatLnSpc="1">
            <a:prstTxWarp prst="textNoShape">
              <a:avLst/>
            </a:prstTxWarp>
          </a:bodyPr>
          <a:lstStyle>
            <a:lvl1pPr defTabSz="976064">
              <a:defRPr sz="1200" b="0"/>
            </a:lvl1pPr>
          </a:lstStyle>
          <a:p>
            <a:endParaRPr lang="en-US"/>
          </a:p>
        </p:txBody>
      </p:sp>
      <p:sp>
        <p:nvSpPr>
          <p:cNvPr id="14339" name="Rectangle 3"/>
          <p:cNvSpPr>
            <a:spLocks noGrp="1" noChangeArrowheads="1"/>
          </p:cNvSpPr>
          <p:nvPr>
            <p:ph type="dt" sz="quarter" idx="1"/>
          </p:nvPr>
        </p:nvSpPr>
        <p:spPr bwMode="auto">
          <a:xfrm>
            <a:off x="5494139" y="1"/>
            <a:ext cx="4202140" cy="362893"/>
          </a:xfrm>
          <a:prstGeom prst="rect">
            <a:avLst/>
          </a:prstGeom>
          <a:noFill/>
          <a:ln w="12700">
            <a:noFill/>
            <a:miter lim="800000"/>
            <a:headEnd type="none" w="sm" len="sm"/>
            <a:tailEnd type="none" w="sm" len="sm"/>
          </a:ln>
          <a:effectLst/>
        </p:spPr>
        <p:txBody>
          <a:bodyPr vert="horz" wrap="square" lIns="97541" tIns="48769" rIns="97541" bIns="48769" numCol="1" anchor="t" anchorCtr="0" compatLnSpc="1">
            <a:prstTxWarp prst="textNoShape">
              <a:avLst/>
            </a:prstTxWarp>
          </a:bodyPr>
          <a:lstStyle>
            <a:lvl1pPr algn="r" defTabSz="976064">
              <a:defRPr sz="1200" b="0"/>
            </a:lvl1pPr>
          </a:lstStyle>
          <a:p>
            <a:endParaRPr lang="en-US"/>
          </a:p>
        </p:txBody>
      </p:sp>
      <p:sp>
        <p:nvSpPr>
          <p:cNvPr id="14340" name="Rectangle 4"/>
          <p:cNvSpPr>
            <a:spLocks noGrp="1" noChangeArrowheads="1"/>
          </p:cNvSpPr>
          <p:nvPr>
            <p:ph type="ftr" sz="quarter" idx="2"/>
          </p:nvPr>
        </p:nvSpPr>
        <p:spPr bwMode="auto">
          <a:xfrm>
            <a:off x="1" y="6880579"/>
            <a:ext cx="4202142" cy="362891"/>
          </a:xfrm>
          <a:prstGeom prst="rect">
            <a:avLst/>
          </a:prstGeom>
          <a:noFill/>
          <a:ln w="12700">
            <a:noFill/>
            <a:miter lim="800000"/>
            <a:headEnd type="none" w="sm" len="sm"/>
            <a:tailEnd type="none" w="sm" len="sm"/>
          </a:ln>
          <a:effectLst/>
        </p:spPr>
        <p:txBody>
          <a:bodyPr vert="horz" wrap="square" lIns="97541" tIns="48769" rIns="97541" bIns="48769" numCol="1" anchor="b" anchorCtr="0" compatLnSpc="1">
            <a:prstTxWarp prst="textNoShape">
              <a:avLst/>
            </a:prstTxWarp>
          </a:bodyPr>
          <a:lstStyle>
            <a:lvl1pPr defTabSz="976064">
              <a:defRPr sz="1200" b="0"/>
            </a:lvl1pPr>
          </a:lstStyle>
          <a:p>
            <a:endParaRPr lang="en-US"/>
          </a:p>
        </p:txBody>
      </p:sp>
      <p:sp>
        <p:nvSpPr>
          <p:cNvPr id="14341" name="Rectangle 5"/>
          <p:cNvSpPr>
            <a:spLocks noGrp="1" noChangeArrowheads="1"/>
          </p:cNvSpPr>
          <p:nvPr>
            <p:ph type="sldNum" sz="quarter" idx="3"/>
          </p:nvPr>
        </p:nvSpPr>
        <p:spPr bwMode="auto">
          <a:xfrm>
            <a:off x="5494139" y="6880579"/>
            <a:ext cx="4202140" cy="362891"/>
          </a:xfrm>
          <a:prstGeom prst="rect">
            <a:avLst/>
          </a:prstGeom>
          <a:noFill/>
          <a:ln w="12700">
            <a:noFill/>
            <a:miter lim="800000"/>
            <a:headEnd type="none" w="sm" len="sm"/>
            <a:tailEnd type="none" w="sm" len="sm"/>
          </a:ln>
          <a:effectLst/>
        </p:spPr>
        <p:txBody>
          <a:bodyPr vert="horz" wrap="square" lIns="97541" tIns="48769" rIns="97541" bIns="48769" numCol="1" anchor="b" anchorCtr="0" compatLnSpc="1">
            <a:prstTxWarp prst="textNoShape">
              <a:avLst/>
            </a:prstTxWarp>
          </a:bodyPr>
          <a:lstStyle>
            <a:lvl1pPr algn="r" defTabSz="976064">
              <a:defRPr sz="1200" b="0"/>
            </a:lvl1pPr>
          </a:lstStyle>
          <a:p>
            <a:fld id="{80874C4A-A335-47DC-A8CE-2041CC8282AA}" type="slidenum">
              <a:rPr lang="en-US"/>
              <a:pPr/>
              <a:t>‹#›</a:t>
            </a:fld>
            <a:endParaRPr lang="en-US"/>
          </a:p>
        </p:txBody>
      </p:sp>
    </p:spTree>
    <p:extLst>
      <p:ext uri="{BB962C8B-B14F-4D97-AF65-F5344CB8AC3E}">
        <p14:creationId xmlns:p14="http://schemas.microsoft.com/office/powerpoint/2010/main" val="2653479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1" y="1"/>
            <a:ext cx="4202142" cy="362893"/>
          </a:xfrm>
          <a:prstGeom prst="rect">
            <a:avLst/>
          </a:prstGeom>
          <a:noFill/>
          <a:ln w="9525">
            <a:noFill/>
            <a:miter lim="800000"/>
            <a:headEnd/>
            <a:tailEnd/>
          </a:ln>
          <a:effectLst/>
        </p:spPr>
        <p:txBody>
          <a:bodyPr vert="horz" wrap="square" lIns="97541" tIns="48769" rIns="97541" bIns="48769" numCol="1" anchor="t" anchorCtr="0" compatLnSpc="1">
            <a:prstTxWarp prst="textNoShape">
              <a:avLst/>
            </a:prstTxWarp>
          </a:bodyPr>
          <a:lstStyle>
            <a:lvl1pPr defTabSz="976064">
              <a:defRPr sz="1200" b="0"/>
            </a:lvl1pPr>
          </a:lstStyle>
          <a:p>
            <a:endParaRPr lang="en-US"/>
          </a:p>
        </p:txBody>
      </p:sp>
      <p:sp>
        <p:nvSpPr>
          <p:cNvPr id="82947" name="Rectangle 3"/>
          <p:cNvSpPr>
            <a:spLocks noGrp="1" noChangeArrowheads="1"/>
          </p:cNvSpPr>
          <p:nvPr>
            <p:ph type="dt" idx="1"/>
          </p:nvPr>
        </p:nvSpPr>
        <p:spPr bwMode="auto">
          <a:xfrm>
            <a:off x="5492032" y="1"/>
            <a:ext cx="4202142" cy="362893"/>
          </a:xfrm>
          <a:prstGeom prst="rect">
            <a:avLst/>
          </a:prstGeom>
          <a:noFill/>
          <a:ln w="9525">
            <a:noFill/>
            <a:miter lim="800000"/>
            <a:headEnd/>
            <a:tailEnd/>
          </a:ln>
          <a:effectLst/>
        </p:spPr>
        <p:txBody>
          <a:bodyPr vert="horz" wrap="square" lIns="97541" tIns="48769" rIns="97541" bIns="48769" numCol="1" anchor="t" anchorCtr="0" compatLnSpc="1">
            <a:prstTxWarp prst="textNoShape">
              <a:avLst/>
            </a:prstTxWarp>
          </a:bodyPr>
          <a:lstStyle>
            <a:lvl1pPr algn="r" defTabSz="976064">
              <a:defRPr sz="1200" b="0"/>
            </a:lvl1pPr>
          </a:lstStyle>
          <a:p>
            <a:endParaRPr lang="en-US"/>
          </a:p>
        </p:txBody>
      </p:sp>
      <p:sp>
        <p:nvSpPr>
          <p:cNvPr id="82948" name="Rectangle 4"/>
          <p:cNvSpPr>
            <a:spLocks noGrp="1" noRot="1" noChangeAspect="1" noChangeArrowheads="1" noTextEdit="1"/>
          </p:cNvSpPr>
          <p:nvPr>
            <p:ph type="sldImg" idx="2"/>
          </p:nvPr>
        </p:nvSpPr>
        <p:spPr bwMode="auto">
          <a:xfrm>
            <a:off x="3038475" y="541338"/>
            <a:ext cx="3622675" cy="2717800"/>
          </a:xfrm>
          <a:prstGeom prst="rect">
            <a:avLst/>
          </a:prstGeom>
          <a:noFill/>
          <a:ln w="9525">
            <a:solidFill>
              <a:srgbClr val="000000"/>
            </a:solidFill>
            <a:miter lim="800000"/>
            <a:headEnd/>
            <a:tailEnd/>
          </a:ln>
          <a:effectLst/>
        </p:spPr>
      </p:sp>
      <p:sp>
        <p:nvSpPr>
          <p:cNvPr id="82950" name="Rectangle 6"/>
          <p:cNvSpPr>
            <a:spLocks noGrp="1" noChangeArrowheads="1"/>
          </p:cNvSpPr>
          <p:nvPr>
            <p:ph type="ftr" sz="quarter" idx="4"/>
          </p:nvPr>
        </p:nvSpPr>
        <p:spPr bwMode="auto">
          <a:xfrm>
            <a:off x="1" y="6879382"/>
            <a:ext cx="4202142" cy="362893"/>
          </a:xfrm>
          <a:prstGeom prst="rect">
            <a:avLst/>
          </a:prstGeom>
          <a:noFill/>
          <a:ln w="9525">
            <a:noFill/>
            <a:miter lim="800000"/>
            <a:headEnd/>
            <a:tailEnd/>
          </a:ln>
          <a:effectLst/>
        </p:spPr>
        <p:txBody>
          <a:bodyPr vert="horz" wrap="square" lIns="97541" tIns="48769" rIns="97541" bIns="48769" numCol="1" anchor="b" anchorCtr="0" compatLnSpc="1">
            <a:prstTxWarp prst="textNoShape">
              <a:avLst/>
            </a:prstTxWarp>
          </a:bodyPr>
          <a:lstStyle>
            <a:lvl1pPr defTabSz="976064">
              <a:defRPr sz="1200" b="0"/>
            </a:lvl1pPr>
          </a:lstStyle>
          <a:p>
            <a:endParaRPr lang="en-US"/>
          </a:p>
        </p:txBody>
      </p:sp>
      <p:sp>
        <p:nvSpPr>
          <p:cNvPr id="82951" name="Rectangle 7"/>
          <p:cNvSpPr>
            <a:spLocks noGrp="1" noChangeArrowheads="1"/>
          </p:cNvSpPr>
          <p:nvPr>
            <p:ph type="sldNum" sz="quarter" idx="5"/>
          </p:nvPr>
        </p:nvSpPr>
        <p:spPr bwMode="auto">
          <a:xfrm>
            <a:off x="5492032" y="6879382"/>
            <a:ext cx="4202142" cy="362893"/>
          </a:xfrm>
          <a:prstGeom prst="rect">
            <a:avLst/>
          </a:prstGeom>
          <a:noFill/>
          <a:ln w="9525">
            <a:noFill/>
            <a:miter lim="800000"/>
            <a:headEnd/>
            <a:tailEnd/>
          </a:ln>
          <a:effectLst/>
        </p:spPr>
        <p:txBody>
          <a:bodyPr vert="horz" wrap="square" lIns="97541" tIns="48769" rIns="97541" bIns="48769" numCol="1" anchor="b" anchorCtr="0" compatLnSpc="1">
            <a:prstTxWarp prst="textNoShape">
              <a:avLst/>
            </a:prstTxWarp>
          </a:bodyPr>
          <a:lstStyle>
            <a:lvl1pPr algn="r" defTabSz="976064">
              <a:defRPr sz="1200" b="0"/>
            </a:lvl1pPr>
          </a:lstStyle>
          <a:p>
            <a:fld id="{96B98F8C-39A5-47A3-839B-7BD49DE67706}" type="slidenum">
              <a:rPr lang="en-US"/>
              <a:pPr/>
              <a:t>‹#›</a:t>
            </a:fld>
            <a:endParaRPr lang="en-US"/>
          </a:p>
        </p:txBody>
      </p:sp>
    </p:spTree>
    <p:extLst>
      <p:ext uri="{BB962C8B-B14F-4D97-AF65-F5344CB8AC3E}">
        <p14:creationId xmlns:p14="http://schemas.microsoft.com/office/powerpoint/2010/main" val="3122820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80459C-E5F0-4DD6-98CF-1434075196B0}" type="slidenum">
              <a:rPr lang="en-US"/>
              <a:pPr/>
              <a:t>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bwMode="auto">
          <a:xfrm>
            <a:off x="731840" y="4560890"/>
            <a:ext cx="5851526" cy="4321175"/>
          </a:xfrm>
          <a:prstGeom prst="rect">
            <a:avLst/>
          </a:prstGeom>
          <a:solidFill>
            <a:srgbClr val="FFFFFF"/>
          </a:solidFill>
          <a:ln>
            <a:solidFill>
              <a:srgbClr val="000000"/>
            </a:solidFill>
            <a:miter lim="800000"/>
            <a:headEnd/>
            <a:tailEnd/>
          </a:ln>
        </p:spPr>
        <p:txBody>
          <a:bodyPr lIns="95723" tIns="47861" rIns="95723" bIns="47861"/>
          <a:lstStyle/>
          <a:p>
            <a:endParaRPr lang="en-US" dirty="0">
              <a:cs typeface="Times New Roman"/>
            </a:endParaRPr>
          </a:p>
        </p:txBody>
      </p:sp>
    </p:spTree>
    <p:extLst>
      <p:ext uri="{BB962C8B-B14F-4D97-AF65-F5344CB8AC3E}">
        <p14:creationId xmlns:p14="http://schemas.microsoft.com/office/powerpoint/2010/main" val="665410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pPr marL="0" marR="0" lvl="0" indent="0" algn="r" defTabSz="976064" rtl="0" eaLnBrk="1" fontAlgn="auto" latinLnBrk="0" hangingPunct="1">
              <a:lnSpc>
                <a:spcPct val="100000"/>
              </a:lnSpc>
              <a:spcBef>
                <a:spcPts val="0"/>
              </a:spcBef>
              <a:spcAft>
                <a:spcPts val="0"/>
              </a:spcAft>
              <a:buClrTx/>
              <a:buSzTx/>
              <a:buFontTx/>
              <a:buNone/>
              <a:tabLst/>
              <a:defRPr/>
            </a:pPr>
            <a:fld id="{96B98F8C-39A5-47A3-839B-7BD49DE67706}"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76064"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44662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pPr marL="0" marR="0" lvl="0" indent="0" algn="r" defTabSz="976064" rtl="0" eaLnBrk="1" fontAlgn="auto" latinLnBrk="0" hangingPunct="1">
              <a:lnSpc>
                <a:spcPct val="100000"/>
              </a:lnSpc>
              <a:spcBef>
                <a:spcPts val="0"/>
              </a:spcBef>
              <a:spcAft>
                <a:spcPts val="0"/>
              </a:spcAft>
              <a:buClrTx/>
              <a:buSzTx/>
              <a:buFontTx/>
              <a:buNone/>
              <a:tabLst/>
              <a:defRPr/>
            </a:pPr>
            <a:fld id="{96B98F8C-39A5-47A3-839B-7BD49DE67706}"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76064"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886202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pPr marL="0" marR="0" lvl="0" indent="0" algn="r" defTabSz="976064" rtl="0" eaLnBrk="1" fontAlgn="auto" latinLnBrk="0" hangingPunct="1">
              <a:lnSpc>
                <a:spcPct val="100000"/>
              </a:lnSpc>
              <a:spcBef>
                <a:spcPts val="0"/>
              </a:spcBef>
              <a:spcAft>
                <a:spcPts val="0"/>
              </a:spcAft>
              <a:buClrTx/>
              <a:buSzTx/>
              <a:buFontTx/>
              <a:buNone/>
              <a:tabLst/>
              <a:defRPr/>
            </a:pPr>
            <a:fld id="{96B98F8C-39A5-47A3-839B-7BD49DE67706}"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76064"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78219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13</a:t>
            </a:fld>
            <a:endParaRPr lang="en-US"/>
          </a:p>
        </p:txBody>
      </p:sp>
    </p:spTree>
    <p:extLst>
      <p:ext uri="{BB962C8B-B14F-4D97-AF65-F5344CB8AC3E}">
        <p14:creationId xmlns:p14="http://schemas.microsoft.com/office/powerpoint/2010/main" val="2842236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14</a:t>
            </a:fld>
            <a:endParaRPr lang="en-US"/>
          </a:p>
        </p:txBody>
      </p:sp>
    </p:spTree>
    <p:extLst>
      <p:ext uri="{BB962C8B-B14F-4D97-AF65-F5344CB8AC3E}">
        <p14:creationId xmlns:p14="http://schemas.microsoft.com/office/powerpoint/2010/main" val="1868884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15</a:t>
            </a:fld>
            <a:endParaRPr lang="en-US"/>
          </a:p>
        </p:txBody>
      </p:sp>
    </p:spTree>
    <p:extLst>
      <p:ext uri="{BB962C8B-B14F-4D97-AF65-F5344CB8AC3E}">
        <p14:creationId xmlns:p14="http://schemas.microsoft.com/office/powerpoint/2010/main" val="1242359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16</a:t>
            </a:fld>
            <a:endParaRPr lang="en-US"/>
          </a:p>
        </p:txBody>
      </p:sp>
    </p:spTree>
    <p:extLst>
      <p:ext uri="{BB962C8B-B14F-4D97-AF65-F5344CB8AC3E}">
        <p14:creationId xmlns:p14="http://schemas.microsoft.com/office/powerpoint/2010/main" val="172426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17</a:t>
            </a:fld>
            <a:endParaRPr lang="en-US"/>
          </a:p>
        </p:txBody>
      </p:sp>
    </p:spTree>
    <p:extLst>
      <p:ext uri="{BB962C8B-B14F-4D97-AF65-F5344CB8AC3E}">
        <p14:creationId xmlns:p14="http://schemas.microsoft.com/office/powerpoint/2010/main" val="2467159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18</a:t>
            </a:fld>
            <a:endParaRPr lang="en-US"/>
          </a:p>
        </p:txBody>
      </p:sp>
    </p:spTree>
    <p:extLst>
      <p:ext uri="{BB962C8B-B14F-4D97-AF65-F5344CB8AC3E}">
        <p14:creationId xmlns:p14="http://schemas.microsoft.com/office/powerpoint/2010/main" val="3231671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19</a:t>
            </a:fld>
            <a:endParaRPr lang="en-US"/>
          </a:p>
        </p:txBody>
      </p:sp>
    </p:spTree>
    <p:extLst>
      <p:ext uri="{BB962C8B-B14F-4D97-AF65-F5344CB8AC3E}">
        <p14:creationId xmlns:p14="http://schemas.microsoft.com/office/powerpoint/2010/main" val="351013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pPr marL="0" marR="0" lvl="0" indent="0" algn="r" defTabSz="976064" rtl="0" eaLnBrk="1" fontAlgn="auto" latinLnBrk="0" hangingPunct="1">
              <a:lnSpc>
                <a:spcPct val="100000"/>
              </a:lnSpc>
              <a:spcBef>
                <a:spcPts val="0"/>
              </a:spcBef>
              <a:spcAft>
                <a:spcPts val="0"/>
              </a:spcAft>
              <a:buClrTx/>
              <a:buSzTx/>
              <a:buFontTx/>
              <a:buNone/>
              <a:tabLst/>
              <a:defRPr/>
            </a:pPr>
            <a:fld id="{96B98F8C-39A5-47A3-839B-7BD49DE67706}"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7606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075596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20</a:t>
            </a:fld>
            <a:endParaRPr lang="en-US"/>
          </a:p>
        </p:txBody>
      </p:sp>
    </p:spTree>
    <p:extLst>
      <p:ext uri="{BB962C8B-B14F-4D97-AF65-F5344CB8AC3E}">
        <p14:creationId xmlns:p14="http://schemas.microsoft.com/office/powerpoint/2010/main" val="2609211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21</a:t>
            </a:fld>
            <a:endParaRPr lang="en-US"/>
          </a:p>
        </p:txBody>
      </p:sp>
    </p:spTree>
    <p:extLst>
      <p:ext uri="{BB962C8B-B14F-4D97-AF65-F5344CB8AC3E}">
        <p14:creationId xmlns:p14="http://schemas.microsoft.com/office/powerpoint/2010/main" val="1861832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D205-0B74-4AC1-8D2B-C6D5F375D56D}" type="slidenum">
              <a:rPr lang="en-US"/>
              <a:pPr/>
              <a:t>22</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bwMode="auto">
          <a:xfrm>
            <a:off x="731840" y="4560890"/>
            <a:ext cx="5851526" cy="4321175"/>
          </a:xfrm>
          <a:prstGeom prst="rect">
            <a:avLst/>
          </a:prstGeom>
          <a:solidFill>
            <a:srgbClr val="FFFFFF"/>
          </a:solidFill>
          <a:ln>
            <a:solidFill>
              <a:srgbClr val="000000"/>
            </a:solidFill>
            <a:miter lim="800000"/>
            <a:headEnd/>
            <a:tailEnd/>
          </a:ln>
        </p:spPr>
        <p:txBody>
          <a:bodyPr lIns="95723" tIns="47861" rIns="95723" bIns="47861"/>
          <a:lstStyle/>
          <a:p>
            <a:endParaRPr lang="en-US"/>
          </a:p>
        </p:txBody>
      </p:sp>
    </p:spTree>
    <p:extLst>
      <p:ext uri="{BB962C8B-B14F-4D97-AF65-F5344CB8AC3E}">
        <p14:creationId xmlns:p14="http://schemas.microsoft.com/office/powerpoint/2010/main" val="2825332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D205-0B74-4AC1-8D2B-C6D5F375D56D}" type="slidenum">
              <a:rPr lang="en-US"/>
              <a:pPr/>
              <a:t>23</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bwMode="auto">
          <a:xfrm>
            <a:off x="731840" y="4560890"/>
            <a:ext cx="5851526" cy="4321175"/>
          </a:xfrm>
          <a:prstGeom prst="rect">
            <a:avLst/>
          </a:prstGeom>
          <a:solidFill>
            <a:srgbClr val="FFFFFF"/>
          </a:solidFill>
          <a:ln>
            <a:solidFill>
              <a:srgbClr val="000000"/>
            </a:solidFill>
            <a:miter lim="800000"/>
            <a:headEnd/>
            <a:tailEnd/>
          </a:ln>
        </p:spPr>
        <p:txBody>
          <a:bodyPr lIns="95723" tIns="47861" rIns="95723" bIns="47861"/>
          <a:lstStyle/>
          <a:p>
            <a:endParaRPr lang="en-US"/>
          </a:p>
        </p:txBody>
      </p:sp>
    </p:spTree>
    <p:extLst>
      <p:ext uri="{BB962C8B-B14F-4D97-AF65-F5344CB8AC3E}">
        <p14:creationId xmlns:p14="http://schemas.microsoft.com/office/powerpoint/2010/main" val="3465127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D205-0B74-4AC1-8D2B-C6D5F375D56D}" type="slidenum">
              <a:rPr lang="en-US"/>
              <a:pPr/>
              <a:t>24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bwMode="auto">
          <a:xfrm>
            <a:off x="731840" y="4560890"/>
            <a:ext cx="5851526" cy="4321175"/>
          </a:xfrm>
          <a:prstGeom prst="rect">
            <a:avLst/>
          </a:prstGeom>
          <a:solidFill>
            <a:srgbClr val="FFFFFF"/>
          </a:solidFill>
          <a:ln>
            <a:solidFill>
              <a:srgbClr val="000000"/>
            </a:solidFill>
            <a:miter lim="800000"/>
            <a:headEnd/>
            <a:tailEnd/>
          </a:ln>
        </p:spPr>
        <p:txBody>
          <a:bodyPr lIns="95723" tIns="47861" rIns="95723" bIns="47861"/>
          <a:lstStyle/>
          <a:p>
            <a:endParaRPr lang="en-US"/>
          </a:p>
        </p:txBody>
      </p:sp>
    </p:spTree>
    <p:extLst>
      <p:ext uri="{BB962C8B-B14F-4D97-AF65-F5344CB8AC3E}">
        <p14:creationId xmlns:p14="http://schemas.microsoft.com/office/powerpoint/2010/main" val="1533582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D205-0B74-4AC1-8D2B-C6D5F375D56D}" type="slidenum">
              <a:rPr lang="en-US"/>
              <a:pPr/>
              <a:t>25</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bwMode="auto">
          <a:xfrm>
            <a:off x="731840" y="4560890"/>
            <a:ext cx="5851526" cy="4321175"/>
          </a:xfrm>
          <a:prstGeom prst="rect">
            <a:avLst/>
          </a:prstGeom>
          <a:solidFill>
            <a:srgbClr val="FFFFFF"/>
          </a:solidFill>
          <a:ln>
            <a:solidFill>
              <a:srgbClr val="000000"/>
            </a:solidFill>
            <a:miter lim="800000"/>
            <a:headEnd/>
            <a:tailEnd/>
          </a:ln>
        </p:spPr>
        <p:txBody>
          <a:bodyPr lIns="95723" tIns="47861" rIns="95723" bIns="47861"/>
          <a:lstStyle/>
          <a:p>
            <a:endParaRPr lang="en-US"/>
          </a:p>
        </p:txBody>
      </p:sp>
    </p:spTree>
    <p:extLst>
      <p:ext uri="{BB962C8B-B14F-4D97-AF65-F5344CB8AC3E}">
        <p14:creationId xmlns:p14="http://schemas.microsoft.com/office/powerpoint/2010/main" val="2558017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26</a:t>
            </a:fld>
            <a:endParaRPr lang="en-US"/>
          </a:p>
        </p:txBody>
      </p:sp>
    </p:spTree>
    <p:extLst>
      <p:ext uri="{BB962C8B-B14F-4D97-AF65-F5344CB8AC3E}">
        <p14:creationId xmlns:p14="http://schemas.microsoft.com/office/powerpoint/2010/main" val="475816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p>
        </p:txBody>
      </p:sp>
      <p:sp>
        <p:nvSpPr>
          <p:cNvPr id="4" name="Slide Number Placeholder 3"/>
          <p:cNvSpPr>
            <a:spLocks noGrp="1"/>
          </p:cNvSpPr>
          <p:nvPr>
            <p:ph type="sldNum" sz="quarter" idx="10"/>
          </p:nvPr>
        </p:nvSpPr>
        <p:spPr/>
        <p:txBody>
          <a:bodyPr/>
          <a:lstStyle/>
          <a:p>
            <a:fld id="{96B98F8C-39A5-47A3-839B-7BD49DE67706}" type="slidenum">
              <a:rPr lang="en-US" smtClean="0"/>
              <a:pPr/>
              <a:t>27</a:t>
            </a:fld>
            <a:endParaRPr lang="en-US"/>
          </a:p>
        </p:txBody>
      </p:sp>
    </p:spTree>
    <p:extLst>
      <p:ext uri="{BB962C8B-B14F-4D97-AF65-F5344CB8AC3E}">
        <p14:creationId xmlns:p14="http://schemas.microsoft.com/office/powerpoint/2010/main" val="1644532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a:latin typeface="Calibri"/>
              <a:cs typeface="Calibri"/>
            </a:endParaRPr>
          </a:p>
        </p:txBody>
      </p:sp>
      <p:sp>
        <p:nvSpPr>
          <p:cNvPr id="4" name="Slide Number Placeholder 3"/>
          <p:cNvSpPr>
            <a:spLocks noGrp="1"/>
          </p:cNvSpPr>
          <p:nvPr>
            <p:ph type="sldNum" sz="quarter" idx="5"/>
          </p:nvPr>
        </p:nvSpPr>
        <p:spPr/>
        <p:txBody>
          <a:bodyPr/>
          <a:lstStyle/>
          <a:p>
            <a:fld id="{96B98F8C-39A5-47A3-839B-7BD49DE67706}" type="slidenum">
              <a:rPr lang="en-US"/>
              <a:pPr/>
              <a:t>28</a:t>
            </a:fld>
            <a:endParaRPr lang="en-US"/>
          </a:p>
        </p:txBody>
      </p:sp>
    </p:spTree>
    <p:extLst>
      <p:ext uri="{BB962C8B-B14F-4D97-AF65-F5344CB8AC3E}">
        <p14:creationId xmlns:p14="http://schemas.microsoft.com/office/powerpoint/2010/main" val="3138965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838" y="4621213"/>
            <a:ext cx="5851525" cy="3779837"/>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96B98F8C-39A5-47A3-839B-7BD49DE67706}" type="slidenum">
              <a:rPr lang="en-US" smtClean="0"/>
              <a:pPr/>
              <a:t>29</a:t>
            </a:fld>
            <a:endParaRPr lang="en-US"/>
          </a:p>
        </p:txBody>
      </p:sp>
    </p:spTree>
    <p:extLst>
      <p:ext uri="{BB962C8B-B14F-4D97-AF65-F5344CB8AC3E}">
        <p14:creationId xmlns:p14="http://schemas.microsoft.com/office/powerpoint/2010/main" val="2563671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a:p>
        </p:txBody>
      </p:sp>
      <p:sp>
        <p:nvSpPr>
          <p:cNvPr id="4" name="Slide Number Placeholder 3"/>
          <p:cNvSpPr>
            <a:spLocks noGrp="1"/>
          </p:cNvSpPr>
          <p:nvPr>
            <p:ph type="sldNum" sz="quarter" idx="10"/>
          </p:nvPr>
        </p:nvSpPr>
        <p:spPr/>
        <p:txBody>
          <a:bodyPr/>
          <a:lstStyle/>
          <a:p>
            <a:fld id="{96B98F8C-39A5-47A3-839B-7BD49DE67706}" type="slidenum">
              <a:rPr lang="en-US" smtClean="0"/>
              <a:pPr/>
              <a:t>3</a:t>
            </a:fld>
            <a:endParaRPr lang="en-US"/>
          </a:p>
        </p:txBody>
      </p:sp>
    </p:spTree>
    <p:extLst>
      <p:ext uri="{BB962C8B-B14F-4D97-AF65-F5344CB8AC3E}">
        <p14:creationId xmlns:p14="http://schemas.microsoft.com/office/powerpoint/2010/main" val="1205480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838" y="4621213"/>
            <a:ext cx="5851525" cy="3779837"/>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96B98F8C-39A5-47A3-839B-7BD49DE67706}" type="slidenum">
              <a:rPr lang="en-US" smtClean="0"/>
              <a:pPr/>
              <a:t>30</a:t>
            </a:fld>
            <a:endParaRPr lang="en-US"/>
          </a:p>
        </p:txBody>
      </p:sp>
    </p:spTree>
    <p:extLst>
      <p:ext uri="{BB962C8B-B14F-4D97-AF65-F5344CB8AC3E}">
        <p14:creationId xmlns:p14="http://schemas.microsoft.com/office/powerpoint/2010/main" val="1721961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80459C-E5F0-4DD6-98CF-1434075196B0}" type="slidenum">
              <a:rPr lang="en-US"/>
              <a:pPr/>
              <a:t>31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bwMode="auto">
          <a:xfrm>
            <a:off x="731840" y="4560890"/>
            <a:ext cx="5851526" cy="4321175"/>
          </a:xfrm>
          <a:prstGeom prst="rect">
            <a:avLst/>
          </a:prstGeom>
          <a:solidFill>
            <a:srgbClr val="FFFFFF"/>
          </a:solidFill>
          <a:ln>
            <a:solidFill>
              <a:srgbClr val="000000"/>
            </a:solidFill>
            <a:miter lim="800000"/>
            <a:headEnd/>
            <a:tailEnd/>
          </a:ln>
        </p:spPr>
        <p:txBody>
          <a:bodyPr lIns="95723" tIns="47861" rIns="95723" bIns="47861"/>
          <a:lstStyle/>
          <a:p>
            <a:endParaRPr lang="en-US" dirty="0">
              <a:cs typeface="Times New Roman"/>
            </a:endParaRPr>
          </a:p>
        </p:txBody>
      </p:sp>
    </p:spTree>
    <p:extLst>
      <p:ext uri="{BB962C8B-B14F-4D97-AF65-F5344CB8AC3E}">
        <p14:creationId xmlns:p14="http://schemas.microsoft.com/office/powerpoint/2010/main" val="32807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r>
              <a:rPr lang="en-US"/>
              <a:t>JT</a:t>
            </a:r>
          </a:p>
        </p:txBody>
      </p:sp>
      <p:sp>
        <p:nvSpPr>
          <p:cNvPr id="4" name="Slide Number Placeholder 3"/>
          <p:cNvSpPr>
            <a:spLocks noGrp="1"/>
          </p:cNvSpPr>
          <p:nvPr>
            <p:ph type="sldNum" sz="quarter" idx="10"/>
          </p:nvPr>
        </p:nvSpPr>
        <p:spPr/>
        <p:txBody>
          <a:bodyPr/>
          <a:lstStyle/>
          <a:p>
            <a:fld id="{96B98F8C-39A5-47A3-839B-7BD49DE67706}" type="slidenum">
              <a:rPr lang="en-US" smtClean="0"/>
              <a:pPr/>
              <a:t>4</a:t>
            </a:fld>
            <a:endParaRPr lang="en-US"/>
          </a:p>
        </p:txBody>
      </p:sp>
    </p:spTree>
    <p:extLst>
      <p:ext uri="{BB962C8B-B14F-4D97-AF65-F5344CB8AC3E}">
        <p14:creationId xmlns:p14="http://schemas.microsoft.com/office/powerpoint/2010/main" val="90494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a:latin typeface="Times New Roman"/>
              <a:cs typeface="Times New Roman"/>
            </a:endParaRPr>
          </a:p>
        </p:txBody>
      </p:sp>
      <p:sp>
        <p:nvSpPr>
          <p:cNvPr id="4" name="Slide Number Placeholder 3"/>
          <p:cNvSpPr>
            <a:spLocks noGrp="1"/>
          </p:cNvSpPr>
          <p:nvPr>
            <p:ph type="sldNum" sz="quarter" idx="10"/>
          </p:nvPr>
        </p:nvSpPr>
        <p:spPr/>
        <p:txBody>
          <a:bodyPr/>
          <a:lstStyle/>
          <a:p>
            <a:fld id="{96B98F8C-39A5-47A3-839B-7BD49DE67706}" type="slidenum">
              <a:rPr lang="en-US" smtClean="0"/>
              <a:pPr/>
              <a:t>5</a:t>
            </a:fld>
            <a:endParaRPr lang="en-US"/>
          </a:p>
        </p:txBody>
      </p:sp>
    </p:spTree>
    <p:extLst>
      <p:ext uri="{BB962C8B-B14F-4D97-AF65-F5344CB8AC3E}">
        <p14:creationId xmlns:p14="http://schemas.microsoft.com/office/powerpoint/2010/main" val="3950815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a:latin typeface="Times New Roman"/>
              <a:cs typeface="Times New Roman"/>
            </a:endParaRPr>
          </a:p>
        </p:txBody>
      </p:sp>
      <p:sp>
        <p:nvSpPr>
          <p:cNvPr id="4" name="Slide Number Placeholder 3"/>
          <p:cNvSpPr>
            <a:spLocks noGrp="1"/>
          </p:cNvSpPr>
          <p:nvPr>
            <p:ph type="sldNum" sz="quarter" idx="10"/>
          </p:nvPr>
        </p:nvSpPr>
        <p:spPr/>
        <p:txBody>
          <a:bodyPr/>
          <a:lstStyle/>
          <a:p>
            <a:fld id="{96B98F8C-39A5-47A3-839B-7BD49DE67706}" type="slidenum">
              <a:rPr lang="en-US" smtClean="0"/>
              <a:pPr/>
              <a:t>6</a:t>
            </a:fld>
            <a:endParaRPr lang="en-US"/>
          </a:p>
        </p:txBody>
      </p:sp>
    </p:spTree>
    <p:extLst>
      <p:ext uri="{BB962C8B-B14F-4D97-AF65-F5344CB8AC3E}">
        <p14:creationId xmlns:p14="http://schemas.microsoft.com/office/powerpoint/2010/main" val="1157142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a:p>
        </p:txBody>
      </p:sp>
      <p:sp>
        <p:nvSpPr>
          <p:cNvPr id="4" name="Slide Number Placeholder 3"/>
          <p:cNvSpPr>
            <a:spLocks noGrp="1"/>
          </p:cNvSpPr>
          <p:nvPr>
            <p:ph type="sldNum" sz="quarter" idx="10"/>
          </p:nvPr>
        </p:nvSpPr>
        <p:spPr/>
        <p:txBody>
          <a:bodyPr/>
          <a:lstStyle/>
          <a:p>
            <a:fld id="{96B98F8C-39A5-47A3-839B-7BD49DE67706}" type="slidenum">
              <a:rPr lang="en-US" smtClean="0"/>
              <a:pPr/>
              <a:t>7</a:t>
            </a:fld>
            <a:endParaRPr lang="en-US"/>
          </a:p>
        </p:txBody>
      </p:sp>
    </p:spTree>
    <p:extLst>
      <p:ext uri="{BB962C8B-B14F-4D97-AF65-F5344CB8AC3E}">
        <p14:creationId xmlns:p14="http://schemas.microsoft.com/office/powerpoint/2010/main" val="119805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a:p>
        </p:txBody>
      </p:sp>
      <p:sp>
        <p:nvSpPr>
          <p:cNvPr id="4" name="Slide Number Placeholder 3"/>
          <p:cNvSpPr>
            <a:spLocks noGrp="1"/>
          </p:cNvSpPr>
          <p:nvPr>
            <p:ph type="sldNum" sz="quarter" idx="10"/>
          </p:nvPr>
        </p:nvSpPr>
        <p:spPr/>
        <p:txBody>
          <a:bodyPr/>
          <a:lstStyle/>
          <a:p>
            <a:fld id="{96B98F8C-39A5-47A3-839B-7BD49DE67706}" type="slidenum">
              <a:rPr lang="en-US" smtClean="0"/>
              <a:pPr/>
              <a:t>8</a:t>
            </a:fld>
            <a:endParaRPr lang="en-US"/>
          </a:p>
        </p:txBody>
      </p:sp>
    </p:spTree>
    <p:extLst>
      <p:ext uri="{BB962C8B-B14F-4D97-AF65-F5344CB8AC3E}">
        <p14:creationId xmlns:p14="http://schemas.microsoft.com/office/powerpoint/2010/main" val="1349507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60" y="4620496"/>
            <a:ext cx="5853483" cy="3780555"/>
          </a:xfrm>
          <a:prstGeom prst="rect">
            <a:avLst/>
          </a:prstGeom>
        </p:spPr>
        <p:txBody>
          <a:bodyPr lIns="94704" tIns="47352" rIns="94704" bIns="47352"/>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pPr marL="0" marR="0" lvl="0" indent="0" algn="r" defTabSz="976064" rtl="0" eaLnBrk="1" fontAlgn="auto" latinLnBrk="0" hangingPunct="1">
              <a:lnSpc>
                <a:spcPct val="100000"/>
              </a:lnSpc>
              <a:spcBef>
                <a:spcPts val="0"/>
              </a:spcBef>
              <a:spcAft>
                <a:spcPts val="0"/>
              </a:spcAft>
              <a:buClrTx/>
              <a:buSzTx/>
              <a:buFontTx/>
              <a:buNone/>
              <a:tabLst/>
              <a:defRPr/>
            </a:pPr>
            <a:fld id="{96B98F8C-39A5-47A3-839B-7BD49DE67706}"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76064"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807340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325773" y="6117336"/>
            <a:ext cx="857473" cy="365125"/>
          </a:xfrm>
        </p:spPr>
        <p:txBody>
          <a:bodyPr/>
          <a:lstStyle/>
          <a:p>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94F9A43B-64B9-4609-AFEB-63E171816EBF}"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4595907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74A96-2A14-4334-BF9C-175A2C25BF71}" type="slidenum">
              <a:rPr lang="en-US" smtClean="0"/>
              <a:pPr/>
              <a:t>‹#›</a:t>
            </a:fld>
            <a:endParaRPr lang="en-US"/>
          </a:p>
        </p:txBody>
      </p:sp>
    </p:spTree>
    <p:extLst>
      <p:ext uri="{BB962C8B-B14F-4D97-AF65-F5344CB8AC3E}">
        <p14:creationId xmlns:p14="http://schemas.microsoft.com/office/powerpoint/2010/main" val="62981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74A96-2A14-4334-BF9C-175A2C25BF71}" type="slidenum">
              <a:rPr lang="en-US" smtClean="0"/>
              <a:pPr/>
              <a:t>‹#›</a:t>
            </a:fld>
            <a:endParaRPr lang="en-US"/>
          </a:p>
        </p:txBody>
      </p:sp>
    </p:spTree>
    <p:extLst>
      <p:ext uri="{BB962C8B-B14F-4D97-AF65-F5344CB8AC3E}">
        <p14:creationId xmlns:p14="http://schemas.microsoft.com/office/powerpoint/2010/main" val="2560727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74A96-2A14-4334-BF9C-175A2C25BF71}" type="slidenum">
              <a:rPr lang="en-US" smtClean="0"/>
              <a:pPr/>
              <a:t>‹#›</a:t>
            </a:fld>
            <a:endParaRPr lang="en-US"/>
          </a:p>
        </p:txBody>
      </p:sp>
    </p:spTree>
    <p:extLst>
      <p:ext uri="{BB962C8B-B14F-4D97-AF65-F5344CB8AC3E}">
        <p14:creationId xmlns:p14="http://schemas.microsoft.com/office/powerpoint/2010/main" val="4007001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74A96-2A14-4334-BF9C-175A2C25BF71}" type="slidenum">
              <a:rPr lang="en-US" smtClean="0"/>
              <a:pPr/>
              <a:t>‹#›</a:t>
            </a:fld>
            <a:endParaRPr lang="en-US"/>
          </a:p>
        </p:txBody>
      </p:sp>
    </p:spTree>
    <p:extLst>
      <p:ext uri="{BB962C8B-B14F-4D97-AF65-F5344CB8AC3E}">
        <p14:creationId xmlns:p14="http://schemas.microsoft.com/office/powerpoint/2010/main" val="2536309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74A96-2A14-4334-BF9C-175A2C25BF71}" type="slidenum">
              <a:rPr lang="en-US" smtClean="0"/>
              <a:pPr/>
              <a:t>‹#›</a:t>
            </a:fld>
            <a:endParaRPr lang="en-US"/>
          </a:p>
        </p:txBody>
      </p:sp>
    </p:spTree>
    <p:extLst>
      <p:ext uri="{BB962C8B-B14F-4D97-AF65-F5344CB8AC3E}">
        <p14:creationId xmlns:p14="http://schemas.microsoft.com/office/powerpoint/2010/main" val="1271660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74A96-2A14-4334-BF9C-175A2C25BF71}" type="slidenum">
              <a:rPr lang="en-US" smtClean="0"/>
              <a:pPr/>
              <a:t>‹#›</a:t>
            </a:fld>
            <a:endParaRPr lang="en-US"/>
          </a:p>
        </p:txBody>
      </p:sp>
    </p:spTree>
    <p:extLst>
      <p:ext uri="{BB962C8B-B14F-4D97-AF65-F5344CB8AC3E}">
        <p14:creationId xmlns:p14="http://schemas.microsoft.com/office/powerpoint/2010/main" val="347781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4C5D6-D002-4BDB-ACD2-76F64C2CC931}" type="slidenum">
              <a:rPr lang="en-US" smtClean="0"/>
              <a:pPr/>
              <a:t>‹#›</a:t>
            </a:fld>
            <a:endParaRPr lang="en-US"/>
          </a:p>
        </p:txBody>
      </p:sp>
    </p:spTree>
    <p:extLst>
      <p:ext uri="{BB962C8B-B14F-4D97-AF65-F5344CB8AC3E}">
        <p14:creationId xmlns:p14="http://schemas.microsoft.com/office/powerpoint/2010/main" val="46544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8981A-FD83-480A-8AD2-1E5A5108F3A1}" type="slidenum">
              <a:rPr lang="en-US" smtClean="0"/>
              <a:pPr/>
              <a:t>‹#›</a:t>
            </a:fld>
            <a:endParaRPr lang="en-US"/>
          </a:p>
        </p:txBody>
      </p:sp>
    </p:spTree>
    <p:extLst>
      <p:ext uri="{BB962C8B-B14F-4D97-AF65-F5344CB8AC3E}">
        <p14:creationId xmlns:p14="http://schemas.microsoft.com/office/powerpoint/2010/main" val="911150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893AE5D0-66AC-4CBB-A826-3CCC3AFD1235}" type="slidenum">
              <a:rPr lang="en-US" smtClean="0"/>
              <a:pPr/>
              <a:t>‹#›</a:t>
            </a:fld>
            <a:endParaRPr lang="en-US"/>
          </a:p>
        </p:txBody>
      </p:sp>
    </p:spTree>
    <p:extLst>
      <p:ext uri="{BB962C8B-B14F-4D97-AF65-F5344CB8AC3E}">
        <p14:creationId xmlns:p14="http://schemas.microsoft.com/office/powerpoint/2010/main" val="679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0CE8B101-25A1-4EB1-89AF-3BAAC8CD967D}" type="slidenum">
              <a:rPr lang="en-US" smtClean="0"/>
              <a:pPr/>
              <a:t>‹#›</a:t>
            </a:fld>
            <a:endParaRPr lang="en-US"/>
          </a:p>
        </p:txBody>
      </p:sp>
    </p:spTree>
    <p:extLst>
      <p:ext uri="{BB962C8B-B14F-4D97-AF65-F5344CB8AC3E}">
        <p14:creationId xmlns:p14="http://schemas.microsoft.com/office/powerpoint/2010/main" val="379435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3078C-7339-4E11-9856-8048A4448B46}" type="slidenum">
              <a:rPr lang="en-US" smtClean="0"/>
              <a:pPr/>
              <a:t>‹#›</a:t>
            </a:fld>
            <a:endParaRPr lang="en-US"/>
          </a:p>
        </p:txBody>
      </p:sp>
    </p:spTree>
    <p:extLst>
      <p:ext uri="{BB962C8B-B14F-4D97-AF65-F5344CB8AC3E}">
        <p14:creationId xmlns:p14="http://schemas.microsoft.com/office/powerpoint/2010/main" val="216974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4DEED-4251-4C78-ADA3-FFB5DCFD7D20}" type="slidenum">
              <a:rPr lang="en-US" smtClean="0"/>
              <a:pPr/>
              <a:t>‹#›</a:t>
            </a:fld>
            <a:endParaRPr lang="en-US"/>
          </a:p>
        </p:txBody>
      </p:sp>
    </p:spTree>
    <p:extLst>
      <p:ext uri="{BB962C8B-B14F-4D97-AF65-F5344CB8AC3E}">
        <p14:creationId xmlns:p14="http://schemas.microsoft.com/office/powerpoint/2010/main" val="362754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65AACF-EBF9-41F5-A3AF-8134A8E8D5EC}" type="slidenum">
              <a:rPr lang="en-US" smtClean="0"/>
              <a:pPr/>
              <a:t>‹#›</a:t>
            </a:fld>
            <a:endParaRPr lang="en-US"/>
          </a:p>
        </p:txBody>
      </p:sp>
    </p:spTree>
    <p:extLst>
      <p:ext uri="{BB962C8B-B14F-4D97-AF65-F5344CB8AC3E}">
        <p14:creationId xmlns:p14="http://schemas.microsoft.com/office/powerpoint/2010/main" val="224427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8D121-CCFE-4F24-916D-D1D57BBED5E4}" type="slidenum">
              <a:rPr lang="en-US" smtClean="0"/>
              <a:pPr/>
              <a:t>‹#›</a:t>
            </a:fld>
            <a:endParaRPr lang="en-US"/>
          </a:p>
        </p:txBody>
      </p:sp>
    </p:spTree>
    <p:extLst>
      <p:ext uri="{BB962C8B-B14F-4D97-AF65-F5344CB8AC3E}">
        <p14:creationId xmlns:p14="http://schemas.microsoft.com/office/powerpoint/2010/main" val="262382148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1C6F7-B23B-4C74-8B7A-BF5ADFB074C9}" type="slidenum">
              <a:rPr lang="en-US" smtClean="0"/>
              <a:pPr/>
              <a:t>‹#›</a:t>
            </a:fld>
            <a:endParaRPr lang="en-US"/>
          </a:p>
        </p:txBody>
      </p:sp>
    </p:spTree>
    <p:extLst>
      <p:ext uri="{BB962C8B-B14F-4D97-AF65-F5344CB8AC3E}">
        <p14:creationId xmlns:p14="http://schemas.microsoft.com/office/powerpoint/2010/main" val="174707874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5DC2D-B037-492F-8CE2-9C87CD9045C1}" type="slidenum">
              <a:rPr lang="en-US" smtClean="0"/>
              <a:pPr/>
              <a:t>‹#›</a:t>
            </a:fld>
            <a:endParaRPr lang="en-US"/>
          </a:p>
        </p:txBody>
      </p:sp>
    </p:spTree>
    <p:extLst>
      <p:ext uri="{BB962C8B-B14F-4D97-AF65-F5344CB8AC3E}">
        <p14:creationId xmlns:p14="http://schemas.microsoft.com/office/powerpoint/2010/main" val="347003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C274A96-2A14-4334-BF9C-175A2C25BF71}" type="slidenum">
              <a:rPr lang="en-US" smtClean="0"/>
              <a:pPr/>
              <a:t>‹#›</a:t>
            </a:fld>
            <a:endParaRPr lang="en-US"/>
          </a:p>
        </p:txBody>
      </p:sp>
    </p:spTree>
    <p:extLst>
      <p:ext uri="{BB962C8B-B14F-4D97-AF65-F5344CB8AC3E}">
        <p14:creationId xmlns:p14="http://schemas.microsoft.com/office/powerpoint/2010/main" val="3541266481"/>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mailto:conor.farley@denvergov.org" TargetMode="External"/><Relationship Id="rId4" Type="http://schemas.openxmlformats.org/officeDocument/2006/relationships/hyperlink" Target="mailto:nl@rmlawyer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41" name="Group 140">
            <a:extLst>
              <a:ext uri="{FF2B5EF4-FFF2-40B4-BE49-F238E27FC236}">
                <a16:creationId xmlns:a16="http://schemas.microsoft.com/office/drawing/2014/main" id="{503816F2-40D5-4C23-AF57-063E3923610A}"/>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142" name="Freeform 6">
              <a:extLst>
                <a:ext uri="{FF2B5EF4-FFF2-40B4-BE49-F238E27FC236}">
                  <a16:creationId xmlns:a16="http://schemas.microsoft.com/office/drawing/2014/main" id="{DBF222D0-66E9-48F8-B249-75AF858DFD1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3" name="Freeform 7">
              <a:extLst>
                <a:ext uri="{FF2B5EF4-FFF2-40B4-BE49-F238E27FC236}">
                  <a16:creationId xmlns:a16="http://schemas.microsoft.com/office/drawing/2014/main" id="{5312FABD-B1AF-4E20-A8BF-0A6F0C42C8BE}"/>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44" name="Freeform 9">
              <a:extLst>
                <a:ext uri="{FF2B5EF4-FFF2-40B4-BE49-F238E27FC236}">
                  <a16:creationId xmlns:a16="http://schemas.microsoft.com/office/drawing/2014/main" id="{E6E2E6E5-F3C0-4B1A-8CEF-1F057A280403}"/>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5" name="Freeform 10">
              <a:extLst>
                <a:ext uri="{FF2B5EF4-FFF2-40B4-BE49-F238E27FC236}">
                  <a16:creationId xmlns:a16="http://schemas.microsoft.com/office/drawing/2014/main" id="{850A45DB-9259-4551-88A8-0D3D3E4FD460}"/>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6" name="Freeform 11">
              <a:extLst>
                <a:ext uri="{FF2B5EF4-FFF2-40B4-BE49-F238E27FC236}">
                  <a16:creationId xmlns:a16="http://schemas.microsoft.com/office/drawing/2014/main" id="{615A3848-AC67-4C67-A516-2823179F071D}"/>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7" name="Freeform 12">
              <a:extLst>
                <a:ext uri="{FF2B5EF4-FFF2-40B4-BE49-F238E27FC236}">
                  <a16:creationId xmlns:a16="http://schemas.microsoft.com/office/drawing/2014/main" id="{13BA5F40-CE6A-44DD-BBCE-EA36A12F39AC}"/>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8918" name="Rectangle 6"/>
          <p:cNvSpPr>
            <a:spLocks noGrp="1" noChangeArrowheads="1"/>
          </p:cNvSpPr>
          <p:nvPr>
            <p:ph type="ctrTitle"/>
          </p:nvPr>
        </p:nvSpPr>
        <p:spPr>
          <a:xfrm>
            <a:off x="1442836" y="646113"/>
            <a:ext cx="6430967" cy="2782888"/>
          </a:xfrm>
        </p:spPr>
        <p:txBody>
          <a:bodyPr>
            <a:normAutofit/>
          </a:bodyPr>
          <a:lstStyle/>
          <a:p>
            <a:pPr algn="ctr"/>
            <a:r>
              <a:rPr lang="en-US" sz="6000" b="1" dirty="0"/>
              <a:t>Civil Rights Litigation</a:t>
            </a:r>
            <a:br>
              <a:rPr lang="en-US" b="1" dirty="0"/>
            </a:br>
            <a:endParaRPr lang="en-US" sz="2400" b="1" dirty="0"/>
          </a:p>
        </p:txBody>
      </p:sp>
      <p:sp>
        <p:nvSpPr>
          <p:cNvPr id="38919" name="Rectangle 7"/>
          <p:cNvSpPr>
            <a:spLocks noGrp="1" noChangeArrowheads="1"/>
          </p:cNvSpPr>
          <p:nvPr>
            <p:ph type="subTitle" idx="1"/>
          </p:nvPr>
        </p:nvSpPr>
        <p:spPr>
          <a:xfrm>
            <a:off x="3386532" y="3429000"/>
            <a:ext cx="5240734" cy="2453640"/>
          </a:xfrm>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800" b="1" dirty="0"/>
              <a:t>July 2022</a:t>
            </a:r>
          </a:p>
          <a:p>
            <a:pPr marL="0" marR="0" lvl="0" indent="0" algn="r" defTabSz="4572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mj-lt"/>
              <a:cs typeface="Arial"/>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j-lt"/>
                <a:ea typeface="+mn-ea"/>
                <a:cs typeface="Arial"/>
              </a:rPr>
              <a:t>Nicholas A. Lutz, Esq.</a:t>
            </a:r>
          </a:p>
          <a:p>
            <a:pPr marL="0" marR="0" lvl="0" indent="0" algn="r" defTabSz="457200" rtl="0" eaLnBrk="1" fontAlgn="auto" latinLnBrk="0" hangingPunct="1">
              <a:lnSpc>
                <a:spcPct val="100000"/>
              </a:lnSpc>
              <a:spcBef>
                <a:spcPts val="0"/>
              </a:spcBef>
              <a:spcAft>
                <a:spcPts val="0"/>
              </a:spcAft>
              <a:buClrTx/>
              <a:buSzTx/>
              <a:buFontTx/>
              <a:buNone/>
              <a:tabLst/>
              <a:defRPr/>
            </a:pPr>
            <a:r>
              <a:rPr lang="en-US" b="0" i="0" dirty="0">
                <a:effectLst/>
                <a:latin typeface="+mj-lt"/>
              </a:rPr>
              <a:t>Rathod | </a:t>
            </a:r>
            <a:r>
              <a:rPr lang="en-US" b="0" i="0" dirty="0" err="1">
                <a:effectLst/>
                <a:latin typeface="+mj-lt"/>
              </a:rPr>
              <a:t>Mohamedbhai</a:t>
            </a:r>
            <a:r>
              <a:rPr lang="en-US" b="0" i="0" dirty="0">
                <a:effectLst/>
                <a:latin typeface="+mj-lt"/>
              </a:rPr>
              <a:t> LLC</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Arial" panose="020B0604020202020204"/>
              <a:ea typeface="+mn-ea"/>
              <a:cs typeface="Arial"/>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Conor D. Farley, Assistant City Attorney</a:t>
            </a:r>
          </a:p>
          <a:p>
            <a:pPr marL="0" marR="0" lvl="0" indent="0" algn="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a:rPr>
              <a:t>Denver City Attorney’s Office</a:t>
            </a: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a:endParaRPr>
          </a:p>
          <a:p>
            <a:pPr>
              <a:lnSpc>
                <a:spcPct val="90000"/>
              </a:lnSpc>
            </a:pPr>
            <a:endParaRPr lang="en-US" sz="3200" b="1" dirty="0">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9B88-533B-44B4-ADB7-D654E266F580}"/>
              </a:ext>
            </a:extLst>
          </p:cNvPr>
          <p:cNvSpPr>
            <a:spLocks noGrp="1"/>
          </p:cNvSpPr>
          <p:nvPr>
            <p:ph type="title"/>
          </p:nvPr>
        </p:nvSpPr>
        <p:spPr/>
        <p:txBody>
          <a:bodyPr>
            <a:normAutofit/>
          </a:bodyPr>
          <a:lstStyle/>
          <a:p>
            <a:r>
              <a:rPr lang="en-US" sz="3200" dirty="0"/>
              <a:t>Elements of a Section 1983 Claim: Municipal Liability (Cont.)</a:t>
            </a:r>
            <a:br>
              <a:rPr lang="en-US" dirty="0">
                <a:cs typeface="Arial"/>
              </a:rPr>
            </a:br>
            <a:endParaRPr lang="en-US" dirty="0"/>
          </a:p>
        </p:txBody>
      </p:sp>
      <p:sp>
        <p:nvSpPr>
          <p:cNvPr id="3" name="Content Placeholder 2">
            <a:extLst>
              <a:ext uri="{FF2B5EF4-FFF2-40B4-BE49-F238E27FC236}">
                <a16:creationId xmlns:a16="http://schemas.microsoft.com/office/drawing/2014/main" id="{BD06D7C2-EF42-4F53-B647-A55B4D909614}"/>
              </a:ext>
            </a:extLst>
          </p:cNvPr>
          <p:cNvSpPr>
            <a:spLocks noGrp="1"/>
          </p:cNvSpPr>
          <p:nvPr>
            <p:ph idx="1"/>
          </p:nvPr>
        </p:nvSpPr>
        <p:spPr>
          <a:xfrm>
            <a:off x="1310640" y="2255520"/>
            <a:ext cx="7528560" cy="2428240"/>
          </a:xfrm>
        </p:spPr>
        <p:txBody>
          <a:bodyPr>
            <a:normAutofit fontScale="25000" lnSpcReduction="20000"/>
          </a:bodyPr>
          <a:lstStyle/>
          <a:p>
            <a:pPr marL="0" indent="0" algn="just">
              <a:buNone/>
            </a:pPr>
            <a:endParaRPr lang="en-US" sz="9600" b="1" u="sng" dirty="0"/>
          </a:p>
          <a:p>
            <a:pPr marL="0" indent="0" algn="just">
              <a:buNone/>
            </a:pPr>
            <a:endParaRPr lang="en-US" sz="9600" b="1" u="sng" dirty="0"/>
          </a:p>
          <a:p>
            <a:pPr marL="0" indent="0" algn="just">
              <a:buNone/>
            </a:pPr>
            <a:endParaRPr lang="en-US" sz="9600" b="1" u="sng" dirty="0"/>
          </a:p>
          <a:p>
            <a:pPr marL="0" indent="0" algn="just">
              <a:buNone/>
            </a:pPr>
            <a:endParaRPr lang="en-US" sz="9600" b="1" u="sng" dirty="0"/>
          </a:p>
          <a:p>
            <a:pPr marL="0" indent="0" algn="just">
              <a:buNone/>
            </a:pPr>
            <a:endParaRPr lang="en-US" sz="9600" b="1" u="sng" dirty="0"/>
          </a:p>
          <a:p>
            <a:pPr marL="0" indent="0" algn="just">
              <a:buNone/>
            </a:pPr>
            <a:r>
              <a:rPr lang="en-US" sz="9600" b="1" u="sng" dirty="0"/>
              <a:t>Causation</a:t>
            </a:r>
            <a:r>
              <a:rPr lang="en-US" sz="9600" dirty="0"/>
              <a:t>:</a:t>
            </a:r>
          </a:p>
          <a:p>
            <a:pPr algn="just">
              <a:buFont typeface="Wingdings" panose="05000000000000000000" pitchFamily="2" charset="2"/>
              <a:buChar char="§"/>
            </a:pPr>
            <a:r>
              <a:rPr lang="en-US" sz="8000" dirty="0"/>
              <a:t>Plaintiff needs to demonstrate that through its deliberate conduct the municipality was the ‘moving force’ behind the injury alleged. </a:t>
            </a:r>
            <a:r>
              <a:rPr lang="en-US" sz="8000" i="1" dirty="0"/>
              <a:t>Bd. of </a:t>
            </a:r>
            <a:r>
              <a:rPr lang="en-US" sz="8000" i="1" dirty="0" err="1"/>
              <a:t>Cty</a:t>
            </a:r>
            <a:r>
              <a:rPr lang="en-US" sz="8000" i="1" dirty="0"/>
              <a:t>. Comm’rs of Bryan </a:t>
            </a:r>
            <a:r>
              <a:rPr lang="en-US" sz="8000" i="1" dirty="0" err="1"/>
              <a:t>Cty</a:t>
            </a:r>
            <a:r>
              <a:rPr lang="en-US" sz="8000" i="1" dirty="0"/>
              <a:t>. v. Brown</a:t>
            </a:r>
            <a:r>
              <a:rPr lang="en-US" sz="8000" dirty="0"/>
              <a:t>, 520 U.S. 397 (1997)</a:t>
            </a:r>
          </a:p>
          <a:p>
            <a:pPr algn="just">
              <a:buFont typeface="Wingdings" panose="05000000000000000000" pitchFamily="2" charset="2"/>
              <a:buChar char="§"/>
            </a:pPr>
            <a:r>
              <a:rPr lang="en-US" sz="8000" dirty="0"/>
              <a:t>There must be a direct causal link between the municipal action and the deprivation of federal rights. </a:t>
            </a:r>
            <a:r>
              <a:rPr lang="en-US" sz="8000" i="1" dirty="0"/>
              <a:t>Id. </a:t>
            </a:r>
          </a:p>
          <a:p>
            <a:pPr algn="just">
              <a:buFont typeface="Wingdings" panose="05000000000000000000" pitchFamily="2" charset="2"/>
              <a:buChar char="§"/>
            </a:pPr>
            <a:r>
              <a:rPr lang="en-US" sz="8000" dirty="0"/>
              <a:t>A municipality is not liable under Section 1983 for a constitutional injury of its employees merely because of the employer/employee, or </a:t>
            </a:r>
            <a:r>
              <a:rPr lang="en-US" sz="8000" i="1" dirty="0"/>
              <a:t>respondeat superior</a:t>
            </a:r>
            <a:r>
              <a:rPr lang="en-US" sz="8000" dirty="0"/>
              <a:t>, relationship – there is no vicarious liability under Section 1983.</a:t>
            </a:r>
            <a:r>
              <a:rPr lang="en-US" sz="8000" b="0" i="0" u="none" strike="noStrike" baseline="0" dirty="0">
                <a:solidFill>
                  <a:srgbClr val="000000"/>
                </a:solidFill>
              </a:rPr>
              <a:t> </a:t>
            </a:r>
          </a:p>
          <a:p>
            <a:pPr lvl="2" algn="just">
              <a:buFont typeface="Arial" panose="020B0604020202020204" pitchFamily="34" charset="0"/>
              <a:buChar char="•"/>
            </a:pPr>
            <a:r>
              <a:rPr lang="en-US" sz="7400" b="0" i="0" u="none" strike="noStrike" baseline="0" dirty="0">
                <a:solidFill>
                  <a:srgbClr val="000000"/>
                </a:solidFill>
              </a:rPr>
              <a:t>Rather, “[w]here a plaintiff claims that the municipality has not directly inflicted an injury, but nonetheless has caused an employee to do so, rigorous standards of culpability and causation must be applied to ensure that the municipality is not held liable solely for the actions of its employee.”</a:t>
            </a:r>
            <a:r>
              <a:rPr kumimoji="0" lang="en-US" sz="7400" b="0" i="1" u="none" strike="noStrike" kern="1200" cap="none" spc="0" normalizeH="0" baseline="0" noProof="0" dirty="0">
                <a:ln>
                  <a:noFill/>
                </a:ln>
                <a:solidFill>
                  <a:srgbClr val="000000"/>
                </a:solidFill>
                <a:effectLst/>
                <a:uLnTx/>
                <a:uFillTx/>
                <a:ea typeface="+mn-ea"/>
                <a:cs typeface="+mn-cs"/>
              </a:rPr>
              <a:t> Waller v. City &amp; </a:t>
            </a:r>
            <a:r>
              <a:rPr kumimoji="0" lang="en-US" sz="7400" b="0" i="1" u="none" strike="noStrike" kern="1200" cap="none" spc="0" normalizeH="0" baseline="0" noProof="0" dirty="0" err="1">
                <a:ln>
                  <a:noFill/>
                </a:ln>
                <a:solidFill>
                  <a:srgbClr val="000000"/>
                </a:solidFill>
                <a:effectLst/>
                <a:uLnTx/>
                <a:uFillTx/>
                <a:ea typeface="+mn-ea"/>
                <a:cs typeface="+mn-cs"/>
              </a:rPr>
              <a:t>Cty</a:t>
            </a:r>
            <a:r>
              <a:rPr kumimoji="0" lang="en-US" sz="7400" b="0" i="1" u="none" strike="noStrike" kern="1200" cap="none" spc="0" normalizeH="0" baseline="0" noProof="0" dirty="0">
                <a:ln>
                  <a:noFill/>
                </a:ln>
                <a:solidFill>
                  <a:srgbClr val="000000"/>
                </a:solidFill>
                <a:effectLst/>
                <a:uLnTx/>
                <a:uFillTx/>
                <a:ea typeface="+mn-ea"/>
                <a:cs typeface="+mn-cs"/>
              </a:rPr>
              <a:t>. of Denver</a:t>
            </a:r>
            <a:r>
              <a:rPr kumimoji="0" lang="en-US" sz="7400" b="0" i="0" u="none" strike="noStrike" kern="1200" cap="none" spc="0" normalizeH="0" baseline="0" noProof="0" dirty="0">
                <a:ln>
                  <a:noFill/>
                </a:ln>
                <a:solidFill>
                  <a:srgbClr val="000000"/>
                </a:solidFill>
                <a:effectLst/>
                <a:uLnTx/>
                <a:uFillTx/>
                <a:ea typeface="+mn-ea"/>
                <a:cs typeface="+mn-cs"/>
              </a:rPr>
              <a:t>, 932 F.3d 1277(10th Cir. 2019).</a:t>
            </a:r>
            <a:endParaRPr lang="en-US" sz="7400" dirty="0"/>
          </a:p>
          <a:p>
            <a:pPr marL="0" indent="0" algn="just">
              <a:buNone/>
            </a:pPr>
            <a:endParaRPr lang="en-US" sz="2000" dirty="0"/>
          </a:p>
          <a:p>
            <a:pPr marL="0" indent="0" algn="just">
              <a:buNone/>
            </a:pPr>
            <a:endParaRPr lang="en-US" sz="2000" dirty="0"/>
          </a:p>
          <a:p>
            <a:pPr marL="0" indent="0" algn="just">
              <a:buNone/>
            </a:pPr>
            <a:endParaRPr lang="en-US" sz="2000" dirty="0"/>
          </a:p>
        </p:txBody>
      </p:sp>
    </p:spTree>
    <p:extLst>
      <p:ext uri="{BB962C8B-B14F-4D97-AF65-F5344CB8AC3E}">
        <p14:creationId xmlns:p14="http://schemas.microsoft.com/office/powerpoint/2010/main" val="2824756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9B88-533B-44B4-ADB7-D654E266F580}"/>
              </a:ext>
            </a:extLst>
          </p:cNvPr>
          <p:cNvSpPr>
            <a:spLocks noGrp="1"/>
          </p:cNvSpPr>
          <p:nvPr>
            <p:ph type="title"/>
          </p:nvPr>
        </p:nvSpPr>
        <p:spPr/>
        <p:txBody>
          <a:bodyPr>
            <a:normAutofit/>
          </a:bodyPr>
          <a:lstStyle/>
          <a:p>
            <a:r>
              <a:rPr lang="en-US" sz="3200" dirty="0"/>
              <a:t>Elements of a Section 1983 Claim: Municipal Liability (Cont.)</a:t>
            </a:r>
            <a:br>
              <a:rPr lang="en-US" dirty="0">
                <a:cs typeface="Arial"/>
              </a:rPr>
            </a:br>
            <a:endParaRPr lang="en-US" dirty="0"/>
          </a:p>
        </p:txBody>
      </p:sp>
      <p:sp>
        <p:nvSpPr>
          <p:cNvPr id="3" name="Content Placeholder 2">
            <a:extLst>
              <a:ext uri="{FF2B5EF4-FFF2-40B4-BE49-F238E27FC236}">
                <a16:creationId xmlns:a16="http://schemas.microsoft.com/office/drawing/2014/main" id="{BD06D7C2-EF42-4F53-B647-A55B4D909614}"/>
              </a:ext>
            </a:extLst>
          </p:cNvPr>
          <p:cNvSpPr>
            <a:spLocks noGrp="1"/>
          </p:cNvSpPr>
          <p:nvPr>
            <p:ph idx="1"/>
          </p:nvPr>
        </p:nvSpPr>
        <p:spPr>
          <a:xfrm>
            <a:off x="1310640" y="2255520"/>
            <a:ext cx="7528560" cy="2428240"/>
          </a:xfrm>
        </p:spPr>
        <p:txBody>
          <a:bodyPr>
            <a:normAutofit fontScale="25000" lnSpcReduction="20000"/>
          </a:bodyPr>
          <a:lstStyle/>
          <a:p>
            <a:pPr marL="0" indent="0" algn="just">
              <a:buNone/>
            </a:pPr>
            <a:endParaRPr lang="en-US" sz="8000" b="1" u="sng" dirty="0"/>
          </a:p>
          <a:p>
            <a:pPr marL="0" indent="0" algn="just">
              <a:buNone/>
            </a:pPr>
            <a:endParaRPr lang="en-US" sz="8000" b="1" u="sng" dirty="0"/>
          </a:p>
          <a:p>
            <a:pPr marL="0" indent="0" algn="just">
              <a:buNone/>
            </a:pPr>
            <a:endParaRPr lang="en-US" sz="8000" b="1" u="sng" dirty="0"/>
          </a:p>
          <a:p>
            <a:pPr marL="0" indent="0" algn="just">
              <a:buNone/>
            </a:pPr>
            <a:r>
              <a:rPr lang="en-US" sz="9600" b="1" u="sng" dirty="0"/>
              <a:t>State of Mind</a:t>
            </a:r>
            <a:r>
              <a:rPr lang="en-US" sz="9600" dirty="0"/>
              <a:t>:</a:t>
            </a:r>
          </a:p>
          <a:p>
            <a:pPr algn="just">
              <a:buFont typeface="Wingdings" panose="05000000000000000000" pitchFamily="2" charset="2"/>
              <a:buChar char="§"/>
            </a:pPr>
            <a:r>
              <a:rPr lang="en-US" sz="8000" dirty="0">
                <a:cs typeface="Arial"/>
              </a:rPr>
              <a:t>A plaintiff seeking to establish municipal liability on the theory that a facially lawful municipal action has led an employee to violate a plaintiff’s rights must demonstrate that the municipal action was taken with ‘deliberate indifference’ as to its known or obvious consequences. </a:t>
            </a:r>
            <a:r>
              <a:rPr lang="en-US" sz="8000" i="1" dirty="0"/>
              <a:t>Schneider v. City of Grand Junction Police </a:t>
            </a:r>
            <a:r>
              <a:rPr lang="en-US" sz="8000" i="1" dirty="0" err="1"/>
              <a:t>Dep't</a:t>
            </a:r>
            <a:r>
              <a:rPr lang="en-US" sz="8000" dirty="0"/>
              <a:t>, 717 F.3d 760 (10th Cir. 2013).</a:t>
            </a:r>
            <a:endParaRPr lang="en-US" sz="8000" dirty="0">
              <a:cs typeface="Arial"/>
            </a:endParaRPr>
          </a:p>
          <a:p>
            <a:pPr algn="just">
              <a:buFont typeface="Wingdings" panose="05000000000000000000" pitchFamily="2" charset="2"/>
              <a:buChar char="§"/>
            </a:pPr>
            <a:r>
              <a:rPr lang="en-US" sz="8000" dirty="0">
                <a:cs typeface="Arial"/>
              </a:rPr>
              <a:t>Deliberate indifference may be shown when the municipality has actual or constructive notice that its action or failure to act is substantially certain to result in a constitutional violation, and it consciously or deliberately chooses to disregard the risk of harm, with notice often being established by proving the existence of a pattern of tortious conduct. </a:t>
            </a:r>
            <a:r>
              <a:rPr lang="en-US" sz="8000" i="1" dirty="0">
                <a:cs typeface="Arial"/>
              </a:rPr>
              <a:t>Id.; Bd. of </a:t>
            </a:r>
            <a:r>
              <a:rPr lang="en-US" sz="8000" i="1" dirty="0" err="1">
                <a:cs typeface="Arial"/>
              </a:rPr>
              <a:t>Cnty</a:t>
            </a:r>
            <a:r>
              <a:rPr lang="en-US" sz="8000" i="1" dirty="0">
                <a:cs typeface="Arial"/>
              </a:rPr>
              <a:t>. Comm'rs of Bryan </a:t>
            </a:r>
            <a:r>
              <a:rPr lang="en-US" sz="8000" i="1" dirty="0" err="1">
                <a:cs typeface="Arial"/>
              </a:rPr>
              <a:t>Cnty</a:t>
            </a:r>
            <a:r>
              <a:rPr lang="en-US" sz="8000" i="1" dirty="0">
                <a:cs typeface="Arial"/>
              </a:rPr>
              <a:t>. v. Brown, 520 U.S. 397, 404 (1997)</a:t>
            </a:r>
          </a:p>
          <a:p>
            <a:pPr marL="0" indent="0" algn="just">
              <a:buNone/>
            </a:pPr>
            <a:endParaRPr lang="en-US" dirty="0">
              <a:cs typeface="Arial"/>
            </a:endParaRPr>
          </a:p>
          <a:p>
            <a:pPr marL="0" indent="0" algn="just">
              <a:buNone/>
            </a:pPr>
            <a:endParaRPr lang="en-US" dirty="0">
              <a:cs typeface="Arial"/>
            </a:endParaRPr>
          </a:p>
          <a:p>
            <a:pPr marL="0" indent="0" algn="just">
              <a:buNone/>
            </a:pPr>
            <a:endParaRPr lang="en-US" dirty="0">
              <a:cs typeface="Arial"/>
            </a:endParaRPr>
          </a:p>
        </p:txBody>
      </p:sp>
    </p:spTree>
    <p:extLst>
      <p:ext uri="{BB962C8B-B14F-4D97-AF65-F5344CB8AC3E}">
        <p14:creationId xmlns:p14="http://schemas.microsoft.com/office/powerpoint/2010/main" val="325174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9B88-533B-44B4-ADB7-D654E266F580}"/>
              </a:ext>
            </a:extLst>
          </p:cNvPr>
          <p:cNvSpPr>
            <a:spLocks noGrp="1"/>
          </p:cNvSpPr>
          <p:nvPr>
            <p:ph type="title"/>
          </p:nvPr>
        </p:nvSpPr>
        <p:spPr/>
        <p:txBody>
          <a:bodyPr>
            <a:normAutofit/>
          </a:bodyPr>
          <a:lstStyle/>
          <a:p>
            <a:r>
              <a:rPr lang="en-US" sz="3200" dirty="0"/>
              <a:t>Elements of a Section 1983 Claim: Municipal Liability (Cont.)</a:t>
            </a:r>
          </a:p>
        </p:txBody>
      </p:sp>
      <p:sp>
        <p:nvSpPr>
          <p:cNvPr id="3" name="Content Placeholder 2">
            <a:extLst>
              <a:ext uri="{FF2B5EF4-FFF2-40B4-BE49-F238E27FC236}">
                <a16:creationId xmlns:a16="http://schemas.microsoft.com/office/drawing/2014/main" id="{BD06D7C2-EF42-4F53-B647-A55B4D909614}"/>
              </a:ext>
            </a:extLst>
          </p:cNvPr>
          <p:cNvSpPr>
            <a:spLocks noGrp="1"/>
          </p:cNvSpPr>
          <p:nvPr>
            <p:ph idx="1"/>
          </p:nvPr>
        </p:nvSpPr>
        <p:spPr>
          <a:xfrm>
            <a:off x="1310640" y="2255520"/>
            <a:ext cx="7528560" cy="2428240"/>
          </a:xfrm>
        </p:spPr>
        <p:txBody>
          <a:bodyPr>
            <a:normAutofit/>
          </a:bodyPr>
          <a:lstStyle/>
          <a:p>
            <a:pPr marL="0" indent="0" algn="just">
              <a:buNone/>
            </a:pPr>
            <a:r>
              <a:rPr lang="en-US" b="1" u="sng" dirty="0"/>
              <a:t>Official Capacity Claims</a:t>
            </a:r>
            <a:r>
              <a:rPr lang="en-US" dirty="0"/>
              <a:t>:</a:t>
            </a:r>
          </a:p>
          <a:p>
            <a:pPr algn="just">
              <a:buFont typeface="Wingdings" panose="05000000000000000000" pitchFamily="2" charset="2"/>
              <a:buChar char="§"/>
            </a:pPr>
            <a:r>
              <a:rPr lang="en-US" sz="2000" dirty="0">
                <a:cs typeface="Arial"/>
              </a:rPr>
              <a:t>Claims asserted against individual municipal employees in their official capacity are indistinguishable from claims against the municipality. </a:t>
            </a:r>
            <a:r>
              <a:rPr lang="en-US" sz="2000" i="1" dirty="0">
                <a:cs typeface="Arial"/>
              </a:rPr>
              <a:t>Kentucky v. Graham</a:t>
            </a:r>
            <a:r>
              <a:rPr lang="en-US" sz="2000" dirty="0">
                <a:cs typeface="Arial"/>
              </a:rPr>
              <a:t>, 473 U.S. 159 (1985).</a:t>
            </a:r>
          </a:p>
          <a:p>
            <a:pPr algn="just">
              <a:buFont typeface="Wingdings" panose="05000000000000000000" pitchFamily="2" charset="2"/>
              <a:buChar char="§"/>
            </a:pPr>
            <a:endParaRPr lang="en-US" sz="2000" dirty="0">
              <a:cs typeface="Arial"/>
            </a:endParaRPr>
          </a:p>
          <a:p>
            <a:pPr marL="0" indent="0" algn="just">
              <a:buNone/>
            </a:pPr>
            <a:endParaRPr lang="en-US" dirty="0">
              <a:cs typeface="Arial"/>
            </a:endParaRPr>
          </a:p>
        </p:txBody>
      </p:sp>
    </p:spTree>
    <p:extLst>
      <p:ext uri="{BB962C8B-B14F-4D97-AF65-F5344CB8AC3E}">
        <p14:creationId xmlns:p14="http://schemas.microsoft.com/office/powerpoint/2010/main" val="31801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079727" y="1386681"/>
            <a:ext cx="6269532" cy="4272171"/>
          </a:xfrm>
        </p:spPr>
        <p:txBody>
          <a:bodyPr vert="horz" lIns="91440" tIns="45720" rIns="91440" bIns="45720" rtlCol="0" anchor="t">
            <a:noAutofit/>
          </a:bodyPr>
          <a:lstStyle/>
          <a:p>
            <a:pPr marL="457200" lvl="1" indent="0" algn="just">
              <a:buClr>
                <a:srgbClr val="0096D6">
                  <a:lumMod val="75000"/>
                </a:srgbClr>
              </a:buClr>
              <a:buNone/>
              <a:defRPr/>
            </a:pPr>
            <a:r>
              <a:rPr lang="en-US" sz="2400" dirty="0"/>
              <a:t>First Amendment – Time, Place, Manner:</a:t>
            </a:r>
          </a:p>
          <a:p>
            <a:pPr lvl="1" algn="just">
              <a:buClr>
                <a:srgbClr val="0096D6">
                  <a:lumMod val="75000"/>
                </a:srgbClr>
              </a:buClr>
              <a:buFont typeface="Courier New" panose="02070309020205020404" pitchFamily="49" charset="0"/>
              <a:buChar char="o"/>
              <a:defRPr/>
            </a:pPr>
            <a:r>
              <a:rPr lang="en-US" sz="1800" b="0" i="0" u="none" strike="noStrike" baseline="0" dirty="0">
                <a:solidFill>
                  <a:srgbClr val="000000"/>
                </a:solidFill>
                <a:latin typeface="Times New Roman" panose="02020603050405020304" pitchFamily="18" charset="0"/>
              </a:rPr>
              <a:t>When government property is considered a public forum, reasonable content-neutral time, place and manner restrictions are permissible, but may regulate the content of speech only if the regulation is narrowly drawn to achieve a compelling state interest. </a:t>
            </a:r>
            <a:r>
              <a:rPr lang="en-US" sz="1800" i="1" dirty="0">
                <a:solidFill>
                  <a:srgbClr val="000000"/>
                </a:solidFill>
                <a:latin typeface="Times New Roman" panose="02020603050405020304" pitchFamily="18" charset="0"/>
              </a:rPr>
              <a:t>International Soc. for Krishna Consciousness, Inc. v. 	Lee</a:t>
            </a:r>
            <a:r>
              <a:rPr lang="en-US" sz="1800" dirty="0">
                <a:solidFill>
                  <a:srgbClr val="000000"/>
                </a:solidFill>
                <a:latin typeface="Times New Roman" panose="02020603050405020304" pitchFamily="18" charset="0"/>
              </a:rPr>
              <a:t>, 505 U.S. </a:t>
            </a:r>
            <a:r>
              <a:rPr lang="en-US" sz="1800">
                <a:solidFill>
                  <a:srgbClr val="000000"/>
                </a:solidFill>
                <a:latin typeface="Times New Roman" panose="02020603050405020304" pitchFamily="18" charset="0"/>
              </a:rPr>
              <a:t>672 </a:t>
            </a:r>
            <a:r>
              <a:rPr lang="en-US" sz="1800" dirty="0">
                <a:solidFill>
                  <a:srgbClr val="000000"/>
                </a:solidFill>
                <a:latin typeface="Times New Roman" panose="02020603050405020304" pitchFamily="18" charset="0"/>
              </a:rPr>
              <a:t>(1992)</a:t>
            </a:r>
          </a:p>
          <a:p>
            <a:pPr lvl="1" algn="just">
              <a:buClr>
                <a:srgbClr val="0096D6">
                  <a:lumMod val="75000"/>
                </a:srgbClr>
              </a:buClr>
              <a:buFont typeface="Courier New" panose="02070309020205020404" pitchFamily="49" charset="0"/>
              <a:buChar char="o"/>
              <a:defRPr/>
            </a:pPr>
            <a:r>
              <a:rPr lang="en-US" sz="1800" b="0" i="0" u="none" strike="noStrike" baseline="0" dirty="0">
                <a:solidFill>
                  <a:srgbClr val="000000"/>
                </a:solidFill>
                <a:latin typeface="Times New Roman" panose="02020603050405020304" pitchFamily="18" charset="0"/>
              </a:rPr>
              <a:t>When government property is a nonpublic forum, regulations governing speech reviewed under a much more lenient standard and are evaluated by analyzing the reasonableness of the restriction in light of the purpose of the forum. </a:t>
            </a:r>
            <a:r>
              <a:rPr lang="en-US" sz="1800" b="0" i="1" u="none" strike="noStrike" baseline="0" dirty="0">
                <a:solidFill>
                  <a:srgbClr val="000000"/>
                </a:solidFill>
                <a:latin typeface="Times New Roman" panose="02020603050405020304" pitchFamily="18" charset="0"/>
              </a:rPr>
              <a:t>McDonnell v. City and County of Denver</a:t>
            </a:r>
            <a:r>
              <a:rPr lang="en-US" sz="1800" b="0" i="0" u="none" strike="noStrike" baseline="0" dirty="0">
                <a:solidFill>
                  <a:srgbClr val="000000"/>
                </a:solidFill>
                <a:latin typeface="Times New Roman" panose="02020603050405020304" pitchFamily="18" charset="0"/>
              </a:rPr>
              <a:t>, 878 F.3d 1247 (10th Cir. 2018). </a:t>
            </a:r>
            <a:r>
              <a:rPr lang="en-US" sz="1800" dirty="0">
                <a:solidFill>
                  <a:srgbClr val="000000"/>
                </a:solidFill>
                <a:latin typeface="Times New Roman" panose="02020603050405020304" pitchFamily="18" charset="0"/>
              </a:rPr>
              <a:t>	</a:t>
            </a:r>
            <a:endParaRPr lang="en-US" sz="2400" dirty="0"/>
          </a:p>
        </p:txBody>
      </p:sp>
    </p:spTree>
    <p:extLst>
      <p:ext uri="{BB962C8B-B14F-4D97-AF65-F5344CB8AC3E}">
        <p14:creationId xmlns:p14="http://schemas.microsoft.com/office/powerpoint/2010/main" val="3788349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079727" y="1386681"/>
            <a:ext cx="6269532" cy="4272171"/>
          </a:xfrm>
        </p:spPr>
        <p:txBody>
          <a:bodyPr vert="horz" lIns="91440" tIns="45720" rIns="91440" bIns="45720" rtlCol="0" anchor="t">
            <a:noAutofit/>
          </a:bodyPr>
          <a:lstStyle/>
          <a:p>
            <a:pPr marL="457200" lvl="1" indent="0" algn="just">
              <a:buClr>
                <a:srgbClr val="0096D6">
                  <a:lumMod val="75000"/>
                </a:srgbClr>
              </a:buClr>
              <a:buNone/>
              <a:defRPr/>
            </a:pPr>
            <a:r>
              <a:rPr lang="en-US" sz="2400" dirty="0"/>
              <a:t>First Amendment - Retaliation:</a:t>
            </a:r>
          </a:p>
          <a:p>
            <a:pPr lvl="1" algn="just">
              <a:buClr>
                <a:srgbClr val="0096D6">
                  <a:lumMod val="75000"/>
                </a:srgbClr>
              </a:buClr>
              <a:buFont typeface="Courier New" panose="02070309020205020404" pitchFamily="49" charset="0"/>
              <a:buChar char="o"/>
              <a:defRPr/>
            </a:pPr>
            <a:r>
              <a:rPr lang="en-US" sz="1800" b="0" i="0" u="none" strike="noStrike" baseline="0" dirty="0">
                <a:solidFill>
                  <a:srgbClr val="000000"/>
                </a:solidFill>
                <a:latin typeface="Times New Roman" panose="02020603050405020304" pitchFamily="18" charset="0"/>
              </a:rPr>
              <a:t>Plaintiff asserting governmental retaliation in violation of his First Amendment rights must prove:</a:t>
            </a:r>
          </a:p>
          <a:p>
            <a:pPr marL="457200" lvl="1" indent="0" algn="just">
              <a:buClr>
                <a:srgbClr val="0096D6">
                  <a:lumMod val="75000"/>
                </a:srgbClr>
              </a:buClr>
              <a:buNone/>
              <a:defRPr/>
            </a:pPr>
            <a:r>
              <a:rPr lang="en-US" sz="1800" b="0" i="0" u="none" strike="noStrike" baseline="0" dirty="0">
                <a:solidFill>
                  <a:srgbClr val="000000"/>
                </a:solidFill>
                <a:latin typeface="Times New Roman" panose="02020603050405020304" pitchFamily="18" charset="0"/>
              </a:rPr>
              <a:t>		(1) that she was engaged in constitutionally 				protected activity; </a:t>
            </a:r>
          </a:p>
          <a:p>
            <a:pPr marL="457200" lvl="1" indent="0" algn="just">
              <a:buClr>
                <a:srgbClr val="0096D6">
                  <a:lumMod val="75000"/>
                </a:srgbClr>
              </a:buClr>
              <a:buNone/>
              <a:defRPr/>
            </a:pPr>
            <a:r>
              <a:rPr lang="en-US" sz="180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(2) that [each] defendant’s actions caused the 			plaintiff to suffer an injury that would chill a 			person of ordinary firmness from continuing to 			engage in that activity; and </a:t>
            </a:r>
          </a:p>
          <a:p>
            <a:pPr marL="457200" lvl="1" indent="0" algn="just">
              <a:buClr>
                <a:srgbClr val="0096D6">
                  <a:lumMod val="75000"/>
                </a:srgbClr>
              </a:buClr>
              <a:buNone/>
              <a:defRPr/>
            </a:pPr>
            <a:r>
              <a:rPr lang="en-US" sz="180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(3) that the defendant’s adverse action was 				substantially motivated as a response to the 				plaintiff’s exercise of constitutionally protected 			conduct.</a:t>
            </a:r>
          </a:p>
          <a:p>
            <a:pPr marL="457200" lvl="1" indent="0" algn="just">
              <a:buClr>
                <a:srgbClr val="0096D6">
                  <a:lumMod val="75000"/>
                </a:srgbClr>
              </a:buClr>
              <a:buNone/>
              <a:defRPr/>
            </a:pPr>
            <a:r>
              <a:rPr lang="en-US" sz="1800" b="0" i="1" u="none" strike="noStrike" baseline="0" dirty="0">
                <a:solidFill>
                  <a:srgbClr val="000000"/>
                </a:solidFill>
                <a:latin typeface="Times New Roman" panose="02020603050405020304" pitchFamily="18" charset="0"/>
              </a:rPr>
              <a:t>Shero v. City of Grove, Okla.</a:t>
            </a:r>
            <a:r>
              <a:rPr lang="en-US" sz="1800" b="0" i="0" u="none" strike="noStrike" baseline="0" dirty="0">
                <a:solidFill>
                  <a:srgbClr val="000000"/>
                </a:solidFill>
                <a:latin typeface="Times New Roman" panose="02020603050405020304" pitchFamily="18" charset="0"/>
              </a:rPr>
              <a:t>, 510 F.3d 1196 (10th Cir. 2007)</a:t>
            </a:r>
            <a:endParaRPr lang="en-US" sz="2400" dirty="0"/>
          </a:p>
        </p:txBody>
      </p:sp>
    </p:spTree>
    <p:extLst>
      <p:ext uri="{BB962C8B-B14F-4D97-AF65-F5344CB8AC3E}">
        <p14:creationId xmlns:p14="http://schemas.microsoft.com/office/powerpoint/2010/main" val="20303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542351" y="1386681"/>
            <a:ext cx="6269532" cy="4195921"/>
          </a:xfrm>
        </p:spPr>
        <p:txBody>
          <a:bodyPr vert="horz" lIns="91440" tIns="45720" rIns="91440" bIns="45720" rtlCol="0" anchor="t">
            <a:noAutofit/>
          </a:bodyPr>
          <a:lstStyle/>
          <a:p>
            <a:pPr marL="0" indent="0" algn="just">
              <a:buClr>
                <a:srgbClr val="0096D6">
                  <a:lumMod val="75000"/>
                </a:srgbClr>
              </a:buClr>
              <a:buNone/>
              <a:defRPr/>
            </a:pPr>
            <a:r>
              <a:rPr lang="en-US" dirty="0"/>
              <a:t>Fourth Amendment – False Arrest:</a:t>
            </a:r>
          </a:p>
          <a:p>
            <a:pPr lvl="1" algn="just">
              <a:buClr>
                <a:srgbClr val="0096D6">
                  <a:lumMod val="75000"/>
                </a:srgbClr>
              </a:buClr>
              <a:buFont typeface="Wingdings" panose="05000000000000000000" pitchFamily="2" charset="2"/>
              <a:buChar char="§"/>
              <a:defRPr/>
            </a:pPr>
            <a:r>
              <a:rPr lang="en-US" sz="1800" b="0" i="0" u="none" strike="noStrike" baseline="0" dirty="0">
                <a:solidFill>
                  <a:srgbClr val="000000"/>
                </a:solidFill>
                <a:latin typeface="Arial" panose="020B0604020202020204" pitchFamily="34" charset="0"/>
              </a:rPr>
              <a:t>When a warrantless arrest is the subject of a §1983 action a plaintiff must prove that the officer lacked probable cause.” </a:t>
            </a:r>
            <a:r>
              <a:rPr lang="en-US" sz="1800" b="0" i="1" u="none" strike="noStrike" baseline="0" dirty="0">
                <a:solidFill>
                  <a:srgbClr val="000000"/>
                </a:solidFill>
                <a:latin typeface="Arial" panose="020B0604020202020204" pitchFamily="34" charset="0"/>
              </a:rPr>
              <a:t>Buck v. City of Albuquerque</a:t>
            </a:r>
            <a:r>
              <a:rPr lang="en-US" sz="1800" b="0" i="0" u="none" strike="noStrike" baseline="0" dirty="0">
                <a:solidFill>
                  <a:srgbClr val="000000"/>
                </a:solidFill>
                <a:latin typeface="Arial" panose="020B0604020202020204" pitchFamily="34" charset="0"/>
              </a:rPr>
              <a:t>, 549 F.3d 1269 (10th Cir. 2008). </a:t>
            </a:r>
          </a:p>
          <a:p>
            <a:pPr lvl="1" algn="just">
              <a:buClr>
                <a:srgbClr val="0096D6">
                  <a:lumMod val="75000"/>
                </a:srgbClr>
              </a:buClr>
              <a:buFont typeface="Wingdings" panose="05000000000000000000" pitchFamily="2" charset="2"/>
              <a:buChar char="§"/>
              <a:defRPr/>
            </a:pPr>
            <a:r>
              <a:rPr lang="en-US" sz="1800" b="0" i="0" u="none" strike="noStrike" baseline="0" dirty="0">
                <a:solidFill>
                  <a:srgbClr val="000000"/>
                </a:solidFill>
                <a:latin typeface="Arial" panose="020B0604020202020204" pitchFamily="34" charset="0"/>
              </a:rPr>
              <a:t>The existence of probable cause is not measured by “[t]he subjective belief of an individual officer,” but “whether a reasonable officer would have believed that probable cause existed to arrest the defendant based on the information possessed by the arresting officer.” </a:t>
            </a:r>
            <a:r>
              <a:rPr lang="en-US" sz="1800" b="0" i="1" u="none" strike="noStrike" baseline="0" dirty="0">
                <a:solidFill>
                  <a:srgbClr val="000000"/>
                </a:solidFill>
                <a:latin typeface="Arial" panose="020B0604020202020204" pitchFamily="34" charset="0"/>
              </a:rPr>
              <a:t>United States v. Valenzuela</a:t>
            </a:r>
            <a:r>
              <a:rPr lang="en-US" sz="1800" b="0" i="0" u="none" strike="noStrike" baseline="0" dirty="0">
                <a:solidFill>
                  <a:srgbClr val="000000"/>
                </a:solidFill>
                <a:latin typeface="Arial" panose="020B0604020202020204" pitchFamily="34" charset="0"/>
              </a:rPr>
              <a:t>, 365 F.3d 892, (10th Cir. 2004). </a:t>
            </a:r>
          </a:p>
          <a:p>
            <a:pPr lvl="1" algn="just">
              <a:buClr>
                <a:srgbClr val="0096D6">
                  <a:lumMod val="75000"/>
                </a:srgbClr>
              </a:buClr>
              <a:buFont typeface="Wingdings" panose="05000000000000000000" pitchFamily="2" charset="2"/>
              <a:buChar char="§"/>
              <a:defRPr/>
            </a:pPr>
            <a:r>
              <a:rPr lang="en-US" sz="1800" b="0" i="0" u="none" strike="noStrike" baseline="0" dirty="0">
                <a:solidFill>
                  <a:srgbClr val="000000"/>
                </a:solidFill>
                <a:latin typeface="Arial" panose="020B0604020202020204" pitchFamily="34" charset="0"/>
              </a:rPr>
              <a:t>Law enforcement officials who “reasonably but mistakenly conclude that probable cause is present are entitled to immunity.” </a:t>
            </a:r>
            <a:r>
              <a:rPr lang="en-US" sz="1800" b="0" i="1" u="none" strike="noStrike" baseline="0" dirty="0">
                <a:solidFill>
                  <a:srgbClr val="000000"/>
                </a:solidFill>
                <a:latin typeface="Arial" panose="020B0604020202020204" pitchFamily="34" charset="0"/>
              </a:rPr>
              <a:t>Hunter v. Bryant</a:t>
            </a:r>
            <a:r>
              <a:rPr lang="en-US" sz="1800" b="0" i="0" u="none" strike="noStrike" baseline="0" dirty="0">
                <a:solidFill>
                  <a:srgbClr val="000000"/>
                </a:solidFill>
                <a:latin typeface="Arial" panose="020B0604020202020204" pitchFamily="34" charset="0"/>
              </a:rPr>
              <a:t>, 502 U.S. 224 (1991).</a:t>
            </a:r>
            <a:endParaRPr lang="en-US" dirty="0"/>
          </a:p>
        </p:txBody>
      </p:sp>
    </p:spTree>
    <p:extLst>
      <p:ext uri="{BB962C8B-B14F-4D97-AF65-F5344CB8AC3E}">
        <p14:creationId xmlns:p14="http://schemas.microsoft.com/office/powerpoint/2010/main" val="2719798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542351" y="1386681"/>
            <a:ext cx="6269532" cy="4195921"/>
          </a:xfrm>
        </p:spPr>
        <p:txBody>
          <a:bodyPr vert="horz" lIns="91440" tIns="45720" rIns="91440" bIns="45720" rtlCol="0" anchor="t">
            <a:noAutofit/>
          </a:bodyPr>
          <a:lstStyle/>
          <a:p>
            <a:pPr marL="0" indent="0" algn="just">
              <a:buClr>
                <a:srgbClr val="0096D6">
                  <a:lumMod val="75000"/>
                </a:srgbClr>
              </a:buClr>
              <a:buNone/>
              <a:defRPr/>
            </a:pPr>
            <a:r>
              <a:rPr lang="en-US" dirty="0"/>
              <a:t>Fourth Amendment – Illegal Search:</a:t>
            </a:r>
          </a:p>
          <a:p>
            <a:pPr lvl="1" algn="just">
              <a:buClr>
                <a:srgbClr val="0096D6">
                  <a:lumMod val="75000"/>
                </a:srgbClr>
              </a:buClr>
              <a:buFont typeface="Courier New" panose="02070309020205020404" pitchFamily="49" charset="0"/>
              <a:buChar char="o"/>
              <a:defRPr/>
            </a:pPr>
            <a:r>
              <a:rPr lang="en-US" dirty="0"/>
              <a:t>When a person is lawfully arrested, the police have the right, without a search warrant, to make a contemporaneous search of the person of the accused for weapons </a:t>
            </a:r>
            <a:r>
              <a:rPr lang="en-US" sz="2000" b="0" i="0" u="none" strike="noStrike" baseline="0" dirty="0">
                <a:solidFill>
                  <a:srgbClr val="000000"/>
                </a:solidFill>
                <a:latin typeface="Arial" panose="020B0604020202020204" pitchFamily="34" charset="0"/>
              </a:rPr>
              <a:t>or for the fruits of or implements used to commit the crime. </a:t>
            </a:r>
            <a:r>
              <a:rPr lang="en-US" sz="2000" b="0" i="1" u="none" strike="noStrike" baseline="0" dirty="0">
                <a:solidFill>
                  <a:srgbClr val="000000"/>
                </a:solidFill>
                <a:latin typeface="Arial" panose="020B0604020202020204" pitchFamily="34" charset="0"/>
              </a:rPr>
              <a:t>Preston v. United States</a:t>
            </a:r>
            <a:r>
              <a:rPr lang="en-US" sz="2000" b="0" i="0" u="none" strike="noStrike" baseline="0" dirty="0">
                <a:solidFill>
                  <a:srgbClr val="000000"/>
                </a:solidFill>
                <a:latin typeface="Arial" panose="020B0604020202020204" pitchFamily="34" charset="0"/>
              </a:rPr>
              <a:t>, 376 U.S. 364 (1964). </a:t>
            </a:r>
          </a:p>
          <a:p>
            <a:pPr lvl="1" algn="just">
              <a:buClr>
                <a:srgbClr val="0096D6">
                  <a:lumMod val="75000"/>
                </a:srgbClr>
              </a:buClr>
              <a:buFont typeface="Courier New" panose="02070309020205020404" pitchFamily="49" charset="0"/>
              <a:buChar char="o"/>
              <a:defRPr/>
            </a:pPr>
            <a:r>
              <a:rPr lang="en-US" dirty="0"/>
              <a:t>“The constitutionality of a search incident to arrest does not depend on whether there is any indication that the person arrested possesses weapons or evidence. The fact of a lawful arrest, standing alone, authorizes a search.” </a:t>
            </a:r>
            <a:r>
              <a:rPr lang="en-US" i="1" dirty="0"/>
              <a:t>Maryland v. King</a:t>
            </a:r>
            <a:r>
              <a:rPr lang="en-US" dirty="0"/>
              <a:t>, 569 U.S. 435 (2013).</a:t>
            </a:r>
          </a:p>
        </p:txBody>
      </p:sp>
    </p:spTree>
    <p:extLst>
      <p:ext uri="{BB962C8B-B14F-4D97-AF65-F5344CB8AC3E}">
        <p14:creationId xmlns:p14="http://schemas.microsoft.com/office/powerpoint/2010/main" val="2055284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542351" y="1386681"/>
            <a:ext cx="6269532" cy="4195921"/>
          </a:xfrm>
        </p:spPr>
        <p:txBody>
          <a:bodyPr vert="horz" lIns="91440" tIns="45720" rIns="91440" bIns="45720" rtlCol="0" anchor="t">
            <a:noAutofit/>
          </a:bodyPr>
          <a:lstStyle/>
          <a:p>
            <a:pPr marL="0" indent="0" algn="just">
              <a:buClr>
                <a:srgbClr val="0096D6">
                  <a:lumMod val="75000"/>
                </a:srgbClr>
              </a:buClr>
              <a:buNone/>
              <a:defRPr/>
            </a:pPr>
            <a:r>
              <a:rPr lang="en-US" dirty="0"/>
              <a:t>Fourth Amendment – Excessive Force:</a:t>
            </a:r>
          </a:p>
          <a:p>
            <a:pPr algn="just">
              <a:buClr>
                <a:srgbClr val="0096D6">
                  <a:lumMod val="75000"/>
                </a:srgbClr>
              </a:buClr>
              <a:buFont typeface="Courier New" panose="02070309020205020404" pitchFamily="49" charset="0"/>
              <a:buChar char="o"/>
              <a:defRPr/>
            </a:pPr>
            <a:r>
              <a:rPr lang="en-US" sz="2000" dirty="0"/>
              <a:t>To determine whether a use of force is reasonable under Fourth Amendment, courts assess facts and circumstances confronting the officer at the time of the event. </a:t>
            </a:r>
            <a:r>
              <a:rPr lang="en-US" sz="2000" i="1" dirty="0"/>
              <a:t>Graham v. Connor</a:t>
            </a:r>
            <a:r>
              <a:rPr lang="en-US" sz="2000" dirty="0"/>
              <a:t>, 490 U.S. 386 (1989). </a:t>
            </a:r>
          </a:p>
          <a:p>
            <a:pPr lvl="1" algn="just">
              <a:buClr>
                <a:srgbClr val="0096D6">
                  <a:lumMod val="75000"/>
                </a:srgbClr>
              </a:buClr>
              <a:buFont typeface="Courier New" panose="02070309020205020404" pitchFamily="49" charset="0"/>
              <a:buChar char="o"/>
              <a:defRPr/>
            </a:pPr>
            <a:r>
              <a:rPr lang="en-US" sz="1600" dirty="0"/>
              <a:t>Factors to consider under </a:t>
            </a:r>
            <a:r>
              <a:rPr lang="en-US" sz="1600" i="1" dirty="0"/>
              <a:t>Graham</a:t>
            </a:r>
            <a:r>
              <a:rPr lang="en-US" sz="1600" dirty="0"/>
              <a:t>:</a:t>
            </a:r>
          </a:p>
          <a:p>
            <a:pPr marL="457200" lvl="1" indent="0" algn="just">
              <a:buClr>
                <a:srgbClr val="0096D6">
                  <a:lumMod val="75000"/>
                </a:srgbClr>
              </a:buClr>
              <a:buNone/>
              <a:defRPr/>
            </a:pPr>
            <a:r>
              <a:rPr lang="en-US" sz="1600" dirty="0"/>
              <a:t>	a) the severity of the crime at issue; b) whether the 	suspect poses an immediate threat to the safety of the 	officers or others; and c) whether suspect is actively 	resisting arrest or attempting to evade arrest by flight. </a:t>
            </a:r>
          </a:p>
          <a:p>
            <a:pPr algn="just">
              <a:buClr>
                <a:srgbClr val="0096D6">
                  <a:lumMod val="75000"/>
                </a:srgbClr>
              </a:buClr>
              <a:buFont typeface="Courier New" panose="02070309020205020404" pitchFamily="49" charset="0"/>
              <a:buChar char="o"/>
              <a:defRPr/>
            </a:pPr>
            <a:r>
              <a:rPr lang="en-US" sz="2000" dirty="0"/>
              <a:t>Reasonableness of use of force must be judged from perspective of a reasonable officer on the scene, rather than with 20/20 vision of hindsight, because officers must often make split second decisions about the amount of force to use in circumstances that may be uncertain. </a:t>
            </a:r>
            <a:r>
              <a:rPr lang="en-US" sz="2000" i="1" dirty="0"/>
              <a:t>Id.</a:t>
            </a:r>
          </a:p>
          <a:p>
            <a:pPr lvl="1" algn="just">
              <a:buClr>
                <a:srgbClr val="0096D6">
                  <a:lumMod val="75000"/>
                </a:srgbClr>
              </a:buClr>
              <a:buFont typeface="Courier New" panose="02070309020205020404" pitchFamily="49" charset="0"/>
              <a:buChar char="o"/>
              <a:defRPr/>
            </a:pPr>
            <a:endParaRPr lang="en-US" dirty="0"/>
          </a:p>
        </p:txBody>
      </p:sp>
    </p:spTree>
    <p:extLst>
      <p:ext uri="{BB962C8B-B14F-4D97-AF65-F5344CB8AC3E}">
        <p14:creationId xmlns:p14="http://schemas.microsoft.com/office/powerpoint/2010/main" val="272825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542351" y="1386681"/>
            <a:ext cx="6269532" cy="4195921"/>
          </a:xfrm>
        </p:spPr>
        <p:txBody>
          <a:bodyPr vert="horz" lIns="91440" tIns="45720" rIns="91440" bIns="45720" rtlCol="0" anchor="t">
            <a:noAutofit/>
          </a:bodyPr>
          <a:lstStyle/>
          <a:p>
            <a:pPr marL="0" indent="0" algn="just">
              <a:buClr>
                <a:srgbClr val="0096D6">
                  <a:lumMod val="75000"/>
                </a:srgbClr>
              </a:buClr>
              <a:buNone/>
              <a:defRPr/>
            </a:pPr>
            <a:r>
              <a:rPr lang="en-US" dirty="0"/>
              <a:t>Fourth Amendment – Deadly Force:</a:t>
            </a:r>
          </a:p>
          <a:p>
            <a:pPr lvl="1" algn="just">
              <a:buClr>
                <a:srgbClr val="0096D6">
                  <a:lumMod val="75000"/>
                </a:srgbClr>
              </a:buClr>
              <a:buFont typeface="Courier New" panose="02070309020205020404" pitchFamily="49" charset="0"/>
              <a:buChar char="o"/>
              <a:defRPr/>
            </a:pPr>
            <a:r>
              <a:rPr lang="en-US" dirty="0"/>
              <a:t>Deadly Force is justified if an objectively reasonable police officer facing the same circumstances as the defendant would conclude that the suspect posed an imminent threat of death or serious bodily harm. </a:t>
            </a:r>
            <a:r>
              <a:rPr lang="en-US" i="1" dirty="0"/>
              <a:t>Tennessee v. Garner</a:t>
            </a:r>
            <a:r>
              <a:rPr lang="en-US" dirty="0"/>
              <a:t>, 471 U.S. 1 (1985).</a:t>
            </a:r>
          </a:p>
          <a:p>
            <a:pPr lvl="1" algn="just">
              <a:buClr>
                <a:srgbClr val="0096D6">
                  <a:lumMod val="75000"/>
                </a:srgbClr>
              </a:buClr>
              <a:buFont typeface="Courier New" panose="02070309020205020404" pitchFamily="49" charset="0"/>
              <a:buChar char="o"/>
              <a:defRPr/>
            </a:pPr>
            <a:r>
              <a:rPr lang="en-US" dirty="0"/>
              <a:t>Fourth Amendment does not require use of a less deadly alternative force so long as deadly force is reasonable and justified. </a:t>
            </a:r>
            <a:r>
              <a:rPr lang="en-US" i="1" dirty="0"/>
              <a:t>Scott v. Edinburg</a:t>
            </a:r>
            <a:r>
              <a:rPr lang="en-US" dirty="0"/>
              <a:t>, 346 F.3d 752 (2003).</a:t>
            </a:r>
          </a:p>
          <a:p>
            <a:pPr lvl="1" algn="just">
              <a:buClr>
                <a:srgbClr val="0096D6">
                  <a:lumMod val="75000"/>
                </a:srgbClr>
              </a:buClr>
              <a:buFont typeface="Courier New" panose="02070309020205020404" pitchFamily="49" charset="0"/>
              <a:buChar char="o"/>
              <a:defRPr/>
            </a:pPr>
            <a:endParaRPr lang="en-US" dirty="0"/>
          </a:p>
        </p:txBody>
      </p:sp>
    </p:spTree>
    <p:extLst>
      <p:ext uri="{BB962C8B-B14F-4D97-AF65-F5344CB8AC3E}">
        <p14:creationId xmlns:p14="http://schemas.microsoft.com/office/powerpoint/2010/main" val="352216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542350" y="1386681"/>
            <a:ext cx="6495581" cy="4716168"/>
          </a:xfrm>
        </p:spPr>
        <p:txBody>
          <a:bodyPr vert="horz" lIns="91440" tIns="45720" rIns="91440" bIns="45720" rtlCol="0" anchor="t">
            <a:noAutofit/>
          </a:bodyPr>
          <a:lstStyle/>
          <a:p>
            <a:pPr marL="0" indent="0" algn="just">
              <a:buClr>
                <a:srgbClr val="0096D6">
                  <a:lumMod val="75000"/>
                </a:srgbClr>
              </a:buClr>
              <a:buNone/>
              <a:defRPr/>
            </a:pPr>
            <a:r>
              <a:rPr lang="en-US" dirty="0"/>
              <a:t>Fourth Amendment – Deadly Force Factors:</a:t>
            </a:r>
          </a:p>
          <a:p>
            <a:pPr lvl="1" algn="just">
              <a:buClr>
                <a:srgbClr val="0096D6">
                  <a:lumMod val="75000"/>
                </a:srgbClr>
              </a:buClr>
              <a:buFont typeface="Courier New" panose="02070309020205020404" pitchFamily="49" charset="0"/>
              <a:buChar char="o"/>
              <a:defRPr/>
            </a:pPr>
            <a:r>
              <a:rPr lang="en-US" b="0" i="0" dirty="0">
                <a:solidFill>
                  <a:srgbClr val="000000"/>
                </a:solidFill>
                <a:effectLst/>
                <a:latin typeface="Source Sans Pro" panose="020B0503030403020204" pitchFamily="34" charset="0"/>
              </a:rPr>
              <a:t>(1) whether the officers ordered the suspect to drop his weapon, and the suspect's compliance with police commands; </a:t>
            </a:r>
          </a:p>
          <a:p>
            <a:pPr lvl="1" algn="just">
              <a:buClr>
                <a:srgbClr val="0096D6">
                  <a:lumMod val="75000"/>
                </a:srgbClr>
              </a:buClr>
              <a:buFont typeface="Courier New" panose="02070309020205020404" pitchFamily="49" charset="0"/>
              <a:buChar char="o"/>
              <a:defRPr/>
            </a:pPr>
            <a:r>
              <a:rPr lang="en-US" b="0" i="0" dirty="0">
                <a:solidFill>
                  <a:srgbClr val="000000"/>
                </a:solidFill>
                <a:effectLst/>
                <a:latin typeface="Source Sans Pro" panose="020B0503030403020204" pitchFamily="34" charset="0"/>
              </a:rPr>
              <a:t>(2) whether any hostile motions were made with the weapon towards the officers; </a:t>
            </a:r>
          </a:p>
          <a:p>
            <a:pPr lvl="1" algn="just">
              <a:buClr>
                <a:srgbClr val="0096D6">
                  <a:lumMod val="75000"/>
                </a:srgbClr>
              </a:buClr>
              <a:buFont typeface="Courier New" panose="02070309020205020404" pitchFamily="49" charset="0"/>
              <a:buChar char="o"/>
              <a:defRPr/>
            </a:pPr>
            <a:r>
              <a:rPr lang="en-US" b="0" i="0" dirty="0">
                <a:solidFill>
                  <a:srgbClr val="000000"/>
                </a:solidFill>
                <a:effectLst/>
                <a:latin typeface="Source Sans Pro" panose="020B0503030403020204" pitchFamily="34" charset="0"/>
              </a:rPr>
              <a:t>(3) the distance separating the officers and the suspect; and </a:t>
            </a:r>
          </a:p>
          <a:p>
            <a:pPr lvl="1" algn="just">
              <a:buClr>
                <a:srgbClr val="0096D6">
                  <a:lumMod val="75000"/>
                </a:srgbClr>
              </a:buClr>
              <a:buFont typeface="Courier New" panose="02070309020205020404" pitchFamily="49" charset="0"/>
              <a:buChar char="o"/>
              <a:defRPr/>
            </a:pPr>
            <a:r>
              <a:rPr lang="en-US" b="0" i="0" dirty="0">
                <a:solidFill>
                  <a:srgbClr val="000000"/>
                </a:solidFill>
                <a:effectLst/>
                <a:latin typeface="Source Sans Pro" panose="020B0503030403020204" pitchFamily="34" charset="0"/>
              </a:rPr>
              <a:t>(4) the manifest intentions of the suspect.</a:t>
            </a:r>
            <a:br>
              <a:rPr lang="en-US" dirty="0"/>
            </a:br>
            <a:br>
              <a:rPr lang="en-US" dirty="0"/>
            </a:br>
            <a:r>
              <a:rPr lang="en-US" b="0" i="1" dirty="0">
                <a:solidFill>
                  <a:srgbClr val="000000"/>
                </a:solidFill>
                <a:effectLst/>
                <a:latin typeface="Source Sans Pro" panose="020B0503030403020204" pitchFamily="34" charset="0"/>
              </a:rPr>
              <a:t>Est. of Larsen ex rel. </a:t>
            </a:r>
            <a:r>
              <a:rPr lang="en-US" b="0" i="1" dirty="0" err="1">
                <a:solidFill>
                  <a:srgbClr val="000000"/>
                </a:solidFill>
                <a:effectLst/>
                <a:latin typeface="Source Sans Pro" panose="020B0503030403020204" pitchFamily="34" charset="0"/>
              </a:rPr>
              <a:t>Sturdivan</a:t>
            </a:r>
            <a:r>
              <a:rPr lang="en-US" b="0" i="1" dirty="0">
                <a:solidFill>
                  <a:srgbClr val="000000"/>
                </a:solidFill>
                <a:effectLst/>
                <a:latin typeface="Source Sans Pro" panose="020B0503030403020204" pitchFamily="34" charset="0"/>
              </a:rPr>
              <a:t> v. </a:t>
            </a:r>
            <a:r>
              <a:rPr lang="en-US" b="0" i="1" dirty="0" err="1">
                <a:solidFill>
                  <a:srgbClr val="000000"/>
                </a:solidFill>
                <a:effectLst/>
                <a:latin typeface="Source Sans Pro" panose="020B0503030403020204" pitchFamily="34" charset="0"/>
              </a:rPr>
              <a:t>Murr</a:t>
            </a:r>
            <a:r>
              <a:rPr lang="en-US" b="0" i="0" dirty="0">
                <a:solidFill>
                  <a:srgbClr val="000000"/>
                </a:solidFill>
                <a:effectLst/>
                <a:latin typeface="Source Sans Pro" panose="020B0503030403020204" pitchFamily="34" charset="0"/>
              </a:rPr>
              <a:t>, 511 F.3d 1255, 1260 (10th Cir. 2008)</a:t>
            </a:r>
          </a:p>
          <a:p>
            <a:pPr lvl="1" algn="just">
              <a:buClr>
                <a:srgbClr val="0096D6">
                  <a:lumMod val="75000"/>
                </a:srgbClr>
              </a:buClr>
              <a:buFont typeface="Courier New" panose="02070309020205020404" pitchFamily="49" charset="0"/>
              <a:buChar char="o"/>
              <a:defRPr/>
            </a:pPr>
            <a:endParaRPr lang="en-US" dirty="0"/>
          </a:p>
        </p:txBody>
      </p:sp>
    </p:spTree>
    <p:extLst>
      <p:ext uri="{BB962C8B-B14F-4D97-AF65-F5344CB8AC3E}">
        <p14:creationId xmlns:p14="http://schemas.microsoft.com/office/powerpoint/2010/main" val="175609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9B88-533B-44B4-ADB7-D654E266F580}"/>
              </a:ext>
            </a:extLst>
          </p:cNvPr>
          <p:cNvSpPr>
            <a:spLocks noGrp="1"/>
          </p:cNvSpPr>
          <p:nvPr>
            <p:ph type="title"/>
          </p:nvPr>
        </p:nvSpPr>
        <p:spPr/>
        <p:txBody>
          <a:bodyPr>
            <a:normAutofit fontScale="90000"/>
          </a:bodyPr>
          <a:lstStyle/>
          <a:p>
            <a:r>
              <a:rPr lang="en-US" dirty="0">
                <a:cs typeface="Arial"/>
              </a:rPr>
              <a:t>United States Constitution </a:t>
            </a:r>
            <a:br>
              <a:rPr lang="en-US" dirty="0">
                <a:cs typeface="Arial"/>
              </a:rPr>
            </a:br>
            <a:r>
              <a:rPr lang="en-US" dirty="0">
                <a:cs typeface="Arial"/>
              </a:rPr>
              <a:t>or</a:t>
            </a:r>
            <a:br>
              <a:rPr lang="en-US" dirty="0">
                <a:cs typeface="Arial"/>
              </a:rPr>
            </a:br>
            <a:r>
              <a:rPr lang="en-US" dirty="0">
                <a:cs typeface="Arial"/>
              </a:rPr>
              <a:t>Colorado Constitution</a:t>
            </a:r>
            <a:br>
              <a:rPr lang="en-US" dirty="0">
                <a:cs typeface="Arial"/>
              </a:rPr>
            </a:br>
            <a:endParaRPr lang="en-US" dirty="0"/>
          </a:p>
        </p:txBody>
      </p:sp>
      <p:sp>
        <p:nvSpPr>
          <p:cNvPr id="3" name="Content Placeholder 2">
            <a:extLst>
              <a:ext uri="{FF2B5EF4-FFF2-40B4-BE49-F238E27FC236}">
                <a16:creationId xmlns:a16="http://schemas.microsoft.com/office/drawing/2014/main" id="{BD06D7C2-EF42-4F53-B647-A55B4D909614}"/>
              </a:ext>
            </a:extLst>
          </p:cNvPr>
          <p:cNvSpPr>
            <a:spLocks noGrp="1"/>
          </p:cNvSpPr>
          <p:nvPr>
            <p:ph idx="1"/>
          </p:nvPr>
        </p:nvSpPr>
        <p:spPr>
          <a:xfrm>
            <a:off x="1310640" y="2255520"/>
            <a:ext cx="7528560" cy="2428240"/>
          </a:xfrm>
        </p:spPr>
        <p:txBody>
          <a:bodyPr>
            <a:normAutofit fontScale="25000" lnSpcReduction="20000"/>
          </a:bodyPr>
          <a:lstStyle/>
          <a:p>
            <a:endParaRPr lang="en-US" dirty="0">
              <a:cs typeface="Arial"/>
            </a:endParaRPr>
          </a:p>
          <a:p>
            <a:endParaRPr lang="en-US" dirty="0">
              <a:cs typeface="Arial"/>
            </a:endParaRPr>
          </a:p>
          <a:p>
            <a:pPr algn="just"/>
            <a:r>
              <a:rPr lang="en-US" sz="9600" dirty="0">
                <a:cs typeface="Arial"/>
              </a:rPr>
              <a:t>U.S.C. 42 § 1983</a:t>
            </a:r>
          </a:p>
          <a:p>
            <a:pPr algn="just"/>
            <a:r>
              <a:rPr lang="en-US" sz="9600" b="0" i="0" u="none" strike="noStrike" baseline="0" dirty="0"/>
              <a:t>Colo. Rev. Stat. § 13-21-131 </a:t>
            </a:r>
          </a:p>
          <a:p>
            <a:pPr marL="457200" lvl="1" indent="0" algn="just">
              <a:buNone/>
            </a:pPr>
            <a:r>
              <a:rPr lang="en-US" sz="9200" b="0" i="0" u="none" strike="noStrike" baseline="0" dirty="0"/>
              <a:t>     (SB 20-217: Law Enforcement Integrity Act)</a:t>
            </a:r>
            <a:endParaRPr lang="en-US" sz="9200" dirty="0">
              <a:cs typeface="Arial"/>
            </a:endParaRPr>
          </a:p>
          <a:p>
            <a:pPr algn="just"/>
            <a:r>
              <a:rPr lang="en-US" sz="9600" dirty="0">
                <a:cs typeface="Arial"/>
              </a:rPr>
              <a:t>Factors to Consider:</a:t>
            </a:r>
          </a:p>
          <a:p>
            <a:pPr lvl="1" algn="just">
              <a:buFont typeface="Wingdings" panose="05000000000000000000" pitchFamily="2" charset="2"/>
              <a:buChar char="§"/>
            </a:pPr>
            <a:r>
              <a:rPr lang="en-US" sz="9600" dirty="0">
                <a:cs typeface="Arial"/>
              </a:rPr>
              <a:t>Qualified Immunity</a:t>
            </a:r>
          </a:p>
          <a:p>
            <a:pPr lvl="1" algn="just">
              <a:buFont typeface="Wingdings" panose="05000000000000000000" pitchFamily="2" charset="2"/>
              <a:buChar char="§"/>
            </a:pPr>
            <a:r>
              <a:rPr lang="en-US" sz="9600" dirty="0">
                <a:cs typeface="Arial"/>
              </a:rPr>
              <a:t>Municipal Liability</a:t>
            </a:r>
          </a:p>
        </p:txBody>
      </p:sp>
    </p:spTree>
    <p:extLst>
      <p:ext uri="{BB962C8B-B14F-4D97-AF65-F5344CB8AC3E}">
        <p14:creationId xmlns:p14="http://schemas.microsoft.com/office/powerpoint/2010/main" val="2727133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660861" y="1386681"/>
            <a:ext cx="6377071" cy="4195921"/>
          </a:xfrm>
        </p:spPr>
        <p:txBody>
          <a:bodyPr vert="horz" lIns="91440" tIns="45720" rIns="91440" bIns="45720" rtlCol="0" anchor="t">
            <a:noAutofit/>
          </a:bodyPr>
          <a:lstStyle/>
          <a:p>
            <a:pPr marL="0" indent="0">
              <a:buClr>
                <a:srgbClr val="0096D6">
                  <a:lumMod val="75000"/>
                </a:srgbClr>
              </a:buClr>
              <a:buNone/>
              <a:defRPr/>
            </a:pPr>
            <a:r>
              <a:rPr lang="en-US" dirty="0"/>
              <a:t>Fourteenth Amendment – Procedural Due Process:</a:t>
            </a: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rPr>
              <a:t>The Constitution does not prohibit states from ever taking a citizen’s life, liberty, or property, but only from doing so “without due process of law.” U.S. Const. amend. XIV, § 1.</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rPr>
              <a:t>To determine whether a constitutional violation has occurred, it is necessary to ask what process the State provided, and whether it was constitutionally adequate. </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rPr>
              <a:t>Only if the State provided no remedies, or the remedies were inadequate, could a plaintiff claim a taking of property occurred without due process of law.</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indent="0">
              <a:buClr>
                <a:srgbClr val="0096D6">
                  <a:lumMod val="75000"/>
                </a:srgbClr>
              </a:buClr>
              <a:buNone/>
              <a:defRPr/>
            </a:pPr>
            <a:r>
              <a:rPr lang="en-US" sz="1800" i="1" dirty="0">
                <a:effectLst/>
                <a:latin typeface="Arial" panose="020B0604020202020204" pitchFamily="34" charset="0"/>
                <a:ea typeface="Calibri" panose="020F0502020204030204" pitchFamily="34" charset="0"/>
              </a:rPr>
              <a:t>Pinder v. Mitchell</a:t>
            </a:r>
            <a:r>
              <a:rPr lang="en-US" sz="1800" dirty="0">
                <a:effectLst/>
                <a:latin typeface="Arial" panose="020B0604020202020204" pitchFamily="34" charset="0"/>
                <a:ea typeface="Calibri" panose="020F0502020204030204" pitchFamily="34" charset="0"/>
              </a:rPr>
              <a:t>, 658 F. </a:t>
            </a:r>
            <a:r>
              <a:rPr lang="en-US" sz="1800" dirty="0" err="1">
                <a:effectLst/>
                <a:latin typeface="Arial" panose="020B0604020202020204" pitchFamily="34" charset="0"/>
                <a:ea typeface="Calibri" panose="020F0502020204030204" pitchFamily="34" charset="0"/>
              </a:rPr>
              <a:t>App'x</a:t>
            </a:r>
            <a:r>
              <a:rPr lang="en-US" sz="1800" dirty="0">
                <a:effectLst/>
                <a:latin typeface="Arial" panose="020B0604020202020204" pitchFamily="34" charset="0"/>
                <a:ea typeface="Calibri" panose="020F0502020204030204" pitchFamily="34" charset="0"/>
              </a:rPr>
              <a:t> 451 (10th Cir. 2016)</a:t>
            </a:r>
            <a:endParaRPr lang="en-US" sz="2000" dirty="0"/>
          </a:p>
        </p:txBody>
      </p:sp>
    </p:spTree>
    <p:extLst>
      <p:ext uri="{BB962C8B-B14F-4D97-AF65-F5344CB8AC3E}">
        <p14:creationId xmlns:p14="http://schemas.microsoft.com/office/powerpoint/2010/main" val="796892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Typical Civil Rights Claims</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660861" y="1386681"/>
            <a:ext cx="6377071" cy="4195921"/>
          </a:xfrm>
        </p:spPr>
        <p:txBody>
          <a:bodyPr vert="horz" lIns="91440" tIns="45720" rIns="91440" bIns="45720" rtlCol="0" anchor="t">
            <a:noAutofit/>
          </a:bodyPr>
          <a:lstStyle/>
          <a:p>
            <a:pPr marL="0" indent="0">
              <a:buClr>
                <a:srgbClr val="0096D6">
                  <a:lumMod val="75000"/>
                </a:srgbClr>
              </a:buClr>
              <a:buNone/>
              <a:defRPr/>
            </a:pPr>
            <a:r>
              <a:rPr lang="en-US" dirty="0"/>
              <a:t>Fourteenth Amendment – Substantive Due Process:</a:t>
            </a:r>
          </a:p>
          <a:p>
            <a:pPr marL="0" marR="0" indent="0" algn="just">
              <a:spcBef>
                <a:spcPts val="0"/>
              </a:spcBef>
              <a:spcAft>
                <a:spcPts val="0"/>
              </a:spcAft>
              <a:buNone/>
            </a:pPr>
            <a:r>
              <a:rPr lang="en-US" sz="1800" dirty="0">
                <a:effectLst/>
                <a:latin typeface="Arial" panose="020B0604020202020204" pitchFamily="34" charset="0"/>
                <a:ea typeface="Calibri" panose="020F0502020204030204" pitchFamily="34" charset="0"/>
              </a:rPr>
              <a:t>The Supreme Court has explained it has always been reluctant to expand the concept of substantive due process. Thus, where a particular Amendment provides an explicit textual source of constitutional protection against a particular sort of government behavior, that Amendment, not the more generalized notion of substantive due process, must be the guide for analyzing these claims. </a:t>
            </a:r>
            <a:endParaRPr lang="en-US" sz="1800" dirty="0">
              <a:effectLst/>
              <a:latin typeface="Calibri" panose="020F0502020204030204" pitchFamily="34" charset="0"/>
              <a:ea typeface="Calibri" panose="020F0502020204030204" pitchFamily="34" charset="0"/>
            </a:endParaRPr>
          </a:p>
          <a:p>
            <a:pPr marL="0" marR="0" indent="0" algn="just">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lgn="just">
              <a:spcBef>
                <a:spcPts val="0"/>
              </a:spcBef>
              <a:spcAft>
                <a:spcPts val="0"/>
              </a:spcAft>
              <a:buNone/>
            </a:pPr>
            <a:r>
              <a:rPr lang="en-US" sz="1800" dirty="0">
                <a:effectLst/>
                <a:latin typeface="Arial" panose="020B0604020202020204" pitchFamily="34" charset="0"/>
                <a:ea typeface="Calibri" panose="020F0502020204030204" pitchFamily="34" charset="0"/>
              </a:rPr>
              <a:t>Where such explicit protection is not provided by another amendment, however, the substantive component of the Due Process Clause is violated by executive action only when it can properly be characterized as arbitrary, or conscience shocking, in a constitutional sense.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i="1" dirty="0">
                <a:effectLst/>
                <a:latin typeface="Arial" panose="020B0604020202020204" pitchFamily="34" charset="0"/>
                <a:ea typeface="Calibri" panose="020F0502020204030204" pitchFamily="34" charset="0"/>
              </a:rPr>
              <a:t>Crowson v. Washington </a:t>
            </a:r>
            <a:r>
              <a:rPr lang="en-US" sz="1800" i="1" dirty="0" err="1">
                <a:effectLst/>
                <a:latin typeface="Arial" panose="020B0604020202020204" pitchFamily="34" charset="0"/>
                <a:ea typeface="Calibri" panose="020F0502020204030204" pitchFamily="34" charset="0"/>
              </a:rPr>
              <a:t>Cnty</a:t>
            </a:r>
            <a:r>
              <a:rPr lang="en-US" sz="1800" i="1" dirty="0">
                <a:effectLst/>
                <a:latin typeface="Arial" panose="020B0604020202020204" pitchFamily="34" charset="0"/>
                <a:ea typeface="Calibri" panose="020F0502020204030204" pitchFamily="34" charset="0"/>
              </a:rPr>
              <a:t>.</a:t>
            </a:r>
            <a:r>
              <a:rPr lang="en-US" sz="1800" dirty="0">
                <a:effectLst/>
                <a:latin typeface="Arial" panose="020B0604020202020204" pitchFamily="34" charset="0"/>
                <a:ea typeface="Calibri" panose="020F0502020204030204" pitchFamily="34" charset="0"/>
              </a:rPr>
              <a:t>, 983 F.3d 1166 (10th Cir. 2020)</a:t>
            </a:r>
            <a:endParaRPr lang="en-US" sz="1800" dirty="0">
              <a:effectLst/>
              <a:latin typeface="Calibri" panose="020F0502020204030204" pitchFamily="34" charset="0"/>
              <a:ea typeface="Calibri" panose="020F0502020204030204" pitchFamily="34" charset="0"/>
            </a:endParaRPr>
          </a:p>
          <a:p>
            <a:pPr marL="0" indent="0">
              <a:buClr>
                <a:srgbClr val="0096D6">
                  <a:lumMod val="75000"/>
                </a:srgbClr>
              </a:buClr>
              <a:buNone/>
              <a:defRPr/>
            </a:pPr>
            <a:endParaRPr lang="en-US" sz="2000" dirty="0"/>
          </a:p>
        </p:txBody>
      </p:sp>
    </p:spTree>
    <p:extLst>
      <p:ext uri="{BB962C8B-B14F-4D97-AF65-F5344CB8AC3E}">
        <p14:creationId xmlns:p14="http://schemas.microsoft.com/office/powerpoint/2010/main" val="2158773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F3842748-48B5-4DD0-A06A-A31C74024A9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548E99BE-1071-4690-9B9C-07926CEE5557}"/>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9301F039-B467-413A-B25C-770E51069D42}"/>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9F06AEC1-5558-49E8-8CAC-FEBD00DF003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D10B76B9-BA68-471E-B58C-ED91198A9FAB}"/>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EB3913B-54A3-490E-BA4B-5D0330990FCB}"/>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F75DC961-08A4-46F8-8A80-2E1FB977E1F4}"/>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506" name="Rectangle 2"/>
          <p:cNvSpPr>
            <a:spLocks noGrp="1" noChangeArrowheads="1"/>
          </p:cNvSpPr>
          <p:nvPr>
            <p:ph type="title"/>
          </p:nvPr>
        </p:nvSpPr>
        <p:spPr>
          <a:xfrm>
            <a:off x="152400" y="685801"/>
            <a:ext cx="2563860" cy="3428999"/>
          </a:xfrm>
        </p:spPr>
        <p:txBody>
          <a:bodyPr>
            <a:normAutofit/>
          </a:bodyPr>
          <a:lstStyle/>
          <a:p>
            <a:pPr algn="l"/>
            <a:r>
              <a:rPr lang="en-US" sz="3600" b="1" dirty="0">
                <a:solidFill>
                  <a:srgbClr val="FFFFFF"/>
                </a:solidFill>
              </a:rPr>
              <a:t>Qualified Immunity Defense</a:t>
            </a:r>
          </a:p>
        </p:txBody>
      </p:sp>
      <p:sp>
        <p:nvSpPr>
          <p:cNvPr id="21507" name="Rectangle 3"/>
          <p:cNvSpPr>
            <a:spLocks noGrp="1" noChangeArrowheads="1"/>
          </p:cNvSpPr>
          <p:nvPr>
            <p:ph idx="1"/>
          </p:nvPr>
        </p:nvSpPr>
        <p:spPr>
          <a:xfrm>
            <a:off x="3676042" y="2209800"/>
            <a:ext cx="5094696" cy="2266948"/>
          </a:xfrm>
        </p:spPr>
        <p:txBody>
          <a:bodyPr>
            <a:noAutofit/>
          </a:bodyPr>
          <a:lstStyle/>
          <a:p>
            <a:pPr marL="0" indent="0" algn="just">
              <a:buNone/>
            </a:pPr>
            <a:r>
              <a:rPr lang="en-US" sz="2000" dirty="0">
                <a:latin typeface="Arial" panose="020B0604020202020204" pitchFamily="34" charset="0"/>
                <a:cs typeface="Arial" panose="020B0604020202020204" pitchFamily="34" charset="0"/>
              </a:rPr>
              <a:t>Once asserted, qualified immunity requires Plaintiff to satisfy the heavy two-part burden of alleging facts sufficient to establish that:</a:t>
            </a:r>
          </a:p>
          <a:p>
            <a:pPr marL="0" indent="0" algn="just">
              <a:buNone/>
            </a:pPr>
            <a:r>
              <a:rPr lang="en-US" sz="2000" dirty="0">
                <a:latin typeface="Arial" panose="020B0604020202020204" pitchFamily="34" charset="0"/>
                <a:cs typeface="Arial" panose="020B0604020202020204" pitchFamily="34" charset="0"/>
              </a:rPr>
              <a:t>(i) the actions of these defendants violated a constitutional right; and </a:t>
            </a:r>
          </a:p>
          <a:p>
            <a:pPr marL="0" indent="0" algn="just">
              <a:buNone/>
            </a:pPr>
            <a:r>
              <a:rPr lang="en-US" sz="2000" dirty="0">
                <a:latin typeface="Arial" panose="020B0604020202020204" pitchFamily="34" charset="0"/>
                <a:cs typeface="Arial" panose="020B0604020202020204" pitchFamily="34" charset="0"/>
              </a:rPr>
              <a:t>(ii) the right at issue was clearly established at the time of the alleged unlawful conduct. </a:t>
            </a:r>
          </a:p>
          <a:p>
            <a:pPr marL="0" indent="0" algn="just">
              <a:buNone/>
            </a:pPr>
            <a:r>
              <a:rPr lang="en-US" sz="2000" i="1" dirty="0">
                <a:latin typeface="Arial" panose="020B0604020202020204" pitchFamily="34" charset="0"/>
                <a:cs typeface="Arial" panose="020B0604020202020204" pitchFamily="34" charset="0"/>
              </a:rPr>
              <a:t>Scull v. New Mexico</a:t>
            </a:r>
            <a:r>
              <a:rPr lang="en-US" sz="2000" dirty="0">
                <a:latin typeface="Arial" panose="020B0604020202020204" pitchFamily="34" charset="0"/>
                <a:cs typeface="Arial" panose="020B0604020202020204" pitchFamily="34" charset="0"/>
              </a:rPr>
              <a:t>, 236 F.3d 588, (10th Cir. 2000)</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The defense of qualified immunity does not apply to municipal liability claims. </a:t>
            </a:r>
          </a:p>
          <a:p>
            <a:pPr marL="0" indent="0" algn="just">
              <a:buNone/>
            </a:pPr>
            <a:endParaRPr lang="en-US" b="1"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F3842748-48B5-4DD0-A06A-A31C74024A9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548E99BE-1071-4690-9B9C-07926CEE5557}"/>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9301F039-B467-413A-B25C-770E51069D42}"/>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9F06AEC1-5558-49E8-8CAC-FEBD00DF003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D10B76B9-BA68-471E-B58C-ED91198A9FAB}"/>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EB3913B-54A3-490E-BA4B-5D0330990FCB}"/>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F75DC961-08A4-46F8-8A80-2E1FB977E1F4}"/>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506" name="Rectangle 2"/>
          <p:cNvSpPr>
            <a:spLocks noGrp="1" noChangeArrowheads="1"/>
          </p:cNvSpPr>
          <p:nvPr>
            <p:ph type="title"/>
          </p:nvPr>
        </p:nvSpPr>
        <p:spPr>
          <a:xfrm>
            <a:off x="152400" y="685801"/>
            <a:ext cx="2563860" cy="3428999"/>
          </a:xfrm>
        </p:spPr>
        <p:txBody>
          <a:bodyPr>
            <a:normAutofit/>
          </a:bodyPr>
          <a:lstStyle/>
          <a:p>
            <a:pPr algn="l"/>
            <a:r>
              <a:rPr lang="en-US" sz="3600" b="1" dirty="0">
                <a:solidFill>
                  <a:srgbClr val="FFFFFF"/>
                </a:solidFill>
              </a:rPr>
              <a:t>Qualified Immunity Defense  (Cont.)</a:t>
            </a:r>
          </a:p>
        </p:txBody>
      </p:sp>
      <p:sp>
        <p:nvSpPr>
          <p:cNvPr id="21507" name="Rectangle 3"/>
          <p:cNvSpPr>
            <a:spLocks noGrp="1" noChangeArrowheads="1"/>
          </p:cNvSpPr>
          <p:nvPr>
            <p:ph idx="1"/>
          </p:nvPr>
        </p:nvSpPr>
        <p:spPr>
          <a:xfrm>
            <a:off x="3676042" y="2209800"/>
            <a:ext cx="5094696" cy="2266948"/>
          </a:xfrm>
        </p:spPr>
        <p:txBody>
          <a:bodyPr>
            <a:noAutofit/>
          </a:bodyPr>
          <a:lstStyle/>
          <a:p>
            <a:pPr marL="0" indent="0" algn="just">
              <a:buNone/>
            </a:pPr>
            <a:r>
              <a:rPr lang="en-US" dirty="0">
                <a:latin typeface="Arial" panose="020B0604020202020204" pitchFamily="34" charset="0"/>
                <a:cs typeface="Arial" panose="020B0604020202020204" pitchFamily="34" charset="0"/>
              </a:rPr>
              <a:t>Clearly Established Law:</a:t>
            </a:r>
          </a:p>
          <a:p>
            <a:pPr algn="just">
              <a:buFont typeface="Wingdings" panose="05000000000000000000" pitchFamily="2" charset="2"/>
              <a:buChar char="§"/>
            </a:pPr>
            <a:r>
              <a:rPr lang="en-US" sz="2000" dirty="0">
                <a:latin typeface="Arial" panose="020B0604020202020204" pitchFamily="34" charset="0"/>
                <a:cs typeface="Arial" panose="020B0604020202020204" pitchFamily="34" charset="0"/>
              </a:rPr>
              <a:t>Tenth Circuit or Supreme Court case on point, or the weight of authority from other jurisdictions must point in one direction. </a:t>
            </a:r>
            <a:r>
              <a:rPr lang="en-US" sz="2000" i="1" dirty="0">
                <a:latin typeface="Arial" panose="020B0604020202020204" pitchFamily="34" charset="0"/>
                <a:cs typeface="Arial" panose="020B0604020202020204" pitchFamily="34" charset="0"/>
              </a:rPr>
              <a:t>Pompeo v. Bd. of Regents of the Univ. of New Mexico</a:t>
            </a:r>
            <a:r>
              <a:rPr lang="en-US" sz="2000" dirty="0">
                <a:latin typeface="Arial" panose="020B0604020202020204" pitchFamily="34" charset="0"/>
                <a:cs typeface="Arial" panose="020B0604020202020204" pitchFamily="34" charset="0"/>
              </a:rPr>
              <a:t>, 852 F.3d 973, 982 (10th Cir. 2017). </a:t>
            </a:r>
          </a:p>
          <a:p>
            <a:pPr algn="just">
              <a:buFont typeface="Wingdings" panose="05000000000000000000" pitchFamily="2" charset="2"/>
              <a:buChar char="§"/>
            </a:pPr>
            <a:r>
              <a:rPr lang="en-US" sz="2000" dirty="0">
                <a:latin typeface="Arial" panose="020B0604020202020204" pitchFamily="34" charset="0"/>
                <a:cs typeface="Arial" panose="020B0604020202020204" pitchFamily="34" charset="0"/>
              </a:rPr>
              <a:t>Plaintiff may not be required to locate a “perfectly on-point case,” the Supreme Court has nevertheless “repeatedly told courts … not to define clearly established law at a high level of generality.” </a:t>
            </a:r>
            <a:r>
              <a:rPr lang="en-US" sz="2000" i="1" dirty="0" err="1">
                <a:latin typeface="Arial" panose="020B0604020202020204" pitchFamily="34" charset="0"/>
                <a:cs typeface="Arial" panose="020B0604020202020204" pitchFamily="34" charset="0"/>
              </a:rPr>
              <a:t>Mullenix</a:t>
            </a:r>
            <a:r>
              <a:rPr lang="en-US" sz="2000" i="1" dirty="0">
                <a:latin typeface="Arial" panose="020B0604020202020204" pitchFamily="34" charset="0"/>
                <a:cs typeface="Arial" panose="020B0604020202020204" pitchFamily="34" charset="0"/>
              </a:rPr>
              <a:t> v. Luna</a:t>
            </a:r>
            <a:r>
              <a:rPr lang="en-US" sz="2000" dirty="0">
                <a:latin typeface="Arial" panose="020B0604020202020204" pitchFamily="34" charset="0"/>
                <a:cs typeface="Arial" panose="020B0604020202020204" pitchFamily="34" charset="0"/>
              </a:rPr>
              <a:t>, 136 S. Ct. 305 (2015) (per </a:t>
            </a:r>
            <a:r>
              <a:rPr lang="en-US" sz="2000" dirty="0" err="1">
                <a:latin typeface="Arial" panose="020B0604020202020204" pitchFamily="34" charset="0"/>
                <a:cs typeface="Arial" panose="020B0604020202020204" pitchFamily="34" charset="0"/>
              </a:rPr>
              <a:t>curiam</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25439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F3842748-48B5-4DD0-A06A-A31C74024A9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548E99BE-1071-4690-9B9C-07926CEE5557}"/>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9301F039-B467-413A-B25C-770E51069D42}"/>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9F06AEC1-5558-49E8-8CAC-FEBD00DF003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D10B76B9-BA68-471E-B58C-ED91198A9FAB}"/>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EB3913B-54A3-490E-BA4B-5D0330990FCB}"/>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F75DC961-08A4-46F8-8A80-2E1FB977E1F4}"/>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506" name="Rectangle 2"/>
          <p:cNvSpPr>
            <a:spLocks noGrp="1" noChangeArrowheads="1"/>
          </p:cNvSpPr>
          <p:nvPr>
            <p:ph type="title"/>
          </p:nvPr>
        </p:nvSpPr>
        <p:spPr>
          <a:xfrm>
            <a:off x="152400" y="685801"/>
            <a:ext cx="2563860" cy="3428999"/>
          </a:xfrm>
        </p:spPr>
        <p:txBody>
          <a:bodyPr>
            <a:normAutofit/>
          </a:bodyPr>
          <a:lstStyle/>
          <a:p>
            <a:pPr algn="l"/>
            <a:r>
              <a:rPr lang="en-US" sz="3600" b="1" dirty="0">
                <a:solidFill>
                  <a:srgbClr val="FFFFFF"/>
                </a:solidFill>
              </a:rPr>
              <a:t>Qualified Immunity Defense  (Cont.)</a:t>
            </a:r>
          </a:p>
        </p:txBody>
      </p:sp>
      <p:sp>
        <p:nvSpPr>
          <p:cNvPr id="21507" name="Rectangle 3"/>
          <p:cNvSpPr>
            <a:spLocks noGrp="1" noChangeArrowheads="1"/>
          </p:cNvSpPr>
          <p:nvPr>
            <p:ph idx="1"/>
          </p:nvPr>
        </p:nvSpPr>
        <p:spPr>
          <a:xfrm>
            <a:off x="3676042" y="2209800"/>
            <a:ext cx="5094696" cy="2266948"/>
          </a:xfrm>
        </p:spPr>
        <p:txBody>
          <a:bodyPr>
            <a:noAutofit/>
          </a:bodyPr>
          <a:lstStyle/>
          <a:p>
            <a:pPr marL="0" indent="0" algn="just">
              <a:buNone/>
            </a:pPr>
            <a:r>
              <a:rPr lang="en-US" dirty="0">
                <a:latin typeface="Arial" panose="020B0604020202020204" pitchFamily="34" charset="0"/>
                <a:cs typeface="Arial" panose="020B0604020202020204" pitchFamily="34" charset="0"/>
              </a:rPr>
              <a:t>Clearly Established Law:</a:t>
            </a:r>
          </a:p>
          <a:p>
            <a:pPr algn="just">
              <a:buFont typeface="Wingdings" panose="05000000000000000000" pitchFamily="2" charset="2"/>
              <a:buChar char="§"/>
            </a:pPr>
            <a:r>
              <a:rPr lang="en-US" sz="2000" dirty="0">
                <a:latin typeface="Arial" panose="020B0604020202020204" pitchFamily="34" charset="0"/>
                <a:cs typeface="Arial" panose="020B0604020202020204" pitchFamily="34" charset="0"/>
              </a:rPr>
              <a:t>The question is not whether a broad general proposition was clearly established, but  whether the violative nature of particular conduct was clearly established.</a:t>
            </a:r>
          </a:p>
          <a:p>
            <a:pPr algn="just">
              <a:buFont typeface="Wingdings" panose="05000000000000000000" pitchFamily="2" charset="2"/>
              <a:buChar char="§"/>
            </a:pPr>
            <a:r>
              <a:rPr lang="en-US" sz="2000" dirty="0">
                <a:latin typeface="Arial" panose="020B0604020202020204" pitchFamily="34" charset="0"/>
                <a:cs typeface="Arial" panose="020B0604020202020204" pitchFamily="34" charset="0"/>
              </a:rPr>
              <a:t>Generally, existing precedent must have placed the statutory or constitutional question beyond debate to clearly establish a right. </a:t>
            </a:r>
          </a:p>
          <a:p>
            <a:pPr marL="0" indent="0" algn="just">
              <a:buNone/>
            </a:pPr>
            <a:r>
              <a:rPr lang="fi-FI" sz="2000" i="1" dirty="0">
                <a:latin typeface="Arial" panose="020B0604020202020204" pitchFamily="34" charset="0"/>
                <a:cs typeface="Arial" panose="020B0604020202020204" pitchFamily="34" charset="0"/>
              </a:rPr>
              <a:t>    Mullenix v. Luna</a:t>
            </a:r>
            <a:r>
              <a:rPr lang="fi-FI" sz="2000" dirty="0">
                <a:latin typeface="Arial" panose="020B0604020202020204" pitchFamily="34" charset="0"/>
                <a:cs typeface="Arial" panose="020B0604020202020204" pitchFamily="34" charset="0"/>
              </a:rPr>
              <a:t>, 136 S. Ct. 305 (2015) </a:t>
            </a: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338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F3842748-48B5-4DD0-A06A-A31C74024A9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548E99BE-1071-4690-9B9C-07926CEE5557}"/>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9301F039-B467-413A-B25C-770E51069D42}"/>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9F06AEC1-5558-49E8-8CAC-FEBD00DF003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D10B76B9-BA68-471E-B58C-ED91198A9FAB}"/>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EB3913B-54A3-490E-BA4B-5D0330990FCB}"/>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F75DC961-08A4-46F8-8A80-2E1FB977E1F4}"/>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506" name="Rectangle 2"/>
          <p:cNvSpPr>
            <a:spLocks noGrp="1" noChangeArrowheads="1"/>
          </p:cNvSpPr>
          <p:nvPr>
            <p:ph type="title"/>
          </p:nvPr>
        </p:nvSpPr>
        <p:spPr>
          <a:xfrm>
            <a:off x="152400" y="685801"/>
            <a:ext cx="2563860" cy="3428999"/>
          </a:xfrm>
        </p:spPr>
        <p:txBody>
          <a:bodyPr>
            <a:normAutofit/>
          </a:bodyPr>
          <a:lstStyle/>
          <a:p>
            <a:pPr algn="l"/>
            <a:r>
              <a:rPr lang="en-US" sz="3600" b="1" dirty="0">
                <a:solidFill>
                  <a:srgbClr val="FFFFFF"/>
                </a:solidFill>
              </a:rPr>
              <a:t>Qualified Immunity Defense  (Cont.)</a:t>
            </a:r>
          </a:p>
        </p:txBody>
      </p:sp>
      <p:sp>
        <p:nvSpPr>
          <p:cNvPr id="21507" name="Rectangle 3"/>
          <p:cNvSpPr>
            <a:spLocks noGrp="1" noChangeArrowheads="1"/>
          </p:cNvSpPr>
          <p:nvPr>
            <p:ph idx="1"/>
          </p:nvPr>
        </p:nvSpPr>
        <p:spPr>
          <a:xfrm>
            <a:off x="3676042" y="2209800"/>
            <a:ext cx="5094696" cy="2266948"/>
          </a:xfrm>
        </p:spPr>
        <p:txBody>
          <a:bodyPr>
            <a:noAutofit/>
          </a:bodyPr>
          <a:lstStyle/>
          <a:p>
            <a:pPr marL="0" indent="0" algn="just">
              <a:buNone/>
            </a:pPr>
            <a:r>
              <a:rPr lang="en-US" dirty="0">
                <a:latin typeface="Arial" panose="020B0604020202020204" pitchFamily="34" charset="0"/>
                <a:cs typeface="Arial" panose="020B0604020202020204" pitchFamily="34" charset="0"/>
              </a:rPr>
              <a:t>Procedural Issues:</a:t>
            </a:r>
          </a:p>
          <a:p>
            <a:pPr algn="just">
              <a:buFont typeface="Wingdings" panose="05000000000000000000" pitchFamily="2" charset="2"/>
              <a:buChar char="§"/>
            </a:pPr>
            <a:r>
              <a:rPr lang="en-US" sz="2000" dirty="0"/>
              <a:t>Courts are required to resolve qualified immunity questions at the earliest possible stage of the litigation </a:t>
            </a:r>
          </a:p>
          <a:p>
            <a:pPr algn="just">
              <a:buFont typeface="Wingdings" panose="05000000000000000000" pitchFamily="2" charset="2"/>
              <a:buChar char="§"/>
            </a:pPr>
            <a:r>
              <a:rPr lang="en-US" sz="2000" dirty="0"/>
              <a:t>The denial of qualified immunity defense is immediately appealable. </a:t>
            </a:r>
            <a:r>
              <a:rPr lang="en-US" sz="2000" i="1" dirty="0"/>
              <a:t>Mitchell v. Forsyth</a:t>
            </a:r>
            <a:r>
              <a:rPr lang="en-US" sz="2000" dirty="0"/>
              <a:t>, 472 U.S. 511 (1985). </a:t>
            </a:r>
          </a:p>
          <a:p>
            <a:pPr algn="just">
              <a:buFont typeface="Wingdings" panose="05000000000000000000" pitchFamily="2" charset="2"/>
              <a:buChar char="§"/>
            </a:pPr>
            <a:r>
              <a:rPr lang="en-US" sz="2000" dirty="0"/>
              <a:t>The case at the trial level is stayed pending the appeal. </a:t>
            </a:r>
            <a:r>
              <a:rPr lang="en-US" sz="2000" i="1" dirty="0"/>
              <a:t>Stewart v. Donges</a:t>
            </a:r>
            <a:r>
              <a:rPr lang="en-US" sz="2000" dirty="0"/>
              <a:t>, 915 F.2d 572 (10th Cir. 1990).</a:t>
            </a:r>
          </a:p>
          <a:p>
            <a:pPr algn="just">
              <a:buFont typeface="Wingdings" panose="05000000000000000000" pitchFamily="2" charset="2"/>
              <a:buChar char="§"/>
            </a:pPr>
            <a:endParaRPr lang="en-US" sz="2000" dirty="0"/>
          </a:p>
          <a:p>
            <a:pPr algn="just">
              <a:buFont typeface="Wingdings" panose="05000000000000000000" pitchFamily="2" charset="2"/>
              <a:buChar char="§"/>
            </a:pPr>
            <a:endParaRPr lang="en-US" sz="2000" dirty="0">
              <a:highlight>
                <a:srgbClr val="FFFF00"/>
              </a:highlight>
            </a:endParaRPr>
          </a:p>
        </p:txBody>
      </p:sp>
    </p:spTree>
    <p:extLst>
      <p:ext uri="{BB962C8B-B14F-4D97-AF65-F5344CB8AC3E}">
        <p14:creationId xmlns:p14="http://schemas.microsoft.com/office/powerpoint/2010/main" val="1051289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kumimoji="0" lang="en-US" sz="3600" b="0" i="0" u="none" strike="noStrike" kern="1200" cap="none" spc="0" normalizeH="0" baseline="0" noProof="0" dirty="0">
                <a:ln w="3175" cmpd="sng">
                  <a:noFill/>
                </a:ln>
                <a:solidFill>
                  <a:prstClr val="black"/>
                </a:solidFill>
                <a:effectLst/>
                <a:uLnTx/>
                <a:uFillTx/>
                <a:latin typeface="Arial" panose="020B0604020202020204"/>
                <a:ea typeface="+mj-ea"/>
                <a:cs typeface="Arial"/>
              </a:rPr>
              <a:t>Heck v. Humphrey</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542351" y="1386681"/>
            <a:ext cx="6269532" cy="4195921"/>
          </a:xfrm>
        </p:spPr>
        <p:txBody>
          <a:bodyPr vert="horz" lIns="91440" tIns="45720" rIns="91440" bIns="45720" rtlCol="0" anchor="t">
            <a:noAutofit/>
          </a:bodyPr>
          <a:lstStyle/>
          <a:p>
            <a:pPr lvl="1" algn="just">
              <a:buClr>
                <a:srgbClr val="0096D6">
                  <a:lumMod val="75000"/>
                </a:srgbClr>
              </a:buClr>
              <a:buFont typeface="Courier New" panose="02070309020205020404" pitchFamily="49" charset="0"/>
              <a:buChar char="o"/>
              <a:defRPr/>
            </a:pPr>
            <a:r>
              <a:rPr lang="en-US" sz="1800" dirty="0">
                <a:effectLst/>
                <a:latin typeface="Times" panose="02020603050405020304" pitchFamily="18" charset="0"/>
                <a:ea typeface="Calibri" panose="020F0502020204030204" pitchFamily="34" charset="0"/>
                <a:cs typeface="Times New Roman" panose="02020603050405020304" pitchFamily="18" charset="0"/>
              </a:rPr>
              <a:t>In </a:t>
            </a:r>
            <a:r>
              <a:rPr lang="en-US" sz="1800" i="1" dirty="0">
                <a:effectLst/>
                <a:latin typeface="Times" panose="02020603050405020304" pitchFamily="18" charset="0"/>
                <a:ea typeface="Calibri" panose="020F0502020204030204" pitchFamily="34" charset="0"/>
                <a:cs typeface="Times New Roman" panose="02020603050405020304" pitchFamily="18" charset="0"/>
              </a:rPr>
              <a:t>Heck v. Humphrey</a:t>
            </a:r>
            <a:r>
              <a:rPr lang="en-US" sz="1800" dirty="0">
                <a:effectLst/>
                <a:latin typeface="Times" panose="02020603050405020304" pitchFamily="18" charset="0"/>
                <a:ea typeface="Calibri" panose="020F0502020204030204" pitchFamily="34" charset="0"/>
                <a:cs typeface="Times New Roman" panose="02020603050405020304" pitchFamily="18" charset="0"/>
              </a:rPr>
              <a:t>, the Court held that a § 1983 plaintiff who seeks damages on a </a:t>
            </a:r>
            <a:r>
              <a:rPr lang="en-US" sz="1800" dirty="0">
                <a:effectLst/>
                <a:latin typeface="Times" panose="02020603050405020304" pitchFamily="18" charset="0"/>
                <a:ea typeface="Calibri" panose="020F0502020204030204" pitchFamily="34" charset="0"/>
              </a:rPr>
              <a:t>§</a:t>
            </a:r>
            <a:r>
              <a:rPr lang="en-US" sz="1800" dirty="0">
                <a:effectLst/>
                <a:latin typeface="Times" panose="02020603050405020304" pitchFamily="18" charset="0"/>
                <a:ea typeface="Calibri" panose="020F0502020204030204" pitchFamily="34" charset="0"/>
                <a:cs typeface="Times New Roman" panose="02020603050405020304" pitchFamily="18" charset="0"/>
              </a:rPr>
              <a:t> 1983 claim that necessarily implicates the constitutionality of the conviction or sentence must first show that his conviction or sentence was reversed on appeal, expunged, declared invalid by an authorized state tribunal, or called into question by a federal writ of </a:t>
            </a:r>
            <a:r>
              <a:rPr lang="en-US" sz="1800" i="1" dirty="0">
                <a:effectLst/>
                <a:latin typeface="Times" panose="02020603050405020304" pitchFamily="18" charset="0"/>
                <a:ea typeface="Calibri" panose="020F0502020204030204" pitchFamily="34" charset="0"/>
                <a:cs typeface="Times New Roman" panose="02020603050405020304" pitchFamily="18" charset="0"/>
              </a:rPr>
              <a:t>habeas corpus</a:t>
            </a:r>
            <a:r>
              <a:rPr lang="en-US" sz="1800" dirty="0">
                <a:effectLst/>
                <a:latin typeface="Times" panose="02020603050405020304" pitchFamily="18" charset="0"/>
                <a:ea typeface="Calibri" panose="020F0502020204030204" pitchFamily="34" charset="0"/>
                <a:cs typeface="Times New Roman" panose="02020603050405020304" pitchFamily="18" charset="0"/>
              </a:rPr>
              <a:t>.  512 U.S. 477, 486-87 (1994). </a:t>
            </a:r>
          </a:p>
          <a:p>
            <a:pPr lvl="1" algn="just">
              <a:buClr>
                <a:srgbClr val="0096D6">
                  <a:lumMod val="75000"/>
                </a:srgbClr>
              </a:buClr>
              <a:buFont typeface="Courier New" panose="02070309020205020404" pitchFamily="49" charset="0"/>
              <a:buChar char="o"/>
              <a:defRPr/>
            </a:pPr>
            <a:r>
              <a:rPr lang="en-US" sz="1800" dirty="0">
                <a:effectLst/>
                <a:latin typeface="Times" panose="02020603050405020304" pitchFamily="18" charset="0"/>
                <a:ea typeface="Calibri" panose="020F0502020204030204" pitchFamily="34" charset="0"/>
                <a:cs typeface="Times New Roman" panose="02020603050405020304" pitchFamily="18" charset="0"/>
              </a:rPr>
              <a:t>If a court finds that a favorable judgment for the plaintiff would “necessarily” imply an underlying conviction, which has not been terminated in the plaintiff’s favor, was invalid, then the claim would be premature under § 1983 and should be dismissed without prejudice. </a:t>
            </a:r>
            <a:r>
              <a:rPr lang="en-US" sz="1800" i="1" dirty="0">
                <a:effectLst/>
                <a:latin typeface="Times" panose="02020603050405020304" pitchFamily="18" charset="0"/>
                <a:ea typeface="Calibri" panose="020F0502020204030204" pitchFamily="34" charset="0"/>
                <a:cs typeface="Times New Roman" panose="02020603050405020304" pitchFamily="18" charset="0"/>
              </a:rPr>
              <a:t>Id.</a:t>
            </a:r>
            <a:r>
              <a:rPr lang="en-US" sz="1800" dirty="0">
                <a:effectLst/>
                <a:latin typeface="Times" panose="02020603050405020304" pitchFamily="18" charset="0"/>
                <a:ea typeface="Calibri" panose="020F0502020204030204" pitchFamily="34" charset="0"/>
                <a:cs typeface="Times New Roman" panose="02020603050405020304" pitchFamily="18" charset="0"/>
              </a:rPr>
              <a:t> at 487. </a:t>
            </a:r>
          </a:p>
          <a:p>
            <a:pPr lvl="1" algn="just">
              <a:buClr>
                <a:srgbClr val="0096D6">
                  <a:lumMod val="75000"/>
                </a:srgbClr>
              </a:buClr>
              <a:buFont typeface="Courier New" panose="02070309020205020404" pitchFamily="49" charset="0"/>
              <a:buChar char="o"/>
              <a:defRPr/>
            </a:pPr>
            <a:r>
              <a:rPr lang="en-US" sz="1800" dirty="0">
                <a:effectLst/>
                <a:latin typeface="Times" panose="02020603050405020304" pitchFamily="18" charset="0"/>
                <a:ea typeface="Calibri" panose="020F0502020204030204" pitchFamily="34" charset="0"/>
                <a:cs typeface="Times New Roman" panose="02020603050405020304" pitchFamily="18" charset="0"/>
              </a:rPr>
              <a:t>If the action would not challenge the constitutionality of the underlying conviction, then the claim is cognizable under § 1983. </a:t>
            </a:r>
            <a:r>
              <a:rPr lang="en-US" sz="1800" i="1" dirty="0">
                <a:effectLst/>
                <a:latin typeface="Times" panose="02020603050405020304" pitchFamily="18" charset="0"/>
                <a:ea typeface="Calibri" panose="020F0502020204030204" pitchFamily="34" charset="0"/>
                <a:cs typeface="Times New Roman" panose="02020603050405020304" pitchFamily="18" charset="0"/>
              </a:rPr>
              <a:t>Id.</a:t>
            </a:r>
            <a:r>
              <a:rPr lang="en-US" sz="1800" dirty="0">
                <a:effectLst/>
                <a:latin typeface="Times"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843576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dirty="0"/>
              <a:t>Statute of Limitations</a:t>
            </a:r>
          </a:p>
        </p:txBody>
      </p:sp>
      <p:sp>
        <p:nvSpPr>
          <p:cNvPr id="3" name="Content Placeholder 2"/>
          <p:cNvSpPr>
            <a:spLocks noGrp="1"/>
          </p:cNvSpPr>
          <p:nvPr>
            <p:ph idx="1"/>
          </p:nvPr>
        </p:nvSpPr>
        <p:spPr>
          <a:xfrm>
            <a:off x="982133" y="1752600"/>
            <a:ext cx="7704667" cy="4648200"/>
          </a:xfrm>
        </p:spPr>
        <p:txBody>
          <a:bodyPr>
            <a:normAutofit fontScale="92500" lnSpcReduction="20000"/>
          </a:bodyPr>
          <a:lstStyle/>
          <a:p>
            <a:pPr lvl="1">
              <a:buFont typeface="Wingdings" panose="05000000000000000000" pitchFamily="2" charset="2"/>
              <a:buChar char="§"/>
            </a:pPr>
            <a:endParaRPr lang="en-US" sz="2800" dirty="0"/>
          </a:p>
          <a:p>
            <a:pPr lvl="1" algn="just">
              <a:buFont typeface="Wingdings" panose="05000000000000000000" pitchFamily="2" charset="2"/>
              <a:buChar char="§"/>
            </a:pPr>
            <a:r>
              <a:rPr lang="en-US" sz="2400" dirty="0"/>
              <a:t>Section 1983 does not provide a statute of limitations.</a:t>
            </a:r>
          </a:p>
          <a:p>
            <a:pPr lvl="1" algn="just">
              <a:buFont typeface="Wingdings" panose="05000000000000000000" pitchFamily="2" charset="2"/>
              <a:buChar char="§"/>
            </a:pPr>
            <a:r>
              <a:rPr lang="en-US" sz="2400" dirty="0"/>
              <a:t>Federal courts are directed to follow the most analogous state statute of limitations pertaining to injuries to the rights of a person. </a:t>
            </a:r>
            <a:r>
              <a:rPr lang="en-US" sz="2400" i="1" dirty="0"/>
              <a:t>Wilson v. Garcia</a:t>
            </a:r>
            <a:r>
              <a:rPr lang="en-US" sz="2400" dirty="0"/>
              <a:t>, 471 U.S. 261 (1985).</a:t>
            </a:r>
          </a:p>
          <a:p>
            <a:pPr lvl="1" algn="just">
              <a:buFont typeface="Wingdings" panose="05000000000000000000" pitchFamily="2" charset="2"/>
              <a:buChar char="§"/>
            </a:pPr>
            <a:r>
              <a:rPr lang="en-US" sz="2400" dirty="0"/>
              <a:t>In Colorado, the statute of limitations is two years for personal injury claims. C.R.S. §13-80-102(1)</a:t>
            </a:r>
          </a:p>
          <a:p>
            <a:pPr lvl="1" algn="just">
              <a:buFont typeface="Wingdings" panose="05000000000000000000" pitchFamily="2" charset="2"/>
              <a:buChar char="§"/>
            </a:pPr>
            <a:r>
              <a:rPr lang="en-US" sz="2400" dirty="0"/>
              <a:t>Accordingly, the statute of limitations for Section 1983 claims in District of Colorado is two years.</a:t>
            </a:r>
          </a:p>
          <a:p>
            <a:pPr lvl="1" algn="just">
              <a:buFont typeface="Wingdings" panose="05000000000000000000" pitchFamily="2" charset="2"/>
              <a:buChar char="§"/>
            </a:pPr>
            <a:r>
              <a:rPr lang="en-US" sz="2400" dirty="0"/>
              <a:t>Claim accrues when plaintiff knew or should of known of her injury. </a:t>
            </a:r>
            <a:r>
              <a:rPr lang="en-US" sz="2400" i="1" dirty="0"/>
              <a:t>Smith v. City of Enid</a:t>
            </a:r>
            <a:r>
              <a:rPr lang="en-US" sz="2400" dirty="0"/>
              <a:t>, 149 F.3d 1151(10th Cir. 1998) </a:t>
            </a:r>
          </a:p>
          <a:p>
            <a:pPr marL="457200" lvl="1" indent="0">
              <a:buNone/>
            </a:pPr>
            <a:endParaRPr lang="en-US" sz="2800" dirty="0"/>
          </a:p>
          <a:p>
            <a:pPr marL="0" indent="0">
              <a:buNone/>
            </a:pPr>
            <a:endParaRPr lang="en-US" sz="3200" dirty="0"/>
          </a:p>
          <a:p>
            <a:endParaRPr lang="en-US" dirty="0"/>
          </a:p>
        </p:txBody>
      </p:sp>
    </p:spTree>
    <p:extLst>
      <p:ext uri="{BB962C8B-B14F-4D97-AF65-F5344CB8AC3E}">
        <p14:creationId xmlns:p14="http://schemas.microsoft.com/office/powerpoint/2010/main" val="204861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8A433-E489-40D7-8763-969B79B5A4F3}"/>
              </a:ext>
            </a:extLst>
          </p:cNvPr>
          <p:cNvSpPr>
            <a:spLocks noGrp="1"/>
          </p:cNvSpPr>
          <p:nvPr>
            <p:ph type="title"/>
          </p:nvPr>
        </p:nvSpPr>
        <p:spPr>
          <a:xfrm>
            <a:off x="719666" y="239292"/>
            <a:ext cx="7704667" cy="1406106"/>
          </a:xfrm>
        </p:spPr>
        <p:txBody>
          <a:bodyPr>
            <a:normAutofit/>
          </a:bodyPr>
          <a:lstStyle/>
          <a:p>
            <a:r>
              <a:rPr lang="en-US" dirty="0">
                <a:cs typeface="Arial"/>
              </a:rPr>
              <a:t>Law Enforcement Integrity Act</a:t>
            </a:r>
            <a:endParaRPr lang="en-US" dirty="0"/>
          </a:p>
        </p:txBody>
      </p:sp>
      <p:sp>
        <p:nvSpPr>
          <p:cNvPr id="3" name="Content Placeholder 2">
            <a:extLst>
              <a:ext uri="{FF2B5EF4-FFF2-40B4-BE49-F238E27FC236}">
                <a16:creationId xmlns:a16="http://schemas.microsoft.com/office/drawing/2014/main" id="{484CBB01-0B7A-4635-A69F-DC7C989894DE}"/>
              </a:ext>
            </a:extLst>
          </p:cNvPr>
          <p:cNvSpPr>
            <a:spLocks noGrp="1"/>
          </p:cNvSpPr>
          <p:nvPr>
            <p:ph idx="1"/>
          </p:nvPr>
        </p:nvSpPr>
        <p:spPr>
          <a:xfrm>
            <a:off x="900853" y="1645398"/>
            <a:ext cx="7704667" cy="4411117"/>
          </a:xfrm>
        </p:spPr>
        <p:txBody>
          <a:bodyPr>
            <a:normAutofit fontScale="92500"/>
          </a:bodyPr>
          <a:lstStyle/>
          <a:p>
            <a:pPr marL="0" indent="0">
              <a:buNone/>
            </a:pPr>
            <a:endParaRPr lang="en-US" dirty="0">
              <a:cs typeface="Arial"/>
            </a:endParaRPr>
          </a:p>
          <a:p>
            <a:pPr marL="0" indent="0">
              <a:buNone/>
            </a:pPr>
            <a:r>
              <a:rPr lang="en-US" dirty="0">
                <a:cs typeface="Arial"/>
              </a:rPr>
              <a:t>Signed into law in June 2020</a:t>
            </a:r>
          </a:p>
          <a:p>
            <a:pPr lvl="1">
              <a:buFont typeface="Arial" panose="020B0604020202020204" pitchFamily="34" charset="0"/>
              <a:buChar char="•"/>
            </a:pPr>
            <a:r>
              <a:rPr lang="en-US" sz="2400" b="0" i="0" u="none" strike="noStrike" baseline="0" dirty="0"/>
              <a:t>Codified at Colo. Rev. Stat. § 13-21-131 </a:t>
            </a:r>
          </a:p>
          <a:p>
            <a:pPr lvl="1"/>
            <a:r>
              <a:rPr lang="en-US" sz="2400" dirty="0">
                <a:cs typeface="Arial"/>
              </a:rPr>
              <a:t>Applies to any act by peace officer that violates Article II (Bill of Rights) of the Colorado Constitution</a:t>
            </a:r>
          </a:p>
          <a:p>
            <a:pPr lvl="1"/>
            <a:r>
              <a:rPr lang="en-US" sz="2400" dirty="0">
                <a:ea typeface="+mn-lt"/>
                <a:cs typeface="+mn-lt"/>
              </a:rPr>
              <a:t>Eliminates qualified immunity defense</a:t>
            </a:r>
          </a:p>
          <a:p>
            <a:pPr lvl="1"/>
            <a:r>
              <a:rPr lang="en-US" sz="2400" dirty="0">
                <a:ea typeface="+mn-lt"/>
                <a:cs typeface="+mn-lt"/>
              </a:rPr>
              <a:t>Does not include a cause of action for municipal liability; litigation over whether an official capacity claim is available and can serve the same purpose</a:t>
            </a:r>
          </a:p>
          <a:p>
            <a:pPr lvl="1"/>
            <a:endParaRPr lang="en-US" sz="2200" dirty="0">
              <a:ea typeface="+mn-lt"/>
              <a:cs typeface="+mn-lt"/>
            </a:endParaRPr>
          </a:p>
          <a:p>
            <a:pPr lvl="1"/>
            <a:endParaRPr lang="en-US" sz="2200" dirty="0">
              <a:ea typeface="+mn-lt"/>
              <a:cs typeface="+mn-lt"/>
            </a:endParaRPr>
          </a:p>
          <a:p>
            <a:pPr lvl="1"/>
            <a:endParaRPr lang="en-US" sz="2200" dirty="0">
              <a:cs typeface="Arial"/>
            </a:endParaRPr>
          </a:p>
        </p:txBody>
      </p:sp>
    </p:spTree>
    <p:extLst>
      <p:ext uri="{BB962C8B-B14F-4D97-AF65-F5344CB8AC3E}">
        <p14:creationId xmlns:p14="http://schemas.microsoft.com/office/powerpoint/2010/main" val="3026316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964B6-6109-827D-871E-FD7097AD9B3A}"/>
              </a:ext>
            </a:extLst>
          </p:cNvPr>
          <p:cNvSpPr>
            <a:spLocks noGrp="1"/>
          </p:cNvSpPr>
          <p:nvPr>
            <p:ph type="title"/>
          </p:nvPr>
        </p:nvSpPr>
        <p:spPr>
          <a:xfrm>
            <a:off x="930762" y="0"/>
            <a:ext cx="7704667" cy="1981200"/>
          </a:xfrm>
        </p:spPr>
        <p:txBody>
          <a:bodyPr/>
          <a:lstStyle/>
          <a:p>
            <a:r>
              <a:rPr lang="en-US" dirty="0"/>
              <a:t>Claims Against Federal Officials</a:t>
            </a:r>
          </a:p>
        </p:txBody>
      </p:sp>
      <p:sp>
        <p:nvSpPr>
          <p:cNvPr id="3" name="Content Placeholder 2">
            <a:extLst>
              <a:ext uri="{FF2B5EF4-FFF2-40B4-BE49-F238E27FC236}">
                <a16:creationId xmlns:a16="http://schemas.microsoft.com/office/drawing/2014/main" id="{4F83B8F1-5746-D100-AD0E-47ADBA8A0808}"/>
              </a:ext>
            </a:extLst>
          </p:cNvPr>
          <p:cNvSpPr>
            <a:spLocks noGrp="1"/>
          </p:cNvSpPr>
          <p:nvPr>
            <p:ph idx="1"/>
          </p:nvPr>
        </p:nvSpPr>
        <p:spPr>
          <a:xfrm>
            <a:off x="1043778" y="1516011"/>
            <a:ext cx="7956384" cy="4966981"/>
          </a:xfrm>
        </p:spPr>
        <p:txBody>
          <a:bodyPr>
            <a:normAutofit/>
          </a:bodyPr>
          <a:lstStyle/>
          <a:p>
            <a:r>
              <a:rPr lang="en-US" sz="2000" dirty="0"/>
              <a:t>Suits against federal agents not permitted under § 1983</a:t>
            </a:r>
          </a:p>
          <a:p>
            <a:r>
              <a:rPr lang="en-US" sz="2000" dirty="0"/>
              <a:t>Implied cause of action for damages against federal officials in their individual capacities for </a:t>
            </a:r>
            <a:r>
              <a:rPr lang="en-US" sz="2000" b="1" dirty="0"/>
              <a:t>Fourth Amendment </a:t>
            </a:r>
            <a:r>
              <a:rPr lang="en-US" sz="2000" dirty="0"/>
              <a:t>violations created by </a:t>
            </a:r>
            <a:r>
              <a:rPr lang="en-US" sz="2000" i="1" dirty="0"/>
              <a:t>Bivens v. Six Unknown Named Agents of Federal Bureau of Narcotics</a:t>
            </a:r>
            <a:r>
              <a:rPr lang="en-US" sz="2000" dirty="0"/>
              <a:t>, 403 U.S. 388 (1971)</a:t>
            </a:r>
          </a:p>
          <a:p>
            <a:r>
              <a:rPr lang="en-US" sz="2000" dirty="0"/>
              <a:t>“Over the following decade, the Court twice again fashioned new causes of action under the Constitution—first, for a former congressional staffer’s </a:t>
            </a:r>
            <a:r>
              <a:rPr lang="en-US" sz="2000" b="1" dirty="0"/>
              <a:t>Fifth Amendment sex-discrimination claim</a:t>
            </a:r>
            <a:r>
              <a:rPr lang="en-US" sz="2000" dirty="0"/>
              <a:t>,; and second, for a federal </a:t>
            </a:r>
            <a:r>
              <a:rPr lang="en-US" sz="2000" b="1" dirty="0"/>
              <a:t>prisoner's inadequate-care claim under the Eighth Amendment</a:t>
            </a:r>
            <a:r>
              <a:rPr lang="en-US" sz="2000" dirty="0"/>
              <a:t> Since these cases, the Court has not implied additional causes of action under the Constitution.”</a:t>
            </a:r>
          </a:p>
          <a:p>
            <a:r>
              <a:rPr lang="en-US" sz="1800" i="1" dirty="0"/>
              <a:t>Egbert v. Boule</a:t>
            </a:r>
            <a:r>
              <a:rPr lang="en-US" sz="1800" dirty="0"/>
              <a:t>, 142 S. Ct. 1793, 1802 (2022)(</a:t>
            </a:r>
            <a:r>
              <a:rPr lang="en-US" sz="1800" i="1" dirty="0"/>
              <a:t>citing Davis v. Passman</a:t>
            </a:r>
            <a:r>
              <a:rPr lang="en-US" sz="1800" dirty="0"/>
              <a:t>, 442 U.S. 228 (1979); </a:t>
            </a:r>
            <a:r>
              <a:rPr lang="en-US" sz="1800" i="1" dirty="0"/>
              <a:t>Carlson v. Green</a:t>
            </a:r>
            <a:r>
              <a:rPr lang="en-US" sz="1800" dirty="0"/>
              <a:t>, 446 U.S. 14 (1980)).  </a:t>
            </a:r>
          </a:p>
          <a:p>
            <a:endParaRPr lang="en-US" sz="2000" dirty="0"/>
          </a:p>
        </p:txBody>
      </p:sp>
    </p:spTree>
    <p:extLst>
      <p:ext uri="{BB962C8B-B14F-4D97-AF65-F5344CB8AC3E}">
        <p14:creationId xmlns:p14="http://schemas.microsoft.com/office/powerpoint/2010/main" val="404973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r>
              <a:rPr lang="en-US" sz="4400" dirty="0"/>
              <a:t>42 U.S.C. § 1983</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132708" y="1330959"/>
            <a:ext cx="6269532" cy="4195921"/>
          </a:xfrm>
        </p:spPr>
        <p:txBody>
          <a:bodyPr vert="horz" lIns="91440" tIns="45720" rIns="91440" bIns="45720" rtlCol="0" anchor="t">
            <a:noAutofit/>
          </a:bodyPr>
          <a:lstStyle/>
          <a:p>
            <a:pPr lvl="1" algn="just">
              <a:buClr>
                <a:srgbClr val="0096D6">
                  <a:lumMod val="75000"/>
                </a:srgbClr>
              </a:buClr>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Codification of the Civil Rights Act of 1871</a:t>
            </a:r>
          </a:p>
          <a:p>
            <a:pPr lvl="1" algn="just">
              <a:buClr>
                <a:srgbClr val="0096D6">
                  <a:lumMod val="75000"/>
                </a:srgbClr>
              </a:buClr>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Primary remedial statute for asserting federal civil rights claims against municipal government, municipal officials, and municipal employees acting “under color of law.” </a:t>
            </a:r>
          </a:p>
          <a:p>
            <a:pPr lvl="1" algn="just">
              <a:buClr>
                <a:srgbClr val="0096D6">
                  <a:lumMod val="75000"/>
                </a:srgbClr>
              </a:buClr>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The purpose of Section 1983 was to provide “a federal right in federal courts because, by reason of prejudice, passion, neglect, intolerance or otherwise, state laws might not be enforced and the claims of citizens to the enjoyment of rights, privileges, and immunities guaranteed by the Fourteenth Amendment might be denied by the state agencies.” </a:t>
            </a:r>
            <a:r>
              <a:rPr kumimoji="0" lang="en-US" b="0" i="1" u="none" strike="noStrike" kern="1200" cap="none" spc="0" normalizeH="0" baseline="0" noProof="0" dirty="0">
                <a:ln>
                  <a:noFill/>
                </a:ln>
                <a:solidFill>
                  <a:prstClr val="black"/>
                </a:solidFill>
                <a:effectLst/>
                <a:uLnTx/>
                <a:uFillTx/>
                <a:latin typeface="Arial" panose="020B0604020202020204"/>
                <a:ea typeface="+mn-ea"/>
                <a:cs typeface="+mn-cs"/>
              </a:rPr>
              <a:t>Monroe v. Pape</a:t>
            </a: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 365 U.S. 167 (1961).</a:t>
            </a:r>
          </a:p>
        </p:txBody>
      </p:sp>
    </p:spTree>
    <p:extLst>
      <p:ext uri="{BB962C8B-B14F-4D97-AF65-F5344CB8AC3E}">
        <p14:creationId xmlns:p14="http://schemas.microsoft.com/office/powerpoint/2010/main" val="232263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964B6-6109-827D-871E-FD7097AD9B3A}"/>
              </a:ext>
            </a:extLst>
          </p:cNvPr>
          <p:cNvSpPr>
            <a:spLocks noGrp="1"/>
          </p:cNvSpPr>
          <p:nvPr>
            <p:ph type="title"/>
          </p:nvPr>
        </p:nvSpPr>
        <p:spPr>
          <a:xfrm>
            <a:off x="930762" y="0"/>
            <a:ext cx="7704667" cy="1981200"/>
          </a:xfrm>
        </p:spPr>
        <p:txBody>
          <a:bodyPr/>
          <a:lstStyle/>
          <a:p>
            <a:r>
              <a:rPr lang="en-US" i="1" dirty="0"/>
              <a:t>Federal Tort Claims Act</a:t>
            </a:r>
            <a:br>
              <a:rPr lang="en-US" sz="4000" dirty="0"/>
            </a:br>
            <a:endParaRPr lang="en-US" i="1" dirty="0"/>
          </a:p>
        </p:txBody>
      </p:sp>
      <p:sp>
        <p:nvSpPr>
          <p:cNvPr id="3" name="Content Placeholder 2">
            <a:extLst>
              <a:ext uri="{FF2B5EF4-FFF2-40B4-BE49-F238E27FC236}">
                <a16:creationId xmlns:a16="http://schemas.microsoft.com/office/drawing/2014/main" id="{4F83B8F1-5746-D100-AD0E-47ADBA8A0808}"/>
              </a:ext>
            </a:extLst>
          </p:cNvPr>
          <p:cNvSpPr>
            <a:spLocks noGrp="1"/>
          </p:cNvSpPr>
          <p:nvPr>
            <p:ph idx="1"/>
          </p:nvPr>
        </p:nvSpPr>
        <p:spPr>
          <a:xfrm>
            <a:off x="1043778" y="1516011"/>
            <a:ext cx="7956384" cy="4966981"/>
          </a:xfrm>
        </p:spPr>
        <p:txBody>
          <a:bodyPr>
            <a:normAutofit lnSpcReduction="10000"/>
          </a:bodyPr>
          <a:lstStyle/>
          <a:p>
            <a:r>
              <a:rPr lang="en-US" sz="1600" b="0" i="0" dirty="0">
                <a:solidFill>
                  <a:srgbClr val="000000"/>
                </a:solidFill>
                <a:effectLst/>
                <a:latin typeface="Source Sans Pro" panose="020B0503030403020204" pitchFamily="34" charset="0"/>
              </a:rPr>
              <a:t>Federal Tort Claims Act (FTCA) does not cover constitutional torts, but instead, through its waiver of sovereign immunity, is a jurisdictional grant for a category of claims sounding in local law. 28 U.S.C.A. §§ 1346, 2671 et seq. </a:t>
            </a:r>
            <a:r>
              <a:rPr lang="en-US" sz="1600" b="0" i="1" dirty="0">
                <a:solidFill>
                  <a:srgbClr val="000000"/>
                </a:solidFill>
                <a:effectLst/>
                <a:latin typeface="Source Sans Pro" panose="020B0503030403020204" pitchFamily="34" charset="0"/>
              </a:rPr>
              <a:t>Akeem v. U.S.</a:t>
            </a:r>
            <a:r>
              <a:rPr lang="en-US" sz="1600" b="0" i="0" dirty="0">
                <a:solidFill>
                  <a:srgbClr val="000000"/>
                </a:solidFill>
                <a:effectLst/>
                <a:latin typeface="Source Sans Pro" panose="020B0503030403020204" pitchFamily="34" charset="0"/>
              </a:rPr>
              <a:t>, 854 F. Supp. 2d 289 (E.D. N.Y. 2012).</a:t>
            </a:r>
          </a:p>
          <a:p>
            <a:r>
              <a:rPr lang="en-US" sz="1600" dirty="0">
                <a:solidFill>
                  <a:srgbClr val="000000"/>
                </a:solidFill>
                <a:latin typeface="Source Sans Pro" panose="020B0503030403020204" pitchFamily="34" charset="0"/>
              </a:rPr>
              <a:t>T</a:t>
            </a:r>
            <a:r>
              <a:rPr lang="en-US" sz="1600" b="0" i="0" dirty="0">
                <a:solidFill>
                  <a:srgbClr val="000000"/>
                </a:solidFill>
                <a:effectLst/>
                <a:latin typeface="Source Sans Pro" panose="020B0503030403020204" pitchFamily="34" charset="0"/>
              </a:rPr>
              <a:t>he statute includes an “intentional tort exception,” which preserves the Government's immunity for “[a]</a:t>
            </a:r>
            <a:r>
              <a:rPr lang="en-US" sz="1600" b="0" i="0" dirty="0" err="1">
                <a:solidFill>
                  <a:srgbClr val="000000"/>
                </a:solidFill>
                <a:effectLst/>
                <a:latin typeface="Source Sans Pro" panose="020B0503030403020204" pitchFamily="34" charset="0"/>
              </a:rPr>
              <a:t>ny</a:t>
            </a:r>
            <a:r>
              <a:rPr lang="en-US" sz="1600" b="0" i="0" dirty="0">
                <a:solidFill>
                  <a:srgbClr val="000000"/>
                </a:solidFill>
                <a:effectLst/>
                <a:latin typeface="Source Sans Pro" panose="020B0503030403020204" pitchFamily="34" charset="0"/>
              </a:rPr>
              <a:t> claim arising out of assault, battery, false imprisonment, false arrest, malicious prosecution, abuse of process, libel, slander, misrepresentation, deceit, or interference with contract rights.” § 2680(h). This means that government employees cannot be sued for these intentional torts under the FTCA. </a:t>
            </a:r>
          </a:p>
          <a:p>
            <a:r>
              <a:rPr lang="en-US" sz="1600" b="0" i="0" dirty="0">
                <a:solidFill>
                  <a:srgbClr val="000000"/>
                </a:solidFill>
                <a:effectLst/>
                <a:latin typeface="Source Sans Pro" panose="020B0503030403020204" pitchFamily="34" charset="0"/>
              </a:rPr>
              <a:t>However, in 1974, Congress carved out an exception to Section 2680(h), commonly referred to as the “law enforcement </a:t>
            </a:r>
            <a:r>
              <a:rPr lang="en-US" sz="1600" b="0" i="0" dirty="0" err="1">
                <a:solidFill>
                  <a:srgbClr val="000000"/>
                </a:solidFill>
                <a:effectLst/>
                <a:latin typeface="Source Sans Pro" panose="020B0503030403020204" pitchFamily="34" charset="0"/>
              </a:rPr>
              <a:t>provisio</a:t>
            </a:r>
            <a:r>
              <a:rPr lang="en-US" sz="1600" b="0" i="0" dirty="0">
                <a:solidFill>
                  <a:srgbClr val="000000"/>
                </a:solidFill>
                <a:effectLst/>
                <a:latin typeface="Source Sans Pro" panose="020B0503030403020204" pitchFamily="34" charset="0"/>
              </a:rPr>
              <a:t>,” which extends the waiver of sovereign immunity to six intentional torts when alleged as rising out of the wrongful conduct of law enforcement officers. </a:t>
            </a:r>
            <a:r>
              <a:rPr lang="en-US" sz="1600" b="0" i="1" dirty="0">
                <a:solidFill>
                  <a:srgbClr val="000000"/>
                </a:solidFill>
                <a:effectLst/>
                <a:latin typeface="Source Sans Pro" panose="020B0503030403020204" pitchFamily="34" charset="0"/>
              </a:rPr>
              <a:t>See</a:t>
            </a:r>
            <a:r>
              <a:rPr lang="en-US" sz="1600" b="0" i="0" dirty="0">
                <a:solidFill>
                  <a:srgbClr val="000000"/>
                </a:solidFill>
                <a:effectLst/>
                <a:latin typeface="Source Sans Pro" panose="020B0503030403020204" pitchFamily="34" charset="0"/>
              </a:rPr>
              <a:t> Act of Mar. 16, 1974, Pub. L. 93-253, § 2, 88 Stat. 50. This means that “anyone empowered by law to execute searches, to seize evidence or to make arrests for violations of federal law” may be sued for the following intentional torts: assault, battery, false imprisonment, false arrest, abuse of process, or malicious prosecution. </a:t>
            </a:r>
            <a:r>
              <a:rPr lang="en-US" sz="1600" b="0" i="1" dirty="0">
                <a:solidFill>
                  <a:srgbClr val="000000"/>
                </a:solidFill>
                <a:effectLst/>
                <a:latin typeface="Source Sans Pro" panose="020B0503030403020204" pitchFamily="34" charset="0"/>
              </a:rPr>
              <a:t>Id.</a:t>
            </a:r>
            <a:r>
              <a:rPr lang="en-US" sz="1600" b="0" i="0" dirty="0">
                <a:solidFill>
                  <a:srgbClr val="000000"/>
                </a:solidFill>
                <a:effectLst/>
                <a:latin typeface="Source Sans Pro" panose="020B0503030403020204" pitchFamily="34" charset="0"/>
              </a:rPr>
              <a:t> </a:t>
            </a:r>
            <a:br>
              <a:rPr lang="en-US" sz="1600" dirty="0"/>
            </a:br>
            <a:r>
              <a:rPr lang="en-US" sz="1600" b="0" i="1" dirty="0">
                <a:solidFill>
                  <a:srgbClr val="000000"/>
                </a:solidFill>
                <a:effectLst/>
                <a:latin typeface="Source Sans Pro" panose="020B0503030403020204" pitchFamily="34" charset="0"/>
              </a:rPr>
              <a:t>Dickey v. United States</a:t>
            </a:r>
            <a:r>
              <a:rPr lang="en-US" sz="1600" b="0" i="0" dirty="0">
                <a:solidFill>
                  <a:srgbClr val="000000"/>
                </a:solidFill>
                <a:effectLst/>
                <a:latin typeface="Source Sans Pro" panose="020B0503030403020204" pitchFamily="34" charset="0"/>
              </a:rPr>
              <a:t>, 174 F. Supp. 3d 366, 374 (D.D.C. 2016)</a:t>
            </a:r>
          </a:p>
          <a:p>
            <a:r>
              <a:rPr lang="en-US" sz="1600" dirty="0">
                <a:solidFill>
                  <a:srgbClr val="000000"/>
                </a:solidFill>
                <a:latin typeface="Source Sans Pro" panose="020B0503030403020204" pitchFamily="34" charset="0"/>
              </a:rPr>
              <a:t>BUT – discretionary function exception/attorney fee caps/judgment bar</a:t>
            </a:r>
            <a:endParaRPr lang="en-US" sz="1600" b="0" i="0" dirty="0">
              <a:solidFill>
                <a:srgbClr val="000000"/>
              </a:solidFill>
              <a:effectLst/>
              <a:latin typeface="Source Sans Pro" panose="020B0503030403020204" pitchFamily="34" charset="0"/>
            </a:endParaRPr>
          </a:p>
          <a:p>
            <a:endParaRPr lang="en-US" sz="2000" dirty="0"/>
          </a:p>
          <a:p>
            <a:endParaRPr lang="en-US" sz="2000" dirty="0"/>
          </a:p>
        </p:txBody>
      </p:sp>
    </p:spTree>
    <p:extLst>
      <p:ext uri="{BB962C8B-B14F-4D97-AF65-F5344CB8AC3E}">
        <p14:creationId xmlns:p14="http://schemas.microsoft.com/office/powerpoint/2010/main" val="1897570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41" name="Group 140">
            <a:extLst>
              <a:ext uri="{FF2B5EF4-FFF2-40B4-BE49-F238E27FC236}">
                <a16:creationId xmlns:a16="http://schemas.microsoft.com/office/drawing/2014/main" id="{503816F2-40D5-4C23-AF57-063E3923610A}"/>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142" name="Freeform 6">
              <a:extLst>
                <a:ext uri="{FF2B5EF4-FFF2-40B4-BE49-F238E27FC236}">
                  <a16:creationId xmlns:a16="http://schemas.microsoft.com/office/drawing/2014/main" id="{DBF222D0-66E9-48F8-B249-75AF858DFD1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3" name="Freeform 7">
              <a:extLst>
                <a:ext uri="{FF2B5EF4-FFF2-40B4-BE49-F238E27FC236}">
                  <a16:creationId xmlns:a16="http://schemas.microsoft.com/office/drawing/2014/main" id="{5312FABD-B1AF-4E20-A8BF-0A6F0C42C8BE}"/>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44" name="Freeform 9">
              <a:extLst>
                <a:ext uri="{FF2B5EF4-FFF2-40B4-BE49-F238E27FC236}">
                  <a16:creationId xmlns:a16="http://schemas.microsoft.com/office/drawing/2014/main" id="{E6E2E6E5-F3C0-4B1A-8CEF-1F057A280403}"/>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5" name="Freeform 10">
              <a:extLst>
                <a:ext uri="{FF2B5EF4-FFF2-40B4-BE49-F238E27FC236}">
                  <a16:creationId xmlns:a16="http://schemas.microsoft.com/office/drawing/2014/main" id="{850A45DB-9259-4551-88A8-0D3D3E4FD460}"/>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6" name="Freeform 11">
              <a:extLst>
                <a:ext uri="{FF2B5EF4-FFF2-40B4-BE49-F238E27FC236}">
                  <a16:creationId xmlns:a16="http://schemas.microsoft.com/office/drawing/2014/main" id="{615A3848-AC67-4C67-A516-2823179F071D}"/>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7" name="Freeform 12">
              <a:extLst>
                <a:ext uri="{FF2B5EF4-FFF2-40B4-BE49-F238E27FC236}">
                  <a16:creationId xmlns:a16="http://schemas.microsoft.com/office/drawing/2014/main" id="{13BA5F40-CE6A-44DD-BBCE-EA36A12F39AC}"/>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8918" name="Rectangle 6"/>
          <p:cNvSpPr>
            <a:spLocks noGrp="1" noChangeArrowheads="1"/>
          </p:cNvSpPr>
          <p:nvPr>
            <p:ph type="ctrTitle"/>
          </p:nvPr>
        </p:nvSpPr>
        <p:spPr>
          <a:xfrm>
            <a:off x="1442836" y="701040"/>
            <a:ext cx="6430967" cy="2453640"/>
          </a:xfrm>
        </p:spPr>
        <p:txBody>
          <a:bodyPr>
            <a:normAutofit fontScale="90000"/>
          </a:bodyPr>
          <a:lstStyle/>
          <a:p>
            <a:pPr algn="ctr"/>
            <a:br>
              <a:rPr lang="en-US" sz="6000" b="1" dirty="0"/>
            </a:br>
            <a:br>
              <a:rPr lang="en-US" sz="6000" b="1" dirty="0"/>
            </a:br>
            <a:br>
              <a:rPr lang="en-US" sz="6000" b="1" dirty="0"/>
            </a:br>
            <a:br>
              <a:rPr lang="en-US" sz="6000" b="1" dirty="0"/>
            </a:br>
            <a:br>
              <a:rPr lang="en-US" sz="6000" b="1" dirty="0"/>
            </a:br>
            <a:br>
              <a:rPr lang="en-US" sz="6000" b="1" dirty="0"/>
            </a:br>
            <a:r>
              <a:rPr lang="en-US" sz="6000" b="1" dirty="0"/>
              <a:t>QUESTIONS</a:t>
            </a:r>
            <a:br>
              <a:rPr lang="en-US" sz="6000" b="1" dirty="0"/>
            </a:br>
            <a:br>
              <a:rPr lang="en-US" b="1" dirty="0"/>
            </a:br>
            <a:endParaRPr lang="en-US" sz="2400" b="1" dirty="0"/>
          </a:p>
        </p:txBody>
      </p:sp>
      <p:sp>
        <p:nvSpPr>
          <p:cNvPr id="38919" name="Rectangle 7"/>
          <p:cNvSpPr>
            <a:spLocks noGrp="1" noChangeArrowheads="1"/>
          </p:cNvSpPr>
          <p:nvPr>
            <p:ph type="subTitle" idx="1"/>
          </p:nvPr>
        </p:nvSpPr>
        <p:spPr>
          <a:xfrm>
            <a:off x="2987040" y="2778125"/>
            <a:ext cx="5640226" cy="3104515"/>
          </a:xfrm>
        </p:spPr>
        <p:txBody>
          <a:bodyPr>
            <a:normAutofit fontScale="70000" lnSpcReduction="20000"/>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prstClr val="black"/>
                </a:solidFill>
                <a:effectLst/>
                <a:uLnTx/>
                <a:uFillTx/>
                <a:ea typeface="+mn-ea"/>
                <a:cs typeface="Arial"/>
              </a:rPr>
              <a:t>Nicholas A. Lutz, Esq.</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3400" b="0" i="0" dirty="0">
                <a:effectLst/>
              </a:rPr>
              <a:t>Rathod | </a:t>
            </a:r>
            <a:r>
              <a:rPr lang="en-US" sz="3400" b="0" i="0" dirty="0" err="1">
                <a:effectLst/>
              </a:rPr>
              <a:t>Mohamedbhai</a:t>
            </a:r>
            <a:r>
              <a:rPr lang="en-US" sz="3400" b="0" i="0" dirty="0">
                <a:effectLst/>
              </a:rPr>
              <a:t> LLC</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3400" dirty="0">
                <a:cs typeface="Arial"/>
                <a:hlinkClick r:id="rId4"/>
              </a:rPr>
              <a:t>nl@rmlawyers.com</a:t>
            </a:r>
            <a:endParaRPr lang="en-US" sz="3400" dirty="0">
              <a:cs typeface="Arial"/>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effectLst/>
                <a:uLnTx/>
                <a:uFillTx/>
                <a:ea typeface="+mn-ea"/>
                <a:cs typeface="Arial"/>
              </a:rPr>
              <a:t>(303)578-4400</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prstClr val="black"/>
              </a:solidFill>
              <a:effectLst/>
              <a:uLnTx/>
              <a:uFillTx/>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prstClr val="black"/>
                </a:solidFill>
                <a:effectLst/>
                <a:uLnTx/>
                <a:uFillTx/>
                <a:ea typeface="+mn-ea"/>
                <a:cs typeface="+mn-cs"/>
              </a:rPr>
              <a:t>Conor D. Farley, Assistant City Attorney</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3400" dirty="0">
                <a:solidFill>
                  <a:prstClr val="black"/>
                </a:solidFill>
              </a:rPr>
              <a:t>Denver City Attorney’s Office</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3400" dirty="0">
                <a:solidFill>
                  <a:prstClr val="black"/>
                </a:solidFill>
                <a:cs typeface="Arial" panose="020B0604020202020204"/>
                <a:hlinkClick r:id="rId5"/>
              </a:rPr>
              <a:t>c</a:t>
            </a:r>
            <a:r>
              <a:rPr kumimoji="0" lang="en-US" sz="3400" b="0" i="0" u="none" strike="noStrike" kern="1200" cap="none" spc="0" normalizeH="0" baseline="0" noProof="0" dirty="0">
                <a:ln>
                  <a:noFill/>
                </a:ln>
                <a:solidFill>
                  <a:prstClr val="black"/>
                </a:solidFill>
                <a:effectLst/>
                <a:uLnTx/>
                <a:uFillTx/>
                <a:cs typeface="Arial" panose="020B0604020202020204"/>
                <a:hlinkClick r:id="rId5"/>
              </a:rPr>
              <a:t>onor.farley@denvergov.org</a:t>
            </a:r>
            <a:endParaRPr kumimoji="0" lang="en-US" sz="3400" b="0" i="0" u="none" strike="noStrike" kern="1200" cap="none" spc="0" normalizeH="0" baseline="0" noProof="0" dirty="0">
              <a:ln>
                <a:noFill/>
              </a:ln>
              <a:solidFill>
                <a:prstClr val="black"/>
              </a:solidFill>
              <a:effectLst/>
              <a:uLnTx/>
              <a:uFillTx/>
              <a:ea typeface="+mn-ea"/>
              <a:cs typeface="Arial" panose="020B0604020202020204"/>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US" sz="3400" dirty="0">
                <a:solidFill>
                  <a:prstClr val="black"/>
                </a:solidFill>
                <a:cs typeface="Arial" panose="020B0604020202020204"/>
              </a:rPr>
              <a:t>(720)913-3315</a:t>
            </a:r>
            <a:endParaRPr kumimoji="0" lang="en-US" sz="3400" b="0" i="0" u="none" strike="noStrike" kern="1200" cap="none" spc="0" normalizeH="0" baseline="0" noProof="0" dirty="0">
              <a:ln>
                <a:noFill/>
              </a:ln>
              <a:solidFill>
                <a:prstClr val="black"/>
              </a:solidFill>
              <a:effectLst/>
              <a:uLnTx/>
              <a:uFillTx/>
              <a:ea typeface="+mn-ea"/>
              <a:cs typeface="Arial" panose="020B0604020202020204"/>
            </a:endParaRPr>
          </a:p>
          <a:p>
            <a:pPr>
              <a:lnSpc>
                <a:spcPct val="90000"/>
              </a:lnSpc>
            </a:pPr>
            <a:endParaRPr lang="en-US" sz="3200" b="1" dirty="0">
              <a:cs typeface="Arial"/>
            </a:endParaRPr>
          </a:p>
        </p:txBody>
      </p:sp>
    </p:spTree>
    <p:extLst>
      <p:ext uri="{BB962C8B-B14F-4D97-AF65-F5344CB8AC3E}">
        <p14:creationId xmlns:p14="http://schemas.microsoft.com/office/powerpoint/2010/main" val="32940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94C52C56-BEF2-4E22-8C8E-A7AC96B03A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42285737-90EE-47DC-AC80-8AE156B1196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5" name="Group 84">
            <a:extLst>
              <a:ext uri="{FF2B5EF4-FFF2-40B4-BE49-F238E27FC236}">
                <a16:creationId xmlns:a16="http://schemas.microsoft.com/office/drawing/2014/main" id="{B57BDC17-F1B3-455F-BBF1-680AA1F25C06}"/>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86" name="Freeform 6">
              <a:extLst>
                <a:ext uri="{FF2B5EF4-FFF2-40B4-BE49-F238E27FC236}">
                  <a16:creationId xmlns:a16="http://schemas.microsoft.com/office/drawing/2014/main" id="{64E2FA9A-FEF7-4501-B0EB-5E45EDD2177A}"/>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87" name="Freeform 7">
              <a:extLst>
                <a:ext uri="{FF2B5EF4-FFF2-40B4-BE49-F238E27FC236}">
                  <a16:creationId xmlns:a16="http://schemas.microsoft.com/office/drawing/2014/main" id="{BC38192B-B4CB-47D4-A3B1-10010247F158}"/>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88" name="Freeform 8">
              <a:extLst>
                <a:ext uri="{FF2B5EF4-FFF2-40B4-BE49-F238E27FC236}">
                  <a16:creationId xmlns:a16="http://schemas.microsoft.com/office/drawing/2014/main" id="{96330E33-E171-4B0F-82B5-AF7230399B5C}"/>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9" name="Freeform 9">
              <a:extLst>
                <a:ext uri="{FF2B5EF4-FFF2-40B4-BE49-F238E27FC236}">
                  <a16:creationId xmlns:a16="http://schemas.microsoft.com/office/drawing/2014/main" id="{332B1723-69BF-42D7-B757-0FA059E15256}"/>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90" name="Freeform 10">
              <a:extLst>
                <a:ext uri="{FF2B5EF4-FFF2-40B4-BE49-F238E27FC236}">
                  <a16:creationId xmlns:a16="http://schemas.microsoft.com/office/drawing/2014/main" id="{F115D62D-1E96-48D1-A78D-D370A0BFB9B5}"/>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91" name="Freeform 11">
              <a:extLst>
                <a:ext uri="{FF2B5EF4-FFF2-40B4-BE49-F238E27FC236}">
                  <a16:creationId xmlns:a16="http://schemas.microsoft.com/office/drawing/2014/main" id="{91C2876A-169D-4822-A766-C00578C88B4B}"/>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D0657ED3-1CC3-48CE-8A25-1C655AE25BF9}"/>
              </a:ext>
            </a:extLst>
          </p:cNvPr>
          <p:cNvSpPr>
            <a:spLocks noGrp="1"/>
          </p:cNvSpPr>
          <p:nvPr>
            <p:ph type="title"/>
          </p:nvPr>
        </p:nvSpPr>
        <p:spPr>
          <a:xfrm>
            <a:off x="266146" y="685800"/>
            <a:ext cx="2527702" cy="5105400"/>
          </a:xfrm>
        </p:spPr>
        <p:txBody>
          <a:bodyPr>
            <a:normAutofit/>
          </a:bodyPr>
          <a:lstStyle/>
          <a:p>
            <a:pPr algn="l"/>
            <a:r>
              <a:rPr lang="en-US" sz="2800" dirty="0">
                <a:solidFill>
                  <a:srgbClr val="FFFFFF"/>
                </a:solidFill>
              </a:rPr>
              <a:t>Development of 42 U.S.C. § 1983 Litigation</a:t>
            </a: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endParaRPr lang="en-US" sz="2800" dirty="0">
              <a:solidFill>
                <a:srgbClr val="FFFFFF"/>
              </a:solidFill>
            </a:endParaRPr>
          </a:p>
        </p:txBody>
      </p:sp>
      <p:sp>
        <p:nvSpPr>
          <p:cNvPr id="3" name="Content Placeholder 2"/>
          <p:cNvSpPr>
            <a:spLocks noGrp="1"/>
          </p:cNvSpPr>
          <p:nvPr>
            <p:ph idx="1"/>
          </p:nvPr>
        </p:nvSpPr>
        <p:spPr>
          <a:xfrm>
            <a:off x="3422404" y="254000"/>
            <a:ext cx="5703775" cy="6604000"/>
          </a:xfrm>
        </p:spPr>
        <p:txBody>
          <a:bodyPr anchor="t">
            <a:normAutofit/>
          </a:bodyPr>
          <a:lstStyle/>
          <a:p>
            <a:pPr algn="just"/>
            <a:r>
              <a:rPr lang="en-US" sz="2000" dirty="0"/>
              <a:t>Municipal officials who violate the constitutional rights of individuals are acting “under color of law” for purposes of Section 1983 even if the conduct at issue was contrary to state law. </a:t>
            </a:r>
            <a:r>
              <a:rPr lang="en-US" sz="2000" i="1" dirty="0"/>
              <a:t>Monroe v. Pape</a:t>
            </a:r>
            <a:r>
              <a:rPr lang="en-US" sz="2000" dirty="0"/>
              <a:t>, 365 U.S. 167 (1961)</a:t>
            </a:r>
          </a:p>
          <a:p>
            <a:pPr algn="just"/>
            <a:r>
              <a:rPr lang="en-US" sz="2000" dirty="0"/>
              <a:t>42 U.S.C. § 1988 – the fee shifting statute that provides for recoverable attorneys’ fees for prevailing Plaintiff (but not Defendant) was enacted in 1976 to incentivize private attorneys to enforce civil rights laws.</a:t>
            </a:r>
          </a:p>
          <a:p>
            <a:pPr marL="285750" marR="0" lvl="0" indent="-285750" algn="just" defTabSz="457200" rtl="0" eaLnBrk="1" fontAlgn="auto" latinLnBrk="0" hangingPunct="1">
              <a:lnSpc>
                <a:spcPct val="100000"/>
              </a:lnSpc>
              <a:spcBef>
                <a:spcPct val="20000"/>
              </a:spcBef>
              <a:spcAft>
                <a:spcPts val="600"/>
              </a:spcAft>
              <a:buClr>
                <a:srgbClr val="0096D6">
                  <a:lumMod val="75000"/>
                </a:srgbClr>
              </a:buClr>
              <a:buSzPct val="145000"/>
              <a:buFont typeface="Arial"/>
              <a:buChar char="•"/>
              <a:tabLst/>
              <a:defRPr/>
            </a:pPr>
            <a:r>
              <a:rPr kumimoji="0" lang="en-US" sz="2000" b="0" i="1" u="none" strike="noStrike" kern="1200" cap="none" spc="0" normalizeH="0" baseline="0" noProof="0" dirty="0">
                <a:ln>
                  <a:noFill/>
                </a:ln>
                <a:solidFill>
                  <a:prstClr val="black"/>
                </a:solidFill>
                <a:effectLst/>
                <a:uLnTx/>
                <a:uFillTx/>
                <a:ea typeface="+mn-ea"/>
                <a:cs typeface="+mn-cs"/>
              </a:rPr>
              <a:t>Monell v. Department of Social Services of the City of New York</a:t>
            </a:r>
            <a:r>
              <a:rPr kumimoji="0" lang="en-US" sz="2000" b="0" i="0" u="none" strike="noStrike" kern="1200" cap="none" spc="0" normalizeH="0" baseline="0" noProof="0" dirty="0">
                <a:ln>
                  <a:noFill/>
                </a:ln>
                <a:solidFill>
                  <a:prstClr val="black"/>
                </a:solidFill>
                <a:effectLst/>
                <a:uLnTx/>
                <a:uFillTx/>
                <a:ea typeface="+mn-ea"/>
                <a:cs typeface="+mn-cs"/>
              </a:rPr>
              <a:t>, 436 U.S. 658 (1978): The Supreme Court overrules </a:t>
            </a:r>
            <a:r>
              <a:rPr kumimoji="0" lang="en-US" sz="2000" b="0" i="1" u="none" strike="noStrike" kern="1200" cap="none" spc="0" normalizeH="0" baseline="0" noProof="0" dirty="0">
                <a:ln>
                  <a:noFill/>
                </a:ln>
                <a:solidFill>
                  <a:prstClr val="black"/>
                </a:solidFill>
                <a:effectLst/>
                <a:uLnTx/>
                <a:uFillTx/>
                <a:ea typeface="+mn-ea"/>
                <a:cs typeface="+mn-cs"/>
              </a:rPr>
              <a:t>Monroe v. Pape</a:t>
            </a:r>
            <a:r>
              <a:rPr kumimoji="0" lang="en-US" sz="2000" b="0" i="0" u="none" strike="noStrike" kern="1200" cap="none" spc="0" normalizeH="0" baseline="0" noProof="0" dirty="0">
                <a:ln>
                  <a:noFill/>
                </a:ln>
                <a:solidFill>
                  <a:prstClr val="black"/>
                </a:solidFill>
                <a:effectLst/>
                <a:uLnTx/>
                <a:uFillTx/>
                <a:ea typeface="+mn-ea"/>
                <a:cs typeface="+mn-cs"/>
              </a:rPr>
              <a:t>, in part, holding that a municipal government may be sued under Section 1983 when its policies, customs, or practices cause the constitutional violation at issue. </a:t>
            </a:r>
          </a:p>
          <a:p>
            <a:endParaRPr lang="en-US" dirty="0"/>
          </a:p>
        </p:txBody>
      </p:sp>
    </p:spTree>
    <p:extLst>
      <p:ext uri="{BB962C8B-B14F-4D97-AF65-F5344CB8AC3E}">
        <p14:creationId xmlns:p14="http://schemas.microsoft.com/office/powerpoint/2010/main" val="270505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6" name="Rectangle 112">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27" name="Group 114">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5592" y="0"/>
            <a:ext cx="3761187" cy="6862763"/>
            <a:chOff x="2928938" y="-4763"/>
            <a:chExt cx="5014912" cy="6862763"/>
          </a:xfrm>
        </p:grpSpPr>
        <p:sp>
          <p:nvSpPr>
            <p:cNvPr id="116"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8"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18"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19"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20"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21"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23" name="Rectangle 122">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696" y="667808"/>
            <a:ext cx="8170607"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57ED3-1CC3-48CE-8A25-1C655AE25BF9}"/>
              </a:ext>
            </a:extLst>
          </p:cNvPr>
          <p:cNvSpPr>
            <a:spLocks noGrp="1"/>
          </p:cNvSpPr>
          <p:nvPr>
            <p:ph type="title"/>
          </p:nvPr>
        </p:nvSpPr>
        <p:spPr>
          <a:xfrm>
            <a:off x="866342" y="720535"/>
            <a:ext cx="2359152" cy="4334256"/>
          </a:xfrm>
        </p:spPr>
        <p:txBody>
          <a:bodyPr>
            <a:normAutofit/>
          </a:bodyPr>
          <a:lstStyle/>
          <a:p>
            <a:r>
              <a:rPr lang="en-US" sz="3100" dirty="0"/>
              <a:t>Basics of a Section 1983 Claim</a:t>
            </a:r>
          </a:p>
        </p:txBody>
      </p:sp>
      <p:cxnSp>
        <p:nvCxnSpPr>
          <p:cNvPr id="125" name="Straight Connector 124">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1"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97467" y="1272033"/>
            <a:ext cx="4463259" cy="4165600"/>
          </a:xfrm>
        </p:spPr>
        <p:txBody>
          <a:bodyPr>
            <a:normAutofit/>
          </a:bodyPr>
          <a:lstStyle/>
          <a:p>
            <a:pPr marL="457200" lvl="1" indent="0" algn="just">
              <a:buNone/>
            </a:pPr>
            <a:r>
              <a:rPr lang="en-US" sz="1600" dirty="0"/>
              <a:t>“Every person who, under color of any statute, ordinance, regulation, custom, or usage, of any State or Territory or the District of Columbia, subjects, or causes to be subjected, any citizen of the United States or other person within the jurisdiction thereof to the to the deprivation of any rights, privileges, or immunities secured by the Constitution and laws, shall be liable to the party injured in an action at law, suit in equity, or other proper proceeding for redress.”</a:t>
            </a:r>
            <a:endParaRPr lang="en-US" sz="1700" dirty="0"/>
          </a:p>
        </p:txBody>
      </p:sp>
    </p:spTree>
    <p:extLst>
      <p:ext uri="{BB962C8B-B14F-4D97-AF65-F5344CB8AC3E}">
        <p14:creationId xmlns:p14="http://schemas.microsoft.com/office/powerpoint/2010/main" val="67604895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6" name="Rectangle 112">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27" name="Group 114">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5592" y="0"/>
            <a:ext cx="3761187" cy="6862763"/>
            <a:chOff x="2928938" y="-4763"/>
            <a:chExt cx="5014912" cy="6862763"/>
          </a:xfrm>
        </p:grpSpPr>
        <p:sp>
          <p:nvSpPr>
            <p:cNvPr id="116"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8"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18"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19"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20"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21"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23" name="Rectangle 122">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696" y="667808"/>
            <a:ext cx="8170607"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57ED3-1CC3-48CE-8A25-1C655AE25BF9}"/>
              </a:ext>
            </a:extLst>
          </p:cNvPr>
          <p:cNvSpPr>
            <a:spLocks noGrp="1"/>
          </p:cNvSpPr>
          <p:nvPr>
            <p:ph type="title"/>
          </p:nvPr>
        </p:nvSpPr>
        <p:spPr>
          <a:xfrm>
            <a:off x="866342" y="720535"/>
            <a:ext cx="2359152" cy="4334256"/>
          </a:xfrm>
        </p:spPr>
        <p:txBody>
          <a:bodyPr>
            <a:normAutofit/>
          </a:bodyPr>
          <a:lstStyle/>
          <a:p>
            <a:r>
              <a:rPr lang="en-US" sz="3100" dirty="0"/>
              <a:t>Basics of a Section 1983 Claim</a:t>
            </a:r>
          </a:p>
        </p:txBody>
      </p:sp>
      <p:cxnSp>
        <p:nvCxnSpPr>
          <p:cNvPr id="125" name="Straight Connector 124">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1"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55949" y="1261873"/>
            <a:ext cx="4463259" cy="4449422"/>
          </a:xfrm>
        </p:spPr>
        <p:txBody>
          <a:bodyPr>
            <a:noAutofit/>
          </a:bodyPr>
          <a:lstStyle/>
          <a:p>
            <a:pPr lvl="1" algn="just"/>
            <a:r>
              <a:rPr lang="en-US" dirty="0"/>
              <a:t>Section 1983 is a remedial statute and not a source of substantive rights.</a:t>
            </a:r>
          </a:p>
          <a:p>
            <a:pPr lvl="1" algn="just"/>
            <a:r>
              <a:rPr lang="en-US" dirty="0"/>
              <a:t>Plaintiff must identify the constitutional right(s) alleged to have been violated.</a:t>
            </a:r>
          </a:p>
          <a:p>
            <a:pPr lvl="1" algn="just"/>
            <a:r>
              <a:rPr lang="en-US" dirty="0"/>
              <a:t>Plaintiff must prove causation for each defendant (either individual or municipality) alleged to have caused the constitutional injury at issue.</a:t>
            </a:r>
          </a:p>
          <a:p>
            <a:pPr lvl="1" algn="just"/>
            <a:r>
              <a:rPr lang="en-US" dirty="0"/>
              <a:t>Negligence is insufficient to incur liability under Section 1983 – Plaintiff must prove intentional conduct.</a:t>
            </a:r>
          </a:p>
        </p:txBody>
      </p:sp>
    </p:spTree>
    <p:extLst>
      <p:ext uri="{BB962C8B-B14F-4D97-AF65-F5344CB8AC3E}">
        <p14:creationId xmlns:p14="http://schemas.microsoft.com/office/powerpoint/2010/main" val="315332289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dirty="0"/>
              <a:t>Elements of a Section 1983 Claim: Individual Liability</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695874" y="1386681"/>
            <a:ext cx="5706366" cy="4195921"/>
          </a:xfrm>
        </p:spPr>
        <p:txBody>
          <a:bodyPr vert="horz" lIns="91440" tIns="45720" rIns="91440" bIns="45720" rtlCol="0" anchor="t">
            <a:noAutofit/>
          </a:bodyPr>
          <a:lstStyle/>
          <a:p>
            <a:pPr algn="just"/>
            <a:r>
              <a:rPr kumimoji="0" lang="en-US" sz="1800" b="0" i="0" u="none" strike="noStrike" kern="1200" cap="none" spc="0" normalizeH="0" baseline="0" noProof="0" dirty="0">
                <a:ln>
                  <a:noFill/>
                </a:ln>
                <a:solidFill>
                  <a:prstClr val="black"/>
                </a:solidFill>
                <a:effectLst/>
                <a:uLnTx/>
                <a:uFillTx/>
                <a:ea typeface="+mn-ea"/>
                <a:cs typeface="+mn-cs"/>
              </a:rPr>
              <a:t>A claim must </a:t>
            </a:r>
            <a:r>
              <a:rPr lang="en-US" sz="1800" dirty="0">
                <a:solidFill>
                  <a:prstClr val="black"/>
                </a:solidFill>
              </a:rPr>
              <a:t>be based </a:t>
            </a:r>
            <a:r>
              <a:rPr kumimoji="0" lang="en-US" sz="1800" b="0" i="0" u="none" strike="noStrike" kern="1200" cap="none" spc="0" normalizeH="0" baseline="0" noProof="0" dirty="0">
                <a:ln>
                  <a:noFill/>
                </a:ln>
                <a:solidFill>
                  <a:prstClr val="black"/>
                </a:solidFill>
                <a:effectLst/>
                <a:uLnTx/>
                <a:uFillTx/>
                <a:ea typeface="+mn-ea"/>
                <a:cs typeface="+mn-cs"/>
              </a:rPr>
              <a:t>on personal involvement in the constitutional violation. </a:t>
            </a:r>
            <a:r>
              <a:rPr lang="en-US" sz="1800" b="0" i="1" u="none" strike="noStrike" baseline="0" dirty="0"/>
              <a:t>Jenkins v. Wood</a:t>
            </a:r>
            <a:r>
              <a:rPr lang="en-US" sz="1800" b="0" i="0" u="none" strike="noStrike" baseline="0" dirty="0"/>
              <a:t>, 81 F.3d 988, 994 (10th Cir. 1996).</a:t>
            </a:r>
            <a:endParaRPr lang="en-US" sz="1800" dirty="0">
              <a:solidFill>
                <a:prstClr val="black"/>
              </a:solidFill>
            </a:endParaRPr>
          </a:p>
          <a:p>
            <a:pPr algn="just"/>
            <a:r>
              <a:rPr lang="en-US" sz="1800" b="1" dirty="0">
                <a:solidFill>
                  <a:prstClr val="black"/>
                </a:solidFill>
              </a:rPr>
              <a:t>Failure to Intervene</a:t>
            </a:r>
            <a:r>
              <a:rPr lang="en-US" sz="1800" dirty="0">
                <a:solidFill>
                  <a:prstClr val="black"/>
                </a:solidFill>
              </a:rPr>
              <a:t>: An officer </a:t>
            </a:r>
            <a:r>
              <a:rPr lang="en-US" sz="1800" b="0" i="0" u="none" strike="noStrike" baseline="0" dirty="0">
                <a:solidFill>
                  <a:srgbClr val="000000"/>
                </a:solidFill>
              </a:rPr>
              <a:t>observed or had reason to know (1) that a constitutional violation was being committed by another law enforcement official, (2) had a realistic opportunity to intervene in order to prevent the harm from occurring, and (3) failed to do so. </a:t>
            </a:r>
            <a:r>
              <a:rPr lang="en-US" sz="1800" b="0" i="1" u="none" strike="noStrike" baseline="0" dirty="0">
                <a:solidFill>
                  <a:srgbClr val="000000"/>
                </a:solidFill>
              </a:rPr>
              <a:t>Hall v. Burke</a:t>
            </a:r>
            <a:r>
              <a:rPr lang="en-US" sz="1800" b="0" i="0" u="none" strike="noStrike" baseline="0" dirty="0">
                <a:solidFill>
                  <a:srgbClr val="000000"/>
                </a:solidFill>
              </a:rPr>
              <a:t>, 12 </a:t>
            </a:r>
            <a:r>
              <a:rPr lang="en-US" sz="1800" b="0" i="0" u="none" strike="noStrike" baseline="0" dirty="0" err="1">
                <a:solidFill>
                  <a:srgbClr val="000000"/>
                </a:solidFill>
              </a:rPr>
              <a:t>Fed.Appx</a:t>
            </a:r>
            <a:r>
              <a:rPr lang="en-US" sz="1800" b="0" i="0" u="none" strike="noStrike" baseline="0" dirty="0">
                <a:solidFill>
                  <a:srgbClr val="000000"/>
                </a:solidFill>
              </a:rPr>
              <a:t>. 856, 861 (10th Cir. 2001). </a:t>
            </a:r>
            <a:endParaRPr lang="en-US" sz="1800" dirty="0">
              <a:solidFill>
                <a:prstClr val="black"/>
              </a:solidFill>
            </a:endParaRPr>
          </a:p>
          <a:p>
            <a:pPr algn="just"/>
            <a:r>
              <a:rPr kumimoji="0" lang="en-US" sz="1800" b="1" i="0" u="none" strike="noStrike" kern="1200" cap="none" spc="0" normalizeH="0" baseline="0" noProof="0" dirty="0">
                <a:ln>
                  <a:noFill/>
                </a:ln>
                <a:solidFill>
                  <a:prstClr val="black"/>
                </a:solidFill>
                <a:effectLst/>
                <a:uLnTx/>
                <a:uFillTx/>
                <a:ea typeface="+mn-ea"/>
                <a:cs typeface="+mn-cs"/>
              </a:rPr>
              <a:t>Supervisory Liability</a:t>
            </a:r>
            <a:r>
              <a:rPr kumimoji="0" lang="en-US" sz="1800" b="0" i="0" u="none" strike="noStrike" kern="1200" cap="none" spc="0" normalizeH="0" baseline="0" noProof="0" dirty="0">
                <a:ln>
                  <a:noFill/>
                </a:ln>
                <a:solidFill>
                  <a:prstClr val="black"/>
                </a:solidFill>
                <a:effectLst/>
                <a:uLnTx/>
                <a:uFillTx/>
                <a:ea typeface="+mn-ea"/>
                <a:cs typeface="+mn-cs"/>
              </a:rPr>
              <a:t>: Requires that (1) the defendant promulgated, created, implemented or possessed responsibility for the continued operation of a policy that (2) caused the complained of constitutional harm, and (3) acted with the state of mind required to establish the alleged constitutional deprivation.” </a:t>
            </a:r>
            <a:r>
              <a:rPr kumimoji="0" lang="en-US" sz="1800" b="0" i="1" u="none" strike="noStrike" kern="1200" cap="none" spc="0" normalizeH="0" baseline="0" noProof="0" dirty="0" err="1">
                <a:ln>
                  <a:noFill/>
                </a:ln>
                <a:solidFill>
                  <a:prstClr val="black"/>
                </a:solidFill>
                <a:effectLst/>
                <a:uLnTx/>
                <a:uFillTx/>
                <a:ea typeface="+mn-ea"/>
                <a:cs typeface="+mn-cs"/>
              </a:rPr>
              <a:t>Dodds</a:t>
            </a:r>
            <a:r>
              <a:rPr kumimoji="0" lang="en-US" sz="1800" b="0" i="1" u="none" strike="noStrike" kern="1200" cap="none" spc="0" normalizeH="0" baseline="0" noProof="0" dirty="0">
                <a:ln>
                  <a:noFill/>
                </a:ln>
                <a:solidFill>
                  <a:prstClr val="black"/>
                </a:solidFill>
                <a:effectLst/>
                <a:uLnTx/>
                <a:uFillTx/>
                <a:ea typeface="+mn-ea"/>
                <a:cs typeface="+mn-cs"/>
              </a:rPr>
              <a:t> v. Richardson</a:t>
            </a:r>
            <a:r>
              <a:rPr kumimoji="0" lang="en-US" sz="1800" b="0" i="0" u="none" strike="noStrike" kern="1200" cap="none" spc="0" normalizeH="0" baseline="0" noProof="0" dirty="0">
                <a:ln>
                  <a:noFill/>
                </a:ln>
                <a:solidFill>
                  <a:prstClr val="black"/>
                </a:solidFill>
                <a:effectLst/>
                <a:uLnTx/>
                <a:uFillTx/>
                <a:ea typeface="+mn-ea"/>
                <a:cs typeface="+mn-cs"/>
              </a:rPr>
              <a:t>, 614 F.3d 1185, (10th Cir. 2010).</a:t>
            </a:r>
          </a:p>
          <a:p>
            <a:pPr lvl="2">
              <a:buClr>
                <a:srgbClr val="0096D6">
                  <a:lumMod val="75000"/>
                </a:srgbClr>
              </a:buClr>
              <a:buFont typeface="Courier New" panose="02070309020205020404" pitchFamily="49" charset="0"/>
              <a:buChar char="o"/>
              <a:defRPr/>
            </a:pPr>
            <a:endParaRPr lang="en-US" dirty="0">
              <a:solidFill>
                <a:prstClr val="black"/>
              </a:solidFill>
              <a:latin typeface="Arial" panose="020B0604020202020204"/>
            </a:endParaRPr>
          </a:p>
          <a:p>
            <a:pPr marL="914400" lvl="2" indent="0">
              <a:buClr>
                <a:srgbClr val="0096D6">
                  <a:lumMod val="75000"/>
                </a:srgbClr>
              </a:buClr>
              <a:buNone/>
              <a:defRPr/>
            </a:pPr>
            <a:endParaRPr kumimoji="0" lang="en-US"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13833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9D059B6-ADD8-488A-B346-63289E90D1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28" name="Freeform 6">
              <a:extLst>
                <a:ext uri="{FF2B5EF4-FFF2-40B4-BE49-F238E27FC236}">
                  <a16:creationId xmlns:a16="http://schemas.microsoft.com/office/drawing/2014/main" id="{F69B42B4-BC82-4495-A6F9-A28167B56A0E}"/>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83CC168C-2AD4-4FFB-9F25-420ED6514C7D}"/>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0" name="Freeform 9">
              <a:extLst>
                <a:ext uri="{FF2B5EF4-FFF2-40B4-BE49-F238E27FC236}">
                  <a16:creationId xmlns:a16="http://schemas.microsoft.com/office/drawing/2014/main" id="{6C9F369A-6158-4AE8-BA04-138A9DFFAE05}"/>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1" name="Freeform 10">
              <a:extLst>
                <a:ext uri="{FF2B5EF4-FFF2-40B4-BE49-F238E27FC236}">
                  <a16:creationId xmlns:a16="http://schemas.microsoft.com/office/drawing/2014/main" id="{FC7B1DF4-AD98-42A8-820F-667A3DCC40AC}"/>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2" name="Freeform 11">
              <a:extLst>
                <a:ext uri="{FF2B5EF4-FFF2-40B4-BE49-F238E27FC236}">
                  <a16:creationId xmlns:a16="http://schemas.microsoft.com/office/drawing/2014/main" id="{61C58B74-3656-4FD5-AC47-EE3A59EBB818}"/>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3" name="Freeform 12">
              <a:extLst>
                <a:ext uri="{FF2B5EF4-FFF2-40B4-BE49-F238E27FC236}">
                  <a16:creationId xmlns:a16="http://schemas.microsoft.com/office/drawing/2014/main" id="{8B349A01-D803-4A18-B608-47BFCED43435}"/>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5" name="Rectangle 34">
            <a:extLst>
              <a:ext uri="{FF2B5EF4-FFF2-40B4-BE49-F238E27FC236}">
                <a16:creationId xmlns:a16="http://schemas.microsoft.com/office/drawing/2014/main" id="{9CD9ACDE-8038-488C-AB0C-5FD1A373C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A6C2449-5F66-4753-AAA3-4AD81E57A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39" name="Group 38">
            <a:extLst>
              <a:ext uri="{FF2B5EF4-FFF2-40B4-BE49-F238E27FC236}">
                <a16:creationId xmlns:a16="http://schemas.microsoft.com/office/drawing/2014/main" id="{329F7DAB-18F4-436A-A0D8-61013DEB6F5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068" y="1"/>
            <a:ext cx="2443597" cy="6858000"/>
            <a:chOff x="141424" y="1"/>
            <a:chExt cx="3258129" cy="6858000"/>
          </a:xfrm>
        </p:grpSpPr>
        <p:sp>
          <p:nvSpPr>
            <p:cNvPr id="40" name="Freeform 6">
              <a:extLst>
                <a:ext uri="{FF2B5EF4-FFF2-40B4-BE49-F238E27FC236}">
                  <a16:creationId xmlns:a16="http://schemas.microsoft.com/office/drawing/2014/main" id="{AA2A446D-5444-4251-A0C1-1C33937BB106}"/>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41" name="Freeform 7">
              <a:extLst>
                <a:ext uri="{FF2B5EF4-FFF2-40B4-BE49-F238E27FC236}">
                  <a16:creationId xmlns:a16="http://schemas.microsoft.com/office/drawing/2014/main" id="{E013EF53-9F7F-40D2-9E88-917DCF6430BE}"/>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42" name="Freeform 12">
              <a:extLst>
                <a:ext uri="{FF2B5EF4-FFF2-40B4-BE49-F238E27FC236}">
                  <a16:creationId xmlns:a16="http://schemas.microsoft.com/office/drawing/2014/main" id="{210AE139-2815-4F3D-A56C-2608DB3D7706}"/>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43" name="Freeform 13">
              <a:extLst>
                <a:ext uri="{FF2B5EF4-FFF2-40B4-BE49-F238E27FC236}">
                  <a16:creationId xmlns:a16="http://schemas.microsoft.com/office/drawing/2014/main" id="{7C52B438-B53F-4BCB-A9A8-183E8815AA87}"/>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44" name="Freeform: Shape 43">
              <a:extLst>
                <a:ext uri="{FF2B5EF4-FFF2-40B4-BE49-F238E27FC236}">
                  <a16:creationId xmlns:a16="http://schemas.microsoft.com/office/drawing/2014/main" id="{557375C8-AF41-41DF-8F04-72401D4B9EB2}"/>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45" name="Freeform 15">
              <a:extLst>
                <a:ext uri="{FF2B5EF4-FFF2-40B4-BE49-F238E27FC236}">
                  <a16:creationId xmlns:a16="http://schemas.microsoft.com/office/drawing/2014/main" id="{1B37C1D7-483C-4CD7-85AB-F4EEA6E57367}"/>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25385FE-F119-4B4F-B7D3-2B269DD1C384}"/>
              </a:ext>
            </a:extLst>
          </p:cNvPr>
          <p:cNvSpPr>
            <a:spLocks noGrp="1"/>
          </p:cNvSpPr>
          <p:nvPr>
            <p:ph type="title"/>
          </p:nvPr>
        </p:nvSpPr>
        <p:spPr>
          <a:xfrm>
            <a:off x="2819996" y="1915319"/>
            <a:ext cx="5529263" cy="1549400"/>
          </a:xfrm>
        </p:spPr>
        <p:txBody>
          <a:bodyPr vert="horz" lIns="91440" tIns="45720" rIns="91440" bIns="45720" rtlCol="0" anchor="b">
            <a:normAutofit fontScale="90000"/>
          </a:bodyPr>
          <a:lstStyle/>
          <a:p>
            <a:pPr>
              <a:lnSpc>
                <a:spcPct val="9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dirty="0"/>
              <a:t>Elements of a Section 1983 Claim: Municipal Liability</a:t>
            </a:r>
            <a:br>
              <a:rPr lang="en-US" sz="6000" dirty="0"/>
            </a:br>
            <a:br>
              <a:rPr lang="en-US" sz="6000" dirty="0"/>
            </a:br>
            <a:br>
              <a:rPr lang="en-US" sz="6000" dirty="0"/>
            </a:br>
            <a:endParaRPr lang="en-US" sz="6000" dirty="0"/>
          </a:p>
        </p:txBody>
      </p:sp>
      <p:sp>
        <p:nvSpPr>
          <p:cNvPr id="3" name="Content Placeholder 2">
            <a:extLst>
              <a:ext uri="{FF2B5EF4-FFF2-40B4-BE49-F238E27FC236}">
                <a16:creationId xmlns:a16="http://schemas.microsoft.com/office/drawing/2014/main" id="{45CE40EC-58F8-4818-B1B4-B8EE20C092CC}"/>
              </a:ext>
            </a:extLst>
          </p:cNvPr>
          <p:cNvSpPr>
            <a:spLocks noGrp="1"/>
          </p:cNvSpPr>
          <p:nvPr>
            <p:ph idx="1"/>
          </p:nvPr>
        </p:nvSpPr>
        <p:spPr>
          <a:xfrm>
            <a:off x="2132708" y="1330959"/>
            <a:ext cx="6269532" cy="4195921"/>
          </a:xfrm>
        </p:spPr>
        <p:txBody>
          <a:bodyPr vert="horz" lIns="91440" tIns="45720" rIns="91440" bIns="45720" rtlCol="0" anchor="t">
            <a:noAutofit/>
          </a:bodyPr>
          <a:lstStyle/>
          <a:p>
            <a:pPr lvl="1" algn="just">
              <a:buClr>
                <a:srgbClr val="0096D6">
                  <a:lumMod val="75000"/>
                </a:srgbClr>
              </a:buClr>
              <a:buFont typeface="Courier New" panose="02070309020205020404" pitchFamily="49" charset="0"/>
              <a:buChar char="o"/>
              <a:defRPr/>
            </a:pPr>
            <a:r>
              <a:rPr lang="en-US" dirty="0"/>
              <a:t>Established by </a:t>
            </a:r>
            <a:r>
              <a:rPr lang="en-US" i="1" dirty="0"/>
              <a:t>Monell v. </a:t>
            </a:r>
            <a:r>
              <a:rPr lang="en-US" i="1" dirty="0" err="1"/>
              <a:t>Dep’t</a:t>
            </a:r>
            <a:r>
              <a:rPr lang="en-US" i="1" dirty="0"/>
              <a:t> of </a:t>
            </a:r>
            <a:r>
              <a:rPr lang="en-US" i="1" dirty="0" err="1"/>
              <a:t>Soc.Serv</a:t>
            </a:r>
            <a:r>
              <a:rPr lang="en-US" i="1" dirty="0"/>
              <a:t>. of the City of New York</a:t>
            </a:r>
            <a:r>
              <a:rPr lang="en-US" dirty="0"/>
              <a:t>, 436 U.S. 658 (1978)</a:t>
            </a:r>
          </a:p>
          <a:p>
            <a:pPr lvl="1" algn="just">
              <a:buClr>
                <a:srgbClr val="0096D6">
                  <a:lumMod val="75000"/>
                </a:srgbClr>
              </a:buClr>
              <a:buFont typeface="Courier New" panose="02070309020205020404" pitchFamily="49" charset="0"/>
              <a:buChar char="o"/>
              <a:defRPr/>
            </a:pPr>
            <a:r>
              <a:rPr lang="en-US" b="0" i="0" u="none" strike="noStrike" baseline="0" dirty="0">
                <a:solidFill>
                  <a:srgbClr val="000000"/>
                </a:solidFill>
              </a:rPr>
              <a:t>A municipality may not be held liable where there was no underlying constitutional violation by any of its officers. </a:t>
            </a:r>
            <a:r>
              <a:rPr lang="en-US" b="0" i="1" u="none" strike="noStrike" baseline="0" dirty="0">
                <a:solidFill>
                  <a:srgbClr val="000000"/>
                </a:solidFill>
              </a:rPr>
              <a:t>Wilson v. Meeks</a:t>
            </a:r>
            <a:r>
              <a:rPr lang="en-US" b="0" i="0" u="none" strike="noStrike" baseline="0" dirty="0">
                <a:solidFill>
                  <a:srgbClr val="000000"/>
                </a:solidFill>
              </a:rPr>
              <a:t>, 98 F.3d 1247, 1255 (10th Cir. 1996) </a:t>
            </a:r>
          </a:p>
          <a:p>
            <a:pPr lvl="1" algn="just">
              <a:buClr>
                <a:srgbClr val="0096D6">
                  <a:lumMod val="75000"/>
                </a:srgbClr>
              </a:buClr>
              <a:buFont typeface="Courier New" panose="02070309020205020404" pitchFamily="49" charset="0"/>
              <a:buChar char="o"/>
              <a:defRPr/>
            </a:pPr>
            <a:r>
              <a:rPr lang="en-US" dirty="0"/>
              <a:t>In addition to an underlying constitutional violation, a claim for municipal liability must also establish: (1) official policy or custom, (2) causation, and (3) state of mind. </a:t>
            </a:r>
            <a:r>
              <a:rPr lang="en-US" i="1" dirty="0"/>
              <a:t>Schneider v. City of Grand Junction Police </a:t>
            </a:r>
            <a:r>
              <a:rPr lang="en-US" i="1" dirty="0" err="1"/>
              <a:t>Dep't</a:t>
            </a:r>
            <a:r>
              <a:rPr lang="en-US" dirty="0"/>
              <a:t>, 717 F.3d 760 (10th Cir. 2013).</a:t>
            </a:r>
          </a:p>
        </p:txBody>
      </p:sp>
    </p:spTree>
    <p:extLst>
      <p:ext uri="{BB962C8B-B14F-4D97-AF65-F5344CB8AC3E}">
        <p14:creationId xmlns:p14="http://schemas.microsoft.com/office/powerpoint/2010/main" val="257370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9B88-533B-44B4-ADB7-D654E266F580}"/>
              </a:ext>
            </a:extLst>
          </p:cNvPr>
          <p:cNvSpPr>
            <a:spLocks noGrp="1"/>
          </p:cNvSpPr>
          <p:nvPr>
            <p:ph type="title"/>
          </p:nvPr>
        </p:nvSpPr>
        <p:spPr/>
        <p:txBody>
          <a:bodyPr>
            <a:normAutofit/>
          </a:bodyPr>
          <a:lstStyle/>
          <a:p>
            <a:r>
              <a:rPr lang="en-US" sz="3200" dirty="0"/>
              <a:t>Elements of a Section 1983 Claim: Municipal Liability (Cont.)</a:t>
            </a:r>
            <a:br>
              <a:rPr lang="en-US" dirty="0">
                <a:cs typeface="Arial"/>
              </a:rPr>
            </a:br>
            <a:endParaRPr lang="en-US" dirty="0"/>
          </a:p>
        </p:txBody>
      </p:sp>
      <p:sp>
        <p:nvSpPr>
          <p:cNvPr id="3" name="Content Placeholder 2">
            <a:extLst>
              <a:ext uri="{FF2B5EF4-FFF2-40B4-BE49-F238E27FC236}">
                <a16:creationId xmlns:a16="http://schemas.microsoft.com/office/drawing/2014/main" id="{BD06D7C2-EF42-4F53-B647-A55B4D909614}"/>
              </a:ext>
            </a:extLst>
          </p:cNvPr>
          <p:cNvSpPr>
            <a:spLocks noGrp="1"/>
          </p:cNvSpPr>
          <p:nvPr>
            <p:ph idx="1"/>
          </p:nvPr>
        </p:nvSpPr>
        <p:spPr>
          <a:xfrm>
            <a:off x="1310640" y="2255520"/>
            <a:ext cx="7528560" cy="2428240"/>
          </a:xfrm>
        </p:spPr>
        <p:txBody>
          <a:bodyPr>
            <a:normAutofit fontScale="25000" lnSpcReduction="20000"/>
          </a:bodyPr>
          <a:lstStyle/>
          <a:p>
            <a:pPr marL="0" indent="0" algn="just">
              <a:buNone/>
            </a:pPr>
            <a:endParaRPr lang="en-US" sz="8000" b="1" u="sng" dirty="0"/>
          </a:p>
          <a:p>
            <a:pPr marL="0" indent="0" algn="just">
              <a:buNone/>
            </a:pPr>
            <a:endParaRPr lang="en-US" sz="8000" b="1" u="sng" dirty="0"/>
          </a:p>
          <a:p>
            <a:pPr marL="0" indent="0" algn="just">
              <a:buNone/>
            </a:pPr>
            <a:endParaRPr lang="en-US" sz="8000" b="1" u="sng" dirty="0"/>
          </a:p>
          <a:p>
            <a:pPr marL="0" indent="0" algn="just">
              <a:buNone/>
            </a:pPr>
            <a:endParaRPr lang="en-US" sz="8000" b="1" u="sng" dirty="0"/>
          </a:p>
          <a:p>
            <a:pPr marL="0" indent="0" algn="just">
              <a:buNone/>
            </a:pPr>
            <a:r>
              <a:rPr lang="en-US" sz="9600" b="1" u="sng" dirty="0"/>
              <a:t>Official Policy or Custom</a:t>
            </a:r>
            <a:r>
              <a:rPr lang="en-US" sz="9600" dirty="0"/>
              <a:t>:</a:t>
            </a:r>
          </a:p>
          <a:p>
            <a:pPr algn="just">
              <a:buFont typeface="Wingdings" panose="05000000000000000000" pitchFamily="2" charset="2"/>
              <a:buChar char="§"/>
            </a:pPr>
            <a:r>
              <a:rPr lang="en-US" sz="8000" b="0" i="0" u="none" strike="noStrike" baseline="0" dirty="0">
                <a:solidFill>
                  <a:srgbClr val="000000"/>
                </a:solidFill>
              </a:rPr>
              <a:t>A municipal policy or custom may take the form of [1] a formal regulation or policy; [2] a widespread, permanent, and well-settled custom; [3] a decision by an employee with final policymaking authority; [4] a final policymaker’s ratification of both an employee’s unconstitutional actions and the basis for them; or [5] the deliberately indifferent failure to appropriately hire, train, supervise, or discipline employees. </a:t>
            </a:r>
            <a:r>
              <a:rPr lang="en-US" sz="8000" b="0" i="1" u="none" strike="noStrike" baseline="0" dirty="0">
                <a:solidFill>
                  <a:srgbClr val="000000"/>
                </a:solidFill>
              </a:rPr>
              <a:t>Waller v. City &amp; </a:t>
            </a:r>
            <a:r>
              <a:rPr lang="en-US" sz="8000" b="0" i="1" u="none" strike="noStrike" baseline="0" dirty="0" err="1">
                <a:solidFill>
                  <a:srgbClr val="000000"/>
                </a:solidFill>
              </a:rPr>
              <a:t>Cty</a:t>
            </a:r>
            <a:r>
              <a:rPr lang="en-US" sz="8000" b="0" i="1" u="none" strike="noStrike" baseline="0" dirty="0">
                <a:solidFill>
                  <a:srgbClr val="000000"/>
                </a:solidFill>
              </a:rPr>
              <a:t>. of Denver</a:t>
            </a:r>
            <a:r>
              <a:rPr lang="en-US" sz="8000" b="0" i="0" u="none" strike="noStrike" baseline="0" dirty="0">
                <a:solidFill>
                  <a:srgbClr val="000000"/>
                </a:solidFill>
              </a:rPr>
              <a:t>, 932 F.3d 1277, 1290 (10th Cir. 2019); </a:t>
            </a:r>
            <a:r>
              <a:rPr lang="en-US" sz="8000" b="0" i="1" u="none" strike="noStrike" baseline="0" dirty="0">
                <a:solidFill>
                  <a:srgbClr val="000000"/>
                </a:solidFill>
              </a:rPr>
              <a:t>Bryson v. City of Okla. City</a:t>
            </a:r>
            <a:r>
              <a:rPr lang="en-US" sz="8000" b="0" i="0" u="none" strike="noStrike" baseline="0" dirty="0">
                <a:solidFill>
                  <a:srgbClr val="000000"/>
                </a:solidFill>
              </a:rPr>
              <a:t>, 627 F.3d 784, 788 (10th Cir. 2010)).</a:t>
            </a:r>
          </a:p>
          <a:p>
            <a:pPr algn="just">
              <a:buFont typeface="Wingdings" panose="05000000000000000000" pitchFamily="2" charset="2"/>
              <a:buChar char="§"/>
            </a:pPr>
            <a:r>
              <a:rPr lang="en-US" sz="8000" dirty="0"/>
              <a:t>The custom or practice giving rise to liability must be ‘so well settled and widespread that the policymaking officials of the municipality can be said to have either actual or constructive knowledge of it yet did nothing to end the practice.’” </a:t>
            </a:r>
            <a:r>
              <a:rPr lang="en-US" sz="8000" i="1" dirty="0"/>
              <a:t>Burke v. Regalado</a:t>
            </a:r>
            <a:r>
              <a:rPr lang="en-US" sz="8000" dirty="0"/>
              <a:t>, 935 F.3d 960, 998 (10th Cir. 2019)</a:t>
            </a:r>
          </a:p>
          <a:p>
            <a:pPr algn="just"/>
            <a:endParaRPr lang="en-US" sz="2000" dirty="0"/>
          </a:p>
          <a:p>
            <a:pPr algn="just"/>
            <a:endParaRPr lang="en-US" sz="2000" dirty="0"/>
          </a:p>
          <a:p>
            <a:pPr algn="just"/>
            <a:endParaRPr lang="en-US" sz="2000" dirty="0"/>
          </a:p>
        </p:txBody>
      </p:sp>
    </p:spTree>
    <p:extLst>
      <p:ext uri="{BB962C8B-B14F-4D97-AF65-F5344CB8AC3E}">
        <p14:creationId xmlns:p14="http://schemas.microsoft.com/office/powerpoint/2010/main" val="3936766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212121"/>
      </a:dk2>
      <a:lt2>
        <a:srgbClr val="EBEBEB"/>
      </a:lt2>
      <a:accent1>
        <a:srgbClr val="0096D6"/>
      </a:accent1>
      <a:accent2>
        <a:srgbClr val="80C34F"/>
      </a:accent2>
      <a:accent3>
        <a:srgbClr val="FDB913"/>
      </a:accent3>
      <a:accent4>
        <a:srgbClr val="A00022"/>
      </a:accent4>
      <a:accent5>
        <a:srgbClr val="D64787"/>
      </a:accent5>
      <a:accent6>
        <a:srgbClr val="400F60"/>
      </a:accent6>
      <a:hlink>
        <a:srgbClr val="3085ED"/>
      </a:hlink>
      <a:folHlink>
        <a:srgbClr val="82B6F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538081FAE2184E9D59CFF7BC2D8C98" ma:contentTypeVersion="12" ma:contentTypeDescription="Create a new document." ma:contentTypeScope="" ma:versionID="b3e2b1ac62660afae2aab51466a5bc0a">
  <xsd:schema xmlns:xsd="http://www.w3.org/2001/XMLSchema" xmlns:xs="http://www.w3.org/2001/XMLSchema" xmlns:p="http://schemas.microsoft.com/office/2006/metadata/properties" xmlns:ns3="ef794990-8fe1-44aa-adf6-18cddf4c248d" xmlns:ns4="968f85d9-a394-48de-916c-5429350c9bbb" targetNamespace="http://schemas.microsoft.com/office/2006/metadata/properties" ma:root="true" ma:fieldsID="4fc9ecf4065a76a10321de42083a9d92" ns3:_="" ns4:_="">
    <xsd:import namespace="ef794990-8fe1-44aa-adf6-18cddf4c248d"/>
    <xsd:import namespace="968f85d9-a394-48de-916c-5429350c9bb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794990-8fe1-44aa-adf6-18cddf4c24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8f85d9-a394-48de-916c-5429350c9bb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7569FB-7ABB-4C4F-B232-AEBD84374C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794990-8fe1-44aa-adf6-18cddf4c248d"/>
    <ds:schemaRef ds:uri="968f85d9-a394-48de-916c-5429350c9b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B1534A-A5F9-4AFF-AB22-34AA325FB8D7}">
  <ds:schemaRefs>
    <ds:schemaRef ds:uri="http://purl.org/dc/elements/1.1/"/>
    <ds:schemaRef ds:uri="http://schemas.microsoft.com/office/2006/documentManagement/types"/>
    <ds:schemaRef ds:uri="ef794990-8fe1-44aa-adf6-18cddf4c248d"/>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968f85d9-a394-48de-916c-5429350c9bbb"/>
    <ds:schemaRef ds:uri="http://purl.org/dc/dcmitype/"/>
    <ds:schemaRef ds:uri="http://purl.org/dc/terms/"/>
  </ds:schemaRefs>
</ds:datastoreItem>
</file>

<file path=customXml/itemProps3.xml><?xml version="1.0" encoding="utf-8"?>
<ds:datastoreItem xmlns:ds="http://schemas.openxmlformats.org/officeDocument/2006/customXml" ds:itemID="{0FFFB8DB-BC95-4FC7-9BAF-D9BB62620F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4512</TotalTime>
  <Words>4037</Words>
  <Application>Microsoft Macintosh PowerPoint</Application>
  <PresentationFormat>On-screen Show (4:3)</PresentationFormat>
  <Paragraphs>217</Paragraphs>
  <Slides>31</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Century Gothic</vt:lpstr>
      <vt:lpstr>Courier New</vt:lpstr>
      <vt:lpstr>Source Sans Pro</vt:lpstr>
      <vt:lpstr>Times</vt:lpstr>
      <vt:lpstr>Times New Roman</vt:lpstr>
      <vt:lpstr>Wingdings</vt:lpstr>
      <vt:lpstr>Parallax</vt:lpstr>
      <vt:lpstr>Civil Rights Litigation </vt:lpstr>
      <vt:lpstr>United States Constitution  or Colorado Constitution </vt:lpstr>
      <vt:lpstr>42 U.S.C. § 1983   </vt:lpstr>
      <vt:lpstr>Development of 42 U.S.C. § 1983 Litigation      </vt:lpstr>
      <vt:lpstr>Basics of a Section 1983 Claim</vt:lpstr>
      <vt:lpstr>Basics of a Section 1983 Claim</vt:lpstr>
      <vt:lpstr>         Elements of a Section 1983 Claim: Individual Liability   </vt:lpstr>
      <vt:lpstr>         Elements of a Section 1983 Claim: Municipal Liability   </vt:lpstr>
      <vt:lpstr>Elements of a Section 1983 Claim: Municipal Liability (Cont.) </vt:lpstr>
      <vt:lpstr>Elements of a Section 1983 Claim: Municipal Liability (Cont.) </vt:lpstr>
      <vt:lpstr>Elements of a Section 1983 Claim: Municipal Liability (Cont.) </vt:lpstr>
      <vt:lpstr>Elements of a Section 1983 Claim: Municipal Liability (Cont.)</vt:lpstr>
      <vt:lpstr>        Typical Civil Rights Claims   </vt:lpstr>
      <vt:lpstr>        Typical Civil Rights Claims   </vt:lpstr>
      <vt:lpstr>        Typical Civil Rights Claims   </vt:lpstr>
      <vt:lpstr>        Typical Civil Rights Claims   </vt:lpstr>
      <vt:lpstr>        Typical Civil Rights Claims   </vt:lpstr>
      <vt:lpstr>        Typical Civil Rights Claims   </vt:lpstr>
      <vt:lpstr>        Typical Civil Rights Claims   </vt:lpstr>
      <vt:lpstr>        Typical Civil Rights Claims   </vt:lpstr>
      <vt:lpstr>        Typical Civil Rights Claims   </vt:lpstr>
      <vt:lpstr>Qualified Immunity Defense</vt:lpstr>
      <vt:lpstr>Qualified Immunity Defense  (Cont.)</vt:lpstr>
      <vt:lpstr>Qualified Immunity Defense  (Cont.)</vt:lpstr>
      <vt:lpstr>Qualified Immunity Defense  (Cont.)</vt:lpstr>
      <vt:lpstr>        Heck v. Humphrey   </vt:lpstr>
      <vt:lpstr>Statute of Limitations</vt:lpstr>
      <vt:lpstr>Law Enforcement Integrity Act</vt:lpstr>
      <vt:lpstr>Claims Against Federal Officials</vt:lpstr>
      <vt:lpstr>Federal Tort Claims Act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Denver Sheriff Department</dc:title>
  <dc:creator>Lewis, Melanie B. - CAO Senior Assistant City Attorney</dc:creator>
  <cp:lastModifiedBy>Dana Collier Smith</cp:lastModifiedBy>
  <cp:revision>6</cp:revision>
  <cp:lastPrinted>2021-05-26T12:52:14Z</cp:lastPrinted>
  <dcterms:created xsi:type="dcterms:W3CDTF">2021-01-26T19:02:20Z</dcterms:created>
  <dcterms:modified xsi:type="dcterms:W3CDTF">2022-07-22T15:28:34Z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0x01010084538081FAE2184E9D59CFF7BC2D8C98</vt:lpwstr>
  </property>
</Properties>
</file>