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1/16/19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1/16/19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1/16/19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1/16/19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1/16/19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Lawyers who Think!</a:t>
            </a:r>
          </a:p>
        </p:txBody>
      </p:sp>
      <p:sp>
        <p:nvSpPr>
          <p:cNvPr id="3" name="Subtitle 2"/>
          <p:cNvSpPr>
            <a:spLocks noGrp="1"/>
          </p:cNvSpPr>
          <p:nvPr>
            <p:ph type="subTitle" idx="1"/>
          </p:nvPr>
        </p:nvSpPr>
        <p:spPr/>
        <p:txBody>
          <a:bodyPr>
            <a:normAutofit lnSpcReduction="10000"/>
          </a:bodyPr>
          <a:lstStyle/>
          <a:p>
            <a:r>
              <a:rPr lang="en-US" dirty="0"/>
              <a:t>Ethics Trivia</a:t>
            </a:r>
          </a:p>
          <a:p>
            <a:r>
              <a:rPr lang="en-US" dirty="0"/>
              <a:t>FFA CLE Presentation </a:t>
            </a:r>
          </a:p>
        </p:txBody>
      </p:sp>
    </p:spTree>
    <p:extLst>
      <p:ext uri="{BB962C8B-B14F-4D97-AF65-F5344CB8AC3E}">
        <p14:creationId xmlns:p14="http://schemas.microsoft.com/office/powerpoint/2010/main" val="627097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6</a:t>
            </a:r>
          </a:p>
        </p:txBody>
      </p:sp>
      <p:sp>
        <p:nvSpPr>
          <p:cNvPr id="3" name="Content Placeholder 2"/>
          <p:cNvSpPr>
            <a:spLocks noGrp="1"/>
          </p:cNvSpPr>
          <p:nvPr>
            <p:ph idx="1"/>
          </p:nvPr>
        </p:nvSpPr>
        <p:spPr>
          <a:xfrm>
            <a:off x="1251678" y="1667436"/>
            <a:ext cx="10178322" cy="4993340"/>
          </a:xfrm>
        </p:spPr>
        <p:txBody>
          <a:bodyPr>
            <a:normAutofit fontScale="77500" lnSpcReduction="20000"/>
          </a:bodyPr>
          <a:lstStyle/>
          <a:p>
            <a:pPr marL="0" indent="0">
              <a:buNone/>
            </a:pPr>
            <a:r>
              <a:rPr lang="en-US" sz="4800" dirty="0"/>
              <a:t>You are a new associate in a 15-person firm. One of the partners asks you to file a complaint in federal court asserting claims that are time-barred (by at least two years), seeks exemplary damages without any supporting allegations, and asserts sixty-four claims. You know the complaint is groundless and frivolous. However, because the partner specifically directed you to file it, you do so. Have you violated the Rules of Professional Conduct?</a:t>
            </a:r>
          </a:p>
          <a:p>
            <a:pPr marL="0" indent="0">
              <a:buNone/>
            </a:pPr>
            <a:endParaRPr lang="en-US" sz="4800" dirty="0"/>
          </a:p>
        </p:txBody>
      </p:sp>
    </p:spTree>
    <p:extLst>
      <p:ext uri="{BB962C8B-B14F-4D97-AF65-F5344CB8AC3E}">
        <p14:creationId xmlns:p14="http://schemas.microsoft.com/office/powerpoint/2010/main" val="249426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7</a:t>
            </a:r>
          </a:p>
        </p:txBody>
      </p:sp>
      <p:sp>
        <p:nvSpPr>
          <p:cNvPr id="3" name="Content Placeholder 2"/>
          <p:cNvSpPr>
            <a:spLocks noGrp="1"/>
          </p:cNvSpPr>
          <p:nvPr>
            <p:ph idx="1"/>
          </p:nvPr>
        </p:nvSpPr>
        <p:spPr>
          <a:xfrm>
            <a:off x="1251678" y="1667436"/>
            <a:ext cx="10178322" cy="4652682"/>
          </a:xfrm>
        </p:spPr>
        <p:txBody>
          <a:bodyPr>
            <a:normAutofit/>
          </a:bodyPr>
          <a:lstStyle/>
          <a:p>
            <a:pPr marL="0" indent="0">
              <a:buNone/>
            </a:pPr>
            <a:r>
              <a:rPr lang="en-US" sz="4800" dirty="0"/>
              <a:t>Your client just fired you. The client has an outstanding balance with your firm. He has requested that you provide him with his file. Are you obligated to do so?</a:t>
            </a:r>
          </a:p>
          <a:p>
            <a:pPr marL="0" indent="0">
              <a:buNone/>
            </a:pPr>
            <a:endParaRPr lang="en-US" sz="4800" dirty="0"/>
          </a:p>
        </p:txBody>
      </p:sp>
    </p:spTree>
    <p:extLst>
      <p:ext uri="{BB962C8B-B14F-4D97-AF65-F5344CB8AC3E}">
        <p14:creationId xmlns:p14="http://schemas.microsoft.com/office/powerpoint/2010/main" val="2322054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8</a:t>
            </a:r>
          </a:p>
        </p:txBody>
      </p:sp>
      <p:sp>
        <p:nvSpPr>
          <p:cNvPr id="3" name="Content Placeholder 2"/>
          <p:cNvSpPr>
            <a:spLocks noGrp="1"/>
          </p:cNvSpPr>
          <p:nvPr>
            <p:ph idx="1"/>
          </p:nvPr>
        </p:nvSpPr>
        <p:spPr>
          <a:xfrm>
            <a:off x="1251678" y="1667436"/>
            <a:ext cx="10178322" cy="4652682"/>
          </a:xfrm>
        </p:spPr>
        <p:txBody>
          <a:bodyPr>
            <a:normAutofit fontScale="92500" lnSpcReduction="20000"/>
          </a:bodyPr>
          <a:lstStyle/>
          <a:p>
            <a:pPr marL="0" indent="0">
              <a:buNone/>
            </a:pPr>
            <a:r>
              <a:rPr lang="en-US" sz="4800" dirty="0"/>
              <a:t>You have a very busy law practice, and get over 600 emails a day. You cannot possibly respond to all them within 24 hours. Client A emailed you two weeks ago concerning her case, and you have still not responded. Have you violated the Rules of Professional Conduct, and if yes, what Rule?</a:t>
            </a:r>
          </a:p>
          <a:p>
            <a:pPr marL="0" indent="0">
              <a:buNone/>
            </a:pPr>
            <a:endParaRPr lang="en-US" sz="4800" dirty="0"/>
          </a:p>
        </p:txBody>
      </p:sp>
    </p:spTree>
    <p:extLst>
      <p:ext uri="{BB962C8B-B14F-4D97-AF65-F5344CB8AC3E}">
        <p14:creationId xmlns:p14="http://schemas.microsoft.com/office/powerpoint/2010/main" val="1393821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9</a:t>
            </a:r>
          </a:p>
        </p:txBody>
      </p:sp>
      <p:sp>
        <p:nvSpPr>
          <p:cNvPr id="3" name="Content Placeholder 2"/>
          <p:cNvSpPr>
            <a:spLocks noGrp="1"/>
          </p:cNvSpPr>
          <p:nvPr>
            <p:ph idx="1"/>
          </p:nvPr>
        </p:nvSpPr>
        <p:spPr>
          <a:xfrm>
            <a:off x="1251678" y="1667436"/>
            <a:ext cx="10178322" cy="4652682"/>
          </a:xfrm>
        </p:spPr>
        <p:txBody>
          <a:bodyPr>
            <a:normAutofit/>
          </a:bodyPr>
          <a:lstStyle/>
          <a:p>
            <a:pPr marL="0" indent="0">
              <a:buNone/>
            </a:pPr>
            <a:r>
              <a:rPr lang="en-US" sz="4800" dirty="0"/>
              <a:t>You did not file a client’s matter within the statute of limitations. What do the Rules of Professional Conduct require you to disclose to the client?</a:t>
            </a:r>
          </a:p>
          <a:p>
            <a:pPr marL="0" indent="0">
              <a:buNone/>
            </a:pPr>
            <a:endParaRPr lang="en-US" sz="4800" dirty="0"/>
          </a:p>
        </p:txBody>
      </p:sp>
    </p:spTree>
    <p:extLst>
      <p:ext uri="{BB962C8B-B14F-4D97-AF65-F5344CB8AC3E}">
        <p14:creationId xmlns:p14="http://schemas.microsoft.com/office/powerpoint/2010/main" val="3282404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10</a:t>
            </a:r>
          </a:p>
        </p:txBody>
      </p:sp>
      <p:sp>
        <p:nvSpPr>
          <p:cNvPr id="3" name="Content Placeholder 2"/>
          <p:cNvSpPr>
            <a:spLocks noGrp="1"/>
          </p:cNvSpPr>
          <p:nvPr>
            <p:ph idx="1"/>
          </p:nvPr>
        </p:nvSpPr>
        <p:spPr>
          <a:xfrm>
            <a:off x="1251678" y="1667436"/>
            <a:ext cx="10178322" cy="4652682"/>
          </a:xfrm>
        </p:spPr>
        <p:txBody>
          <a:bodyPr>
            <a:normAutofit fontScale="92500" lnSpcReduction="20000"/>
          </a:bodyPr>
          <a:lstStyle/>
          <a:p>
            <a:pPr marL="0" indent="0">
              <a:buNone/>
            </a:pPr>
            <a:r>
              <a:rPr lang="en-US" sz="4800" dirty="0"/>
              <a:t>You have been billing 50 hours a week for the past six weeks. The work has included back to back depositions, and you haven’t had the opportunity to adequately prepare for your client’s deposition today. What Rule of Professional Conduct, if any, are you violating?</a:t>
            </a:r>
          </a:p>
          <a:p>
            <a:pPr marL="0" indent="0">
              <a:buNone/>
            </a:pPr>
            <a:endParaRPr lang="en-US" sz="4800" dirty="0"/>
          </a:p>
        </p:txBody>
      </p:sp>
    </p:spTree>
    <p:extLst>
      <p:ext uri="{BB962C8B-B14F-4D97-AF65-F5344CB8AC3E}">
        <p14:creationId xmlns:p14="http://schemas.microsoft.com/office/powerpoint/2010/main" val="4140467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6400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2094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how we do it . . .</a:t>
            </a:r>
          </a:p>
        </p:txBody>
      </p:sp>
      <p:sp>
        <p:nvSpPr>
          <p:cNvPr id="3" name="Content Placeholder 2"/>
          <p:cNvSpPr>
            <a:spLocks noGrp="1"/>
          </p:cNvSpPr>
          <p:nvPr>
            <p:ph idx="1"/>
          </p:nvPr>
        </p:nvSpPr>
        <p:spPr>
          <a:xfrm>
            <a:off x="1251678" y="1550895"/>
            <a:ext cx="10178322" cy="3593591"/>
          </a:xfrm>
        </p:spPr>
        <p:txBody>
          <a:bodyPr>
            <a:noAutofit/>
          </a:bodyPr>
          <a:lstStyle/>
          <a:p>
            <a:r>
              <a:rPr lang="en-US" sz="3200" dirty="0"/>
              <a:t>Break into teams of about 5 people</a:t>
            </a:r>
          </a:p>
          <a:p>
            <a:r>
              <a:rPr lang="en-US" sz="3200" dirty="0"/>
              <a:t>Designate a scribe</a:t>
            </a:r>
          </a:p>
          <a:p>
            <a:r>
              <a:rPr lang="en-US" sz="3200" dirty="0"/>
              <a:t>Create team name</a:t>
            </a:r>
          </a:p>
          <a:p>
            <a:r>
              <a:rPr lang="en-US" sz="3200" dirty="0"/>
              <a:t>Listen to questions and record answers</a:t>
            </a:r>
          </a:p>
          <a:p>
            <a:pPr lvl="0"/>
            <a:r>
              <a:rPr lang="en-US" sz="3200" dirty="0"/>
              <a:t>No outside assistance - real lawyers think!</a:t>
            </a:r>
          </a:p>
          <a:p>
            <a:r>
              <a:rPr lang="en-US" sz="3200" dirty="0"/>
              <a:t> One unanimous answer per question</a:t>
            </a:r>
          </a:p>
          <a:p>
            <a:r>
              <a:rPr lang="en-US" sz="3200" dirty="0"/>
              <a:t>Swap answer sheets</a:t>
            </a:r>
          </a:p>
          <a:p>
            <a:r>
              <a:rPr lang="en-US" sz="3200" dirty="0"/>
              <a:t>Guest judge will answer questions</a:t>
            </a:r>
          </a:p>
          <a:p>
            <a:pPr marL="0" indent="0">
              <a:buNone/>
            </a:pPr>
            <a:endParaRPr lang="en-US" sz="3200" dirty="0"/>
          </a:p>
        </p:txBody>
      </p:sp>
    </p:spTree>
    <p:extLst>
      <p:ext uri="{BB962C8B-B14F-4D97-AF65-F5344CB8AC3E}">
        <p14:creationId xmlns:p14="http://schemas.microsoft.com/office/powerpoint/2010/main" val="228123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Game Questions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3580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1</a:t>
            </a:r>
          </a:p>
        </p:txBody>
      </p:sp>
      <p:sp>
        <p:nvSpPr>
          <p:cNvPr id="3" name="Content Placeholder 2"/>
          <p:cNvSpPr>
            <a:spLocks noGrp="1"/>
          </p:cNvSpPr>
          <p:nvPr>
            <p:ph idx="1"/>
          </p:nvPr>
        </p:nvSpPr>
        <p:spPr>
          <a:xfrm>
            <a:off x="1251678" y="1667436"/>
            <a:ext cx="10178322" cy="3593591"/>
          </a:xfrm>
        </p:spPr>
        <p:txBody>
          <a:bodyPr>
            <a:normAutofit fontScale="92500"/>
          </a:bodyPr>
          <a:lstStyle/>
          <a:p>
            <a:pPr marL="0" indent="0">
              <a:buNone/>
            </a:pPr>
            <a:r>
              <a:rPr lang="en-US" sz="4800" dirty="0"/>
              <a:t>What is the name of the body that governs ethical conduct for the United States District Court for the District of Colorado, and over whom does it have jurisdiction?</a:t>
            </a:r>
          </a:p>
          <a:p>
            <a:pPr marL="0" indent="0">
              <a:buNone/>
            </a:pPr>
            <a:endParaRPr lang="en-US" sz="4800" dirty="0"/>
          </a:p>
        </p:txBody>
      </p:sp>
    </p:spTree>
    <p:extLst>
      <p:ext uri="{BB962C8B-B14F-4D97-AF65-F5344CB8AC3E}">
        <p14:creationId xmlns:p14="http://schemas.microsoft.com/office/powerpoint/2010/main" val="2827118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2</a:t>
            </a:r>
          </a:p>
        </p:txBody>
      </p:sp>
      <p:sp>
        <p:nvSpPr>
          <p:cNvPr id="3" name="Content Placeholder 2"/>
          <p:cNvSpPr>
            <a:spLocks noGrp="1"/>
          </p:cNvSpPr>
          <p:nvPr>
            <p:ph idx="1"/>
          </p:nvPr>
        </p:nvSpPr>
        <p:spPr>
          <a:xfrm>
            <a:off x="1251678" y="1667436"/>
            <a:ext cx="10178322" cy="3593591"/>
          </a:xfrm>
        </p:spPr>
        <p:txBody>
          <a:bodyPr>
            <a:normAutofit/>
          </a:bodyPr>
          <a:lstStyle/>
          <a:p>
            <a:pPr marL="0" indent="0">
              <a:buNone/>
            </a:pPr>
            <a:r>
              <a:rPr lang="en-US" sz="4800" dirty="0"/>
              <a:t>The Colorado Rules of Professional Conduct apply to lawyers in federal court, with two exceptions. What are those two exceptions?</a:t>
            </a:r>
          </a:p>
          <a:p>
            <a:pPr marL="0" indent="0">
              <a:buNone/>
            </a:pPr>
            <a:endParaRPr lang="en-US" sz="4800" dirty="0"/>
          </a:p>
        </p:txBody>
      </p:sp>
    </p:spTree>
    <p:extLst>
      <p:ext uri="{BB962C8B-B14F-4D97-AF65-F5344CB8AC3E}">
        <p14:creationId xmlns:p14="http://schemas.microsoft.com/office/powerpoint/2010/main" val="1420958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3</a:t>
            </a:r>
          </a:p>
        </p:txBody>
      </p:sp>
      <p:sp>
        <p:nvSpPr>
          <p:cNvPr id="3" name="Content Placeholder 2"/>
          <p:cNvSpPr>
            <a:spLocks noGrp="1"/>
          </p:cNvSpPr>
          <p:nvPr>
            <p:ph idx="1"/>
          </p:nvPr>
        </p:nvSpPr>
        <p:spPr>
          <a:xfrm>
            <a:off x="1251678" y="1667436"/>
            <a:ext cx="10178322" cy="3593591"/>
          </a:xfrm>
        </p:spPr>
        <p:txBody>
          <a:bodyPr>
            <a:normAutofit fontScale="85000" lnSpcReduction="10000"/>
          </a:bodyPr>
          <a:lstStyle/>
          <a:p>
            <a:pPr marL="0" indent="0">
              <a:buNone/>
            </a:pPr>
            <a:r>
              <a:rPr lang="en-US" sz="4800" dirty="0"/>
              <a:t>You are a Colorado lawyer who is suspended from the practice of law in Colorado. The Office of Attorney Regulation has reinstated your license. Are you automatically permitted to practice in federal court?</a:t>
            </a:r>
          </a:p>
          <a:p>
            <a:pPr marL="0" indent="0">
              <a:buNone/>
            </a:pPr>
            <a:endParaRPr lang="en-US" sz="4800" dirty="0"/>
          </a:p>
        </p:txBody>
      </p:sp>
    </p:spTree>
    <p:extLst>
      <p:ext uri="{BB962C8B-B14F-4D97-AF65-F5344CB8AC3E}">
        <p14:creationId xmlns:p14="http://schemas.microsoft.com/office/powerpoint/2010/main" val="1875223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4</a:t>
            </a:r>
          </a:p>
        </p:txBody>
      </p:sp>
      <p:sp>
        <p:nvSpPr>
          <p:cNvPr id="3" name="Content Placeholder 2"/>
          <p:cNvSpPr>
            <a:spLocks noGrp="1"/>
          </p:cNvSpPr>
          <p:nvPr>
            <p:ph idx="1"/>
          </p:nvPr>
        </p:nvSpPr>
        <p:spPr>
          <a:xfrm>
            <a:off x="1251678" y="1667436"/>
            <a:ext cx="10178322" cy="3593591"/>
          </a:xfrm>
        </p:spPr>
        <p:txBody>
          <a:bodyPr>
            <a:normAutofit fontScale="92500"/>
          </a:bodyPr>
          <a:lstStyle/>
          <a:p>
            <a:pPr marL="0" indent="0">
              <a:buNone/>
            </a:pPr>
            <a:r>
              <a:rPr lang="en-US" sz="4800" dirty="0"/>
              <a:t>A lawyer has a duty to self-report certain circumstances to the clerk of the court in five circumstances. Name at least two (bonus points if you can name more)?</a:t>
            </a:r>
          </a:p>
          <a:p>
            <a:pPr marL="0" indent="0">
              <a:buNone/>
            </a:pPr>
            <a:endParaRPr lang="en-US" sz="4800" dirty="0"/>
          </a:p>
        </p:txBody>
      </p:sp>
    </p:spTree>
    <p:extLst>
      <p:ext uri="{BB962C8B-B14F-4D97-AF65-F5344CB8AC3E}">
        <p14:creationId xmlns:p14="http://schemas.microsoft.com/office/powerpoint/2010/main" val="289525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No. 5</a:t>
            </a:r>
          </a:p>
        </p:txBody>
      </p:sp>
      <p:sp>
        <p:nvSpPr>
          <p:cNvPr id="3" name="Content Placeholder 2"/>
          <p:cNvSpPr>
            <a:spLocks noGrp="1"/>
          </p:cNvSpPr>
          <p:nvPr>
            <p:ph idx="1"/>
          </p:nvPr>
        </p:nvSpPr>
        <p:spPr>
          <a:xfrm>
            <a:off x="1251678" y="1667436"/>
            <a:ext cx="10178322" cy="5117828"/>
          </a:xfrm>
        </p:spPr>
        <p:txBody>
          <a:bodyPr>
            <a:normAutofit fontScale="77500" lnSpcReduction="20000"/>
          </a:bodyPr>
          <a:lstStyle/>
          <a:p>
            <a:pPr marL="0" indent="0">
              <a:buNone/>
            </a:pPr>
            <a:r>
              <a:rPr lang="en-US" sz="6300" dirty="0"/>
              <a:t>You are practicing in federal court. You have repeatedly taken overly aggressive positions that are unsupported by the law. The judge in your case complains about your conduct to the Committee. What is the next step in the process?</a:t>
            </a:r>
          </a:p>
          <a:p>
            <a:pPr marL="0" indent="0">
              <a:buNone/>
            </a:pPr>
            <a:endParaRPr lang="en-US" sz="4800" dirty="0"/>
          </a:p>
        </p:txBody>
      </p:sp>
    </p:spTree>
    <p:extLst>
      <p:ext uri="{BB962C8B-B14F-4D97-AF65-F5344CB8AC3E}">
        <p14:creationId xmlns:p14="http://schemas.microsoft.com/office/powerpoint/2010/main" val="4428892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TotalTime>
  <Words>511</Words>
  <Application>Microsoft Macintosh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Gill Sans MT</vt:lpstr>
      <vt:lpstr>Impact</vt:lpstr>
      <vt:lpstr>Badge</vt:lpstr>
      <vt:lpstr>Lawyers who Think!</vt:lpstr>
      <vt:lpstr>Introduction</vt:lpstr>
      <vt:lpstr>This is how we do it . . .</vt:lpstr>
      <vt:lpstr>Game Questions</vt:lpstr>
      <vt:lpstr>Question No. 1</vt:lpstr>
      <vt:lpstr>Question No. 2</vt:lpstr>
      <vt:lpstr>Question No. 3</vt:lpstr>
      <vt:lpstr>Question No. 4</vt:lpstr>
      <vt:lpstr>Question No. 5</vt:lpstr>
      <vt:lpstr>Question No. 6</vt:lpstr>
      <vt:lpstr>Question No. 7</vt:lpstr>
      <vt:lpstr>Question No. 8</vt:lpstr>
      <vt:lpstr>Question No. 9</vt:lpstr>
      <vt:lpstr>Question No. 10</vt:lpstr>
      <vt:lpstr>Questions?</vt:lpstr>
    </vt:vector>
  </TitlesOfParts>
  <Company>Messner Reeves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Lawyers who Think!</dc:title>
  <dc:creator/>
  <cp:lastModifiedBy>Dana Collier Smith</cp:lastModifiedBy>
  <cp:revision>1</cp:revision>
  <dcterms:created xsi:type="dcterms:W3CDTF">2019-01-14T15:45:27Z</dcterms:created>
  <dcterms:modified xsi:type="dcterms:W3CDTF">2019-01-16T20:16:00Z</dcterms:modified>
  <cp:version>0</cp:version>
</cp:coreProperties>
</file>