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85" r:id="rId3"/>
    <p:sldId id="259" r:id="rId4"/>
    <p:sldId id="324" r:id="rId5"/>
    <p:sldId id="401" r:id="rId6"/>
    <p:sldId id="403" r:id="rId7"/>
    <p:sldId id="365" r:id="rId8"/>
    <p:sldId id="402" r:id="rId9"/>
    <p:sldId id="374" r:id="rId10"/>
    <p:sldId id="404" r:id="rId11"/>
    <p:sldId id="405" r:id="rId12"/>
    <p:sldId id="418" r:id="rId13"/>
    <p:sldId id="409" r:id="rId14"/>
    <p:sldId id="421" r:id="rId15"/>
    <p:sldId id="420" r:id="rId16"/>
    <p:sldId id="419" r:id="rId17"/>
    <p:sldId id="422" r:id="rId18"/>
    <p:sldId id="423" r:id="rId19"/>
    <p:sldId id="407" r:id="rId20"/>
    <p:sldId id="406" r:id="rId21"/>
    <p:sldId id="408" r:id="rId22"/>
    <p:sldId id="424" r:id="rId23"/>
    <p:sldId id="412" r:id="rId24"/>
    <p:sldId id="413" r:id="rId25"/>
    <p:sldId id="417" r:id="rId26"/>
    <p:sldId id="414" r:id="rId27"/>
    <p:sldId id="415" r:id="rId28"/>
    <p:sldId id="416"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9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48" autoAdjust="0"/>
    <p:restoredTop sz="83359" autoAdjust="0"/>
  </p:normalViewPr>
  <p:slideViewPr>
    <p:cSldViewPr snapToGrid="0">
      <p:cViewPr varScale="1">
        <p:scale>
          <a:sx n="92" d="100"/>
          <a:sy n="92" d="100"/>
        </p:scale>
        <p:origin x="784" y="1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460C7F9-D95B-4BF5-A2EF-7E664B192933}" type="datetimeFigureOut">
              <a:rPr lang="en-US" smtClean="0"/>
              <a:t>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CB4C4FA-C7C7-49BF-84EF-11E205BBD744}" type="slidenum">
              <a:rPr lang="en-US" smtClean="0"/>
              <a:t>‹#›</a:t>
            </a:fld>
            <a:endParaRPr lang="en-US"/>
          </a:p>
        </p:txBody>
      </p:sp>
    </p:spTree>
    <p:extLst>
      <p:ext uri="{BB962C8B-B14F-4D97-AF65-F5344CB8AC3E}">
        <p14:creationId xmlns:p14="http://schemas.microsoft.com/office/powerpoint/2010/main" val="214510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OED defines Stalking-Horse, </a:t>
            </a:r>
            <a:r>
              <a:rPr lang="en-US" i="1" dirty="0"/>
              <a:t>n.</a:t>
            </a:r>
            <a:r>
              <a:rPr lang="en-US" i="0" dirty="0"/>
              <a:t> </a:t>
            </a:r>
          </a:p>
          <a:p>
            <a:r>
              <a:rPr lang="en-US" i="0" dirty="0"/>
              <a:t>1. A horse trained to allow a fowler to conceal himself behind it or under its coverings in order to get within easy range of game without alarming it.  Hence, a portable screen of canvas or other light material, made in the figure of a horse (or sometimes of other animals), similarly used for concealment in pursuing game.</a:t>
            </a:r>
          </a:p>
          <a:p>
            <a:r>
              <a:rPr lang="en-US" i="0" dirty="0"/>
              <a:t>2.  </a:t>
            </a:r>
            <a:r>
              <a:rPr lang="en-US" i="1" dirty="0"/>
              <a:t>figurative.</a:t>
            </a:r>
          </a:p>
          <a:p>
            <a:r>
              <a:rPr lang="en-US" dirty="0"/>
              <a:t>	a.  A person whose agency or participation in a proceeding is made use of to prevent its real design from being suspected.</a:t>
            </a:r>
          </a:p>
          <a:p>
            <a:r>
              <a:rPr lang="en-US" dirty="0"/>
              <a:t>	b. An underhand means or expedient for making an attack or attaining some sinister object; usually, a pretext put forward for this purpose.</a:t>
            </a:r>
          </a:p>
          <a:p>
            <a:endParaRPr lang="en-US" dirty="0"/>
          </a:p>
          <a:p>
            <a:r>
              <a:rPr lang="en-US" dirty="0"/>
              <a:t>Image from the University of Toronto (</a:t>
            </a:r>
            <a:r>
              <a:rPr lang="en-US" b="0" i="0" dirty="0">
                <a:solidFill>
                  <a:srgbClr val="000000"/>
                </a:solidFill>
                <a:effectLst/>
                <a:latin typeface="Helvetica Neue"/>
              </a:rPr>
              <a:t>[You may use this image without prior permission for any scholarly or educational purpose as long as you (1) credit the University of Toronto and the Internet Archive and (2) link your document to this URL in a web document or cite it in a print one.]) https://victorianweb.org/history/sports/10.html </a:t>
            </a:r>
            <a:endParaRPr lang="en-US" dirty="0"/>
          </a:p>
          <a:p>
            <a:endParaRPr lang="en-US" dirty="0"/>
          </a:p>
        </p:txBody>
      </p:sp>
      <p:sp>
        <p:nvSpPr>
          <p:cNvPr id="4" name="Slide Number Placeholder 3"/>
          <p:cNvSpPr>
            <a:spLocks noGrp="1"/>
          </p:cNvSpPr>
          <p:nvPr>
            <p:ph type="sldNum" sz="quarter" idx="5"/>
          </p:nvPr>
        </p:nvSpPr>
        <p:spPr/>
        <p:txBody>
          <a:bodyPr/>
          <a:lstStyle/>
          <a:p>
            <a:fld id="{4CB4C4FA-C7C7-49BF-84EF-11E205BBD744}" type="slidenum">
              <a:rPr lang="en-US" smtClean="0"/>
              <a:t>14</a:t>
            </a:fld>
            <a:endParaRPr lang="en-US"/>
          </a:p>
        </p:txBody>
      </p:sp>
    </p:spTree>
    <p:extLst>
      <p:ext uri="{BB962C8B-B14F-4D97-AF65-F5344CB8AC3E}">
        <p14:creationId xmlns:p14="http://schemas.microsoft.com/office/powerpoint/2010/main" val="103660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4C4FA-C7C7-49BF-84EF-11E205BBD744}" type="slidenum">
              <a:rPr lang="en-US" smtClean="0"/>
              <a:t>16</a:t>
            </a:fld>
            <a:endParaRPr lang="en-US"/>
          </a:p>
        </p:txBody>
      </p:sp>
    </p:spTree>
    <p:extLst>
      <p:ext uri="{BB962C8B-B14F-4D97-AF65-F5344CB8AC3E}">
        <p14:creationId xmlns:p14="http://schemas.microsoft.com/office/powerpoint/2010/main" val="1052604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4C4FA-C7C7-49BF-84EF-11E205BBD744}" type="slidenum">
              <a:rPr lang="en-US" smtClean="0"/>
              <a:t>17</a:t>
            </a:fld>
            <a:endParaRPr lang="en-US"/>
          </a:p>
        </p:txBody>
      </p:sp>
    </p:spTree>
    <p:extLst>
      <p:ext uri="{BB962C8B-B14F-4D97-AF65-F5344CB8AC3E}">
        <p14:creationId xmlns:p14="http://schemas.microsoft.com/office/powerpoint/2010/main" val="2045477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C8F7F4-836E-42F2-9108-0B540E7F1341}"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185105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8F7F4-836E-42F2-9108-0B540E7F1341}"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149577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8F7F4-836E-42F2-9108-0B540E7F1341}"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2230902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C8F7F4-836E-42F2-9108-0B540E7F1341}"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912471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C8F7F4-836E-42F2-9108-0B540E7F1341}"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1107318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C8F7F4-836E-42F2-9108-0B540E7F1341}"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4246677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C8F7F4-836E-42F2-9108-0B540E7F1341}"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1511963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C8F7F4-836E-42F2-9108-0B540E7F1341}" type="datetimeFigureOut">
              <a:rPr lang="en-US" smtClean="0"/>
              <a:t>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2333175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C8F7F4-836E-42F2-9108-0B540E7F1341}" type="datetimeFigureOut">
              <a:rPr lang="en-US" smtClean="0"/>
              <a:t>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3148312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8F7F4-836E-42F2-9108-0B540E7F1341}" type="datetimeFigureOut">
              <a:rPr lang="en-US" smtClean="0"/>
              <a:t>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3069518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C8F7F4-836E-42F2-9108-0B540E7F1341}"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157471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8F7F4-836E-42F2-9108-0B540E7F1341}"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249561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C8F7F4-836E-42F2-9108-0B540E7F1341}"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1120497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C8F7F4-836E-42F2-9108-0B540E7F1341}"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442370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C8F7F4-836E-42F2-9108-0B540E7F1341}"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326437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C8F7F4-836E-42F2-9108-0B540E7F1341}"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407085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8F7F4-836E-42F2-9108-0B540E7F1341}"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119064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8F7F4-836E-42F2-9108-0B540E7F1341}" type="datetimeFigureOut">
              <a:rPr lang="en-US" smtClean="0"/>
              <a:t>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116780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8F7F4-836E-42F2-9108-0B540E7F1341}" type="datetimeFigureOut">
              <a:rPr lang="en-US" smtClean="0"/>
              <a:t>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419020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8F7F4-836E-42F2-9108-0B540E7F1341}" type="datetimeFigureOut">
              <a:rPr lang="en-US" smtClean="0"/>
              <a:t>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381806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C8F7F4-836E-42F2-9108-0B540E7F1341}"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221304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C8F7F4-836E-42F2-9108-0B540E7F1341}"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DA89C-4503-44E7-99BB-C47927986362}" type="slidenum">
              <a:rPr lang="en-US" smtClean="0"/>
              <a:t>‹#›</a:t>
            </a:fld>
            <a:endParaRPr lang="en-US"/>
          </a:p>
        </p:txBody>
      </p:sp>
    </p:spTree>
    <p:extLst>
      <p:ext uri="{BB962C8B-B14F-4D97-AF65-F5344CB8AC3E}">
        <p14:creationId xmlns:p14="http://schemas.microsoft.com/office/powerpoint/2010/main" val="373478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8F7F4-836E-42F2-9108-0B540E7F1341}" type="datetimeFigureOut">
              <a:rPr lang="en-US" smtClean="0"/>
              <a:t>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DA89C-4503-44E7-99BB-C47927986362}" type="slidenum">
              <a:rPr lang="en-US" smtClean="0"/>
              <a:t>‹#›</a:t>
            </a:fld>
            <a:endParaRPr lang="en-US"/>
          </a:p>
        </p:txBody>
      </p:sp>
    </p:spTree>
    <p:extLst>
      <p:ext uri="{BB962C8B-B14F-4D97-AF65-F5344CB8AC3E}">
        <p14:creationId xmlns:p14="http://schemas.microsoft.com/office/powerpoint/2010/main" val="3437018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42888-E3F2-44A4-8C6F-67AE7EC152AF}" type="datetimeFigureOut">
              <a:rPr lang="en-US" smtClean="0"/>
              <a:t>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4D8A2-E42E-4502-A392-E814F493F4D6}" type="slidenum">
              <a:rPr lang="en-US" smtClean="0"/>
              <a:t>‹#›</a:t>
            </a:fld>
            <a:endParaRPr lang="en-US"/>
          </a:p>
        </p:txBody>
      </p:sp>
    </p:spTree>
    <p:extLst>
      <p:ext uri="{BB962C8B-B14F-4D97-AF65-F5344CB8AC3E}">
        <p14:creationId xmlns:p14="http://schemas.microsoft.com/office/powerpoint/2010/main" val="616742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4"/>
          <p:cNvSpPr>
            <a:spLocks noGrp="1"/>
          </p:cNvSpPr>
          <p:nvPr>
            <p:ph type="subTitle" idx="1"/>
          </p:nvPr>
        </p:nvSpPr>
        <p:spPr>
          <a:xfrm>
            <a:off x="834739" y="3996131"/>
            <a:ext cx="10058400" cy="1244789"/>
          </a:xfrm>
          <a:ln>
            <a:noFill/>
          </a:ln>
        </p:spPr>
        <p:txBody>
          <a:bodyPr>
            <a:noAutofit/>
          </a:bodyPr>
          <a:lstStyle/>
          <a:p>
            <a:pPr algn="l"/>
            <a:r>
              <a:rPr lang="en-US" sz="2800" dirty="0">
                <a:solidFill>
                  <a:schemeClr val="bg1"/>
                </a:solidFill>
                <a:latin typeface="Arial" panose="020B0604020202020204" pitchFamily="34" charset="0"/>
                <a:cs typeface="Arial" panose="020B0604020202020204" pitchFamily="34" charset="0"/>
              </a:rPr>
              <a:t>Miller M. Leonard, Esq., Miller Leonard, P.C.</a:t>
            </a:r>
          </a:p>
          <a:p>
            <a:pPr algn="l"/>
            <a:r>
              <a:rPr lang="en-US" sz="2800" dirty="0">
                <a:solidFill>
                  <a:schemeClr val="bg1"/>
                </a:solidFill>
                <a:latin typeface="Arial" panose="020B0604020202020204" pitchFamily="34" charset="0"/>
                <a:cs typeface="Arial" panose="020B0604020202020204" pitchFamily="34" charset="0"/>
              </a:rPr>
              <a:t>Peter McNeilly, Assistant U.S. Attorney</a:t>
            </a:r>
          </a:p>
          <a:p>
            <a:pPr algn="l"/>
            <a:r>
              <a:rPr lang="en-US" sz="2800" dirty="0">
                <a:solidFill>
                  <a:schemeClr val="bg1"/>
                </a:solidFill>
                <a:latin typeface="Arial" panose="020B0604020202020204" pitchFamily="34" charset="0"/>
                <a:cs typeface="Arial" panose="020B0604020202020204" pitchFamily="34" charset="0"/>
              </a:rPr>
              <a:t>Jasand P. Mock, Assistant U.S. Attorney</a:t>
            </a:r>
          </a:p>
          <a:p>
            <a:pPr algn="l"/>
            <a:r>
              <a:rPr lang="en-US" sz="2800" dirty="0">
                <a:solidFill>
                  <a:schemeClr val="bg1"/>
                </a:solidFill>
                <a:latin typeface="Arial" panose="020B0604020202020204" pitchFamily="34" charset="0"/>
                <a:cs typeface="Arial" panose="020B0604020202020204" pitchFamily="34" charset="0"/>
              </a:rPr>
              <a:t>John S. Tatum, Esq., John S. Tatum, P.C.</a:t>
            </a:r>
          </a:p>
          <a:p>
            <a:pPr algn="l"/>
            <a:endParaRPr lang="en-US" sz="2800" dirty="0">
              <a:solidFill>
                <a:schemeClr val="bg1"/>
              </a:solidFill>
              <a:latin typeface="Arial" panose="020B0604020202020204" pitchFamily="34" charset="0"/>
              <a:cs typeface="Arial" panose="020B0604020202020204" pitchFamily="34" charset="0"/>
            </a:endParaRPr>
          </a:p>
        </p:txBody>
      </p:sp>
      <p:sp>
        <p:nvSpPr>
          <p:cNvPr id="3" name="Title 5"/>
          <p:cNvSpPr>
            <a:spLocks noGrp="1"/>
          </p:cNvSpPr>
          <p:nvPr>
            <p:ph type="ctrTitle"/>
          </p:nvPr>
        </p:nvSpPr>
        <p:spPr>
          <a:xfrm>
            <a:off x="834739" y="1393853"/>
            <a:ext cx="10058400" cy="1878890"/>
          </a:xfrm>
        </p:spPr>
        <p:txBody>
          <a:bodyPr>
            <a:normAutofit/>
          </a:bodyPr>
          <a:lstStyle/>
          <a:p>
            <a:pPr algn="l"/>
            <a:r>
              <a:rPr lang="en-US" sz="5400" b="1" dirty="0">
                <a:solidFill>
                  <a:schemeClr val="bg2"/>
                </a:solidFill>
                <a:latin typeface="Arial" panose="020B0604020202020204" pitchFamily="34" charset="0"/>
                <a:cs typeface="Arial" panose="020B0604020202020204" pitchFamily="34" charset="0"/>
              </a:rPr>
              <a:t>The Pitfalls of the Proffer</a:t>
            </a:r>
          </a:p>
        </p:txBody>
      </p:sp>
      <p:cxnSp>
        <p:nvCxnSpPr>
          <p:cNvPr id="6" name="Straight Connector 5"/>
          <p:cNvCxnSpPr/>
          <p:nvPr/>
        </p:nvCxnSpPr>
        <p:spPr>
          <a:xfrm>
            <a:off x="936531" y="3872523"/>
            <a:ext cx="94478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5FA763B-807E-BFCD-047F-ADF779D6B1AF}"/>
              </a:ext>
            </a:extLst>
          </p:cNvPr>
          <p:cNvSpPr txBox="1"/>
          <p:nvPr/>
        </p:nvSpPr>
        <p:spPr>
          <a:xfrm>
            <a:off x="834739" y="3287251"/>
            <a:ext cx="8743099"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Sitting Down with the Government in Criminal and Civil Matters</a:t>
            </a:r>
          </a:p>
        </p:txBody>
      </p:sp>
    </p:spTree>
    <p:extLst>
      <p:ext uri="{BB962C8B-B14F-4D97-AF65-F5344CB8AC3E}">
        <p14:creationId xmlns:p14="http://schemas.microsoft.com/office/powerpoint/2010/main" val="71499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022032"/>
            <a:ext cx="12192000" cy="9233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Overview of Civil Proffers</a:t>
            </a:r>
          </a:p>
        </p:txBody>
      </p:sp>
      <p:cxnSp>
        <p:nvCxnSpPr>
          <p:cNvPr id="9" name="Straight Connector 8"/>
          <p:cNvCxnSpPr/>
          <p:nvPr/>
        </p:nvCxnSpPr>
        <p:spPr>
          <a:xfrm>
            <a:off x="2226757" y="3115211"/>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88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22694"/>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Civil: Why do defendants proffer?</a:t>
            </a:r>
          </a:p>
        </p:txBody>
      </p:sp>
      <p:cxnSp>
        <p:nvCxnSpPr>
          <p:cNvPr id="3" name="Straight Connector 2">
            <a:extLst>
              <a:ext uri="{FF2B5EF4-FFF2-40B4-BE49-F238E27FC236}">
                <a16:creationId xmlns:a16="http://schemas.microsoft.com/office/drawing/2014/main" id="{E41CBD5D-42DA-1D28-41EB-9C3E7D23FBE5}"/>
              </a:ext>
            </a:extLst>
          </p:cNvPr>
          <p:cNvCxnSpPr/>
          <p:nvPr/>
        </p:nvCxnSpPr>
        <p:spPr>
          <a:xfrm>
            <a:off x="2226757" y="1354144"/>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368E476-48AE-4AF5-9B6B-B5F998B6ADAC}"/>
              </a:ext>
            </a:extLst>
          </p:cNvPr>
          <p:cNvSpPr txBox="1"/>
          <p:nvPr/>
        </p:nvSpPr>
        <p:spPr>
          <a:xfrm>
            <a:off x="647681" y="2004942"/>
            <a:ext cx="10771686" cy="1384995"/>
          </a:xfrm>
          <a:prstGeom prst="rect">
            <a:avLst/>
          </a:prstGeom>
          <a:noFill/>
        </p:spPr>
        <p:txBody>
          <a:bodyPr wrap="square" rtlCol="0">
            <a:spAutoFit/>
          </a:bodyPr>
          <a:lstStyle/>
          <a:p>
            <a:pPr marL="457200" indent="-457200">
              <a:buFontTx/>
              <a:buChar char="-"/>
            </a:pPr>
            <a:r>
              <a:rPr lang="en-US" sz="2800" dirty="0">
                <a:solidFill>
                  <a:prstClr val="white"/>
                </a:solidFill>
                <a:latin typeface="Arial" panose="020B0604020202020204" pitchFamily="34" charset="0"/>
                <a:cs typeface="Arial" panose="020B0604020202020204" pitchFamily="34" charset="0"/>
              </a:rPr>
              <a:t>To be considered for cooperation credit.</a:t>
            </a:r>
          </a:p>
          <a:p>
            <a:pPr marL="457200" indent="-457200">
              <a:buFontTx/>
              <a:buChar char="-"/>
            </a:pPr>
            <a:endParaRPr lang="en-US" sz="2800" dirty="0">
              <a:solidFill>
                <a:prstClr val="white"/>
              </a:solidFill>
              <a:latin typeface="Arial" panose="020B0604020202020204" pitchFamily="34" charset="0"/>
              <a:cs typeface="Arial" panose="020B0604020202020204" pitchFamily="34" charset="0"/>
            </a:endParaRPr>
          </a:p>
          <a:p>
            <a:pPr marL="457200" indent="-457200">
              <a:buFontTx/>
              <a:buChar char="-"/>
            </a:pPr>
            <a:r>
              <a:rPr lang="en-US" sz="2800" dirty="0">
                <a:solidFill>
                  <a:prstClr val="white"/>
                </a:solidFill>
                <a:latin typeface="Arial" panose="020B0604020202020204" pitchFamily="34" charset="0"/>
                <a:cs typeface="Arial" panose="020B0604020202020204" pitchFamily="34" charset="0"/>
              </a:rPr>
              <a:t>Opportunity to educate and engage with enforcement attorneys.</a:t>
            </a:r>
          </a:p>
        </p:txBody>
      </p:sp>
    </p:spTree>
    <p:extLst>
      <p:ext uri="{BB962C8B-B14F-4D97-AF65-F5344CB8AC3E}">
        <p14:creationId xmlns:p14="http://schemas.microsoft.com/office/powerpoint/2010/main" val="244392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22694"/>
            <a:ext cx="12192000"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Affirmative Civil Enforcement</a:t>
            </a:r>
          </a:p>
        </p:txBody>
      </p:sp>
      <p:sp>
        <p:nvSpPr>
          <p:cNvPr id="4" name="TextBox 3"/>
          <p:cNvSpPr txBox="1"/>
          <p:nvPr/>
        </p:nvSpPr>
        <p:spPr>
          <a:xfrm>
            <a:off x="764642" y="1664700"/>
            <a:ext cx="10662716" cy="4401205"/>
          </a:xfrm>
          <a:prstGeom prst="rect">
            <a:avLst/>
          </a:prstGeom>
          <a:noFill/>
        </p:spPr>
        <p:txBody>
          <a:bodyPr wrap="square" rtlCol="0">
            <a:spAutoFit/>
          </a:bodyPr>
          <a:lstStyle/>
          <a:p>
            <a:pPr marL="457200" indent="-457200">
              <a:buFontTx/>
              <a:buChar char="-"/>
            </a:pPr>
            <a:r>
              <a:rPr lang="en-US" sz="2800" dirty="0">
                <a:solidFill>
                  <a:schemeClr val="bg1"/>
                </a:solidFill>
                <a:latin typeface="Arial" panose="020B0604020202020204" pitchFamily="34" charset="0"/>
                <a:cs typeface="Arial" panose="020B0604020202020204" pitchFamily="34" charset="0"/>
              </a:rPr>
              <a:t>False Claims Act</a:t>
            </a:r>
          </a:p>
          <a:p>
            <a:pPr marL="457200" indent="-457200">
              <a:buFontTx/>
              <a:buChar char="-"/>
            </a:pPr>
            <a:endParaRPr lang="en-US" sz="2800" dirty="0">
              <a:solidFill>
                <a:schemeClr val="bg1"/>
              </a:solidFill>
              <a:latin typeface="Arial" panose="020B0604020202020204" pitchFamily="34" charset="0"/>
              <a:cs typeface="Arial" panose="020B0604020202020204" pitchFamily="34" charset="0"/>
            </a:endParaRPr>
          </a:p>
          <a:p>
            <a:pPr marL="457200" indent="-457200">
              <a:buFontTx/>
              <a:buChar char="-"/>
            </a:pPr>
            <a:r>
              <a:rPr lang="en-US" sz="2800" dirty="0">
                <a:solidFill>
                  <a:schemeClr val="bg1"/>
                </a:solidFill>
                <a:latin typeface="Arial" panose="020B0604020202020204" pitchFamily="34" charset="0"/>
                <a:cs typeface="Arial" panose="020B0604020202020204" pitchFamily="34" charset="0"/>
              </a:rPr>
              <a:t>Controlled Substances Act</a:t>
            </a:r>
          </a:p>
          <a:p>
            <a:pPr marL="457200" indent="-457200">
              <a:buFontTx/>
              <a:buChar char="-"/>
            </a:pPr>
            <a:endParaRPr lang="en-US" sz="2800" dirty="0">
              <a:solidFill>
                <a:schemeClr val="bg1"/>
              </a:solidFill>
              <a:latin typeface="Arial" panose="020B0604020202020204" pitchFamily="34" charset="0"/>
              <a:cs typeface="Arial" panose="020B0604020202020204" pitchFamily="34" charset="0"/>
            </a:endParaRPr>
          </a:p>
          <a:p>
            <a:pPr marL="457200" indent="-457200">
              <a:buFontTx/>
              <a:buChar char="-"/>
            </a:pPr>
            <a:r>
              <a:rPr lang="en-US" sz="2800" dirty="0">
                <a:solidFill>
                  <a:schemeClr val="bg1"/>
                </a:solidFill>
                <a:latin typeface="Arial" panose="020B0604020202020204" pitchFamily="34" charset="0"/>
                <a:cs typeface="Arial" panose="020B0604020202020204" pitchFamily="34" charset="0"/>
              </a:rPr>
              <a:t>Financial Institutions Reform, Recovery and </a:t>
            </a:r>
            <a:r>
              <a:rPr lang="en-US" sz="2800" dirty="0" err="1">
                <a:solidFill>
                  <a:schemeClr val="bg1"/>
                </a:solidFill>
                <a:latin typeface="Arial" panose="020B0604020202020204" pitchFamily="34" charset="0"/>
                <a:cs typeface="Arial" panose="020B0604020202020204" pitchFamily="34" charset="0"/>
              </a:rPr>
              <a:t>Enfrocement</a:t>
            </a:r>
            <a:r>
              <a:rPr lang="en-US" sz="2800" dirty="0">
                <a:solidFill>
                  <a:schemeClr val="bg1"/>
                </a:solidFill>
                <a:latin typeface="Arial" panose="020B0604020202020204" pitchFamily="34" charset="0"/>
                <a:cs typeface="Arial" panose="020B0604020202020204" pitchFamily="34" charset="0"/>
              </a:rPr>
              <a:t> Act (FIRREA)</a:t>
            </a:r>
          </a:p>
          <a:p>
            <a:pPr marL="457200" indent="-457200">
              <a:buFontTx/>
              <a:buChar char="-"/>
            </a:pPr>
            <a:endParaRPr lang="en-US" sz="2800" dirty="0">
              <a:solidFill>
                <a:schemeClr val="bg1"/>
              </a:solidFill>
              <a:latin typeface="Arial" panose="020B0604020202020204" pitchFamily="34" charset="0"/>
              <a:cs typeface="Arial" panose="020B0604020202020204" pitchFamily="34" charset="0"/>
            </a:endParaRPr>
          </a:p>
          <a:p>
            <a:pPr marL="457200" indent="-457200">
              <a:buFontTx/>
              <a:buChar char="-"/>
            </a:pPr>
            <a:r>
              <a:rPr lang="en-US" sz="2800" dirty="0">
                <a:solidFill>
                  <a:schemeClr val="bg1"/>
                </a:solidFill>
                <a:latin typeface="Arial" panose="020B0604020202020204" pitchFamily="34" charset="0"/>
                <a:cs typeface="Arial" panose="020B0604020202020204" pitchFamily="34" charset="0"/>
              </a:rPr>
              <a:t>Procurement Integrity Act</a:t>
            </a:r>
          </a:p>
          <a:p>
            <a:pPr marL="457200" indent="-457200">
              <a:buFontTx/>
              <a:buChar char="-"/>
            </a:pPr>
            <a:endParaRPr lang="en-US" sz="2800" dirty="0">
              <a:solidFill>
                <a:schemeClr val="bg1"/>
              </a:solidFill>
              <a:latin typeface="Arial" panose="020B0604020202020204" pitchFamily="34" charset="0"/>
              <a:cs typeface="Arial" panose="020B0604020202020204" pitchFamily="34" charset="0"/>
            </a:endParaRPr>
          </a:p>
          <a:p>
            <a:pPr marL="457200" indent="-457200">
              <a:buFontTx/>
              <a:buChar char="-"/>
            </a:pPr>
            <a:r>
              <a:rPr lang="en-US" sz="2800" dirty="0">
                <a:solidFill>
                  <a:schemeClr val="bg1"/>
                </a:solidFill>
                <a:latin typeface="Arial" panose="020B0604020202020204" pitchFamily="34" charset="0"/>
                <a:cs typeface="Arial" panose="020B0604020202020204" pitchFamily="34" charset="0"/>
              </a:rPr>
              <a:t>Conflict of Interest Laws</a:t>
            </a:r>
          </a:p>
        </p:txBody>
      </p:sp>
      <p:cxnSp>
        <p:nvCxnSpPr>
          <p:cNvPr id="3" name="Straight Connector 2">
            <a:extLst>
              <a:ext uri="{FF2B5EF4-FFF2-40B4-BE49-F238E27FC236}">
                <a16:creationId xmlns:a16="http://schemas.microsoft.com/office/drawing/2014/main" id="{35FAF8C5-CA7C-310E-E5DE-AAA9F25C1825}"/>
              </a:ext>
            </a:extLst>
          </p:cNvPr>
          <p:cNvCxnSpPr/>
          <p:nvPr/>
        </p:nvCxnSpPr>
        <p:spPr>
          <a:xfrm>
            <a:off x="2226757" y="1354144"/>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19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22694"/>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Parallel Proceedings</a:t>
            </a:r>
          </a:p>
        </p:txBody>
      </p:sp>
      <p:sp>
        <p:nvSpPr>
          <p:cNvPr id="4" name="TextBox 3"/>
          <p:cNvSpPr txBox="1"/>
          <p:nvPr/>
        </p:nvSpPr>
        <p:spPr>
          <a:xfrm>
            <a:off x="6453353" y="1885416"/>
            <a:ext cx="4826861" cy="181588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Comprehensive remedies</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Information sharing</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3" name="Straight Connector 2">
            <a:extLst>
              <a:ext uri="{FF2B5EF4-FFF2-40B4-BE49-F238E27FC236}">
                <a16:creationId xmlns:a16="http://schemas.microsoft.com/office/drawing/2014/main" id="{35FAF8C5-CA7C-310E-E5DE-AAA9F25C1825}"/>
              </a:ext>
            </a:extLst>
          </p:cNvPr>
          <p:cNvCxnSpPr/>
          <p:nvPr/>
        </p:nvCxnSpPr>
        <p:spPr>
          <a:xfrm>
            <a:off x="2226757" y="1354144"/>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F07A0DA-F277-0649-9D5C-EB8C760E60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8938" y="1876699"/>
            <a:ext cx="4381595" cy="41913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48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EB7DD55-0695-A8D8-6736-6F689A421941}"/>
              </a:ext>
            </a:extLst>
          </p:cNvPr>
          <p:cNvSpPr txBox="1">
            <a:spLocks/>
          </p:cNvSpPr>
          <p:nvPr/>
        </p:nvSpPr>
        <p:spPr>
          <a:xfrm>
            <a:off x="675233" y="5988082"/>
            <a:ext cx="10058400" cy="8229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a:solidFill>
                  <a:srgbClr val="FFFFFF"/>
                </a:solidFill>
              </a:rPr>
              <a:t>Image courtesy of the University of Toronto and the Internet Archive; https://victorianweb.org/history/sports/10.html</a:t>
            </a:r>
            <a:endParaRPr lang="en-US" sz="1400" dirty="0">
              <a:solidFill>
                <a:srgbClr val="FFFFFF"/>
              </a:solidFill>
            </a:endParaRPr>
          </a:p>
        </p:txBody>
      </p:sp>
      <p:pic>
        <p:nvPicPr>
          <p:cNvPr id="8" name="Picture 7">
            <a:extLst>
              <a:ext uri="{FF2B5EF4-FFF2-40B4-BE49-F238E27FC236}">
                <a16:creationId xmlns:a16="http://schemas.microsoft.com/office/drawing/2014/main" id="{2E426820-4398-9FC3-F393-9BDDAF66D69D}"/>
              </a:ext>
            </a:extLst>
          </p:cNvPr>
          <p:cNvPicPr>
            <a:picLocks noChangeAspect="1"/>
          </p:cNvPicPr>
          <p:nvPr/>
        </p:nvPicPr>
        <p:blipFill rotWithShape="1">
          <a:blip r:embed="rId3"/>
          <a:srcRect t="23127" b="16926"/>
          <a:stretch/>
        </p:blipFill>
        <p:spPr>
          <a:xfrm>
            <a:off x="-32" y="9"/>
            <a:ext cx="12192031" cy="6037719"/>
          </a:xfrm>
          <a:prstGeom prst="rect">
            <a:avLst/>
          </a:prstGeom>
        </p:spPr>
      </p:pic>
    </p:spTree>
    <p:extLst>
      <p:ext uri="{BB962C8B-B14F-4D97-AF65-F5344CB8AC3E}">
        <p14:creationId xmlns:p14="http://schemas.microsoft.com/office/powerpoint/2010/main" val="132153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41CBD5D-42DA-1D28-41EB-9C3E7D23FBE5}"/>
              </a:ext>
            </a:extLst>
          </p:cNvPr>
          <p:cNvCxnSpPr/>
          <p:nvPr/>
        </p:nvCxnSpPr>
        <p:spPr>
          <a:xfrm>
            <a:off x="2226757" y="1354144"/>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95C82A9-1443-E45D-77B3-D27313ACF41D}"/>
              </a:ext>
            </a:extLst>
          </p:cNvPr>
          <p:cNvSpPr txBox="1"/>
          <p:nvPr/>
        </p:nvSpPr>
        <p:spPr>
          <a:xfrm>
            <a:off x="0" y="422694"/>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Civil Cooperation Guidelines</a:t>
            </a:r>
          </a:p>
        </p:txBody>
      </p:sp>
      <p:pic>
        <p:nvPicPr>
          <p:cNvPr id="8" name="Picture 7">
            <a:extLst>
              <a:ext uri="{FF2B5EF4-FFF2-40B4-BE49-F238E27FC236}">
                <a16:creationId xmlns:a16="http://schemas.microsoft.com/office/drawing/2014/main" id="{338F9B64-5435-7F2B-BD3C-63D5B2C902AE}"/>
              </a:ext>
            </a:extLst>
          </p:cNvPr>
          <p:cNvPicPr>
            <a:picLocks noChangeAspect="1"/>
          </p:cNvPicPr>
          <p:nvPr/>
        </p:nvPicPr>
        <p:blipFill rotWithShape="1">
          <a:blip r:embed="rId2"/>
          <a:srcRect b="50431"/>
          <a:stretch/>
        </p:blipFill>
        <p:spPr>
          <a:xfrm>
            <a:off x="984131" y="3267982"/>
            <a:ext cx="10223737" cy="2613441"/>
          </a:xfrm>
          <a:prstGeom prst="rect">
            <a:avLst/>
          </a:prstGeom>
        </p:spPr>
      </p:pic>
      <p:pic>
        <p:nvPicPr>
          <p:cNvPr id="10" name="Picture 9">
            <a:extLst>
              <a:ext uri="{FF2B5EF4-FFF2-40B4-BE49-F238E27FC236}">
                <a16:creationId xmlns:a16="http://schemas.microsoft.com/office/drawing/2014/main" id="{C4806F95-3674-DF76-AE3D-8E9934C5E227}"/>
              </a:ext>
            </a:extLst>
          </p:cNvPr>
          <p:cNvPicPr>
            <a:picLocks noChangeAspect="1"/>
          </p:cNvPicPr>
          <p:nvPr/>
        </p:nvPicPr>
        <p:blipFill>
          <a:blip r:embed="rId3"/>
          <a:stretch>
            <a:fillRect/>
          </a:stretch>
        </p:blipFill>
        <p:spPr>
          <a:xfrm>
            <a:off x="984131" y="2046853"/>
            <a:ext cx="10223737" cy="963025"/>
          </a:xfrm>
          <a:prstGeom prst="rect">
            <a:avLst/>
          </a:prstGeom>
        </p:spPr>
      </p:pic>
    </p:spTree>
    <p:extLst>
      <p:ext uri="{BB962C8B-B14F-4D97-AF65-F5344CB8AC3E}">
        <p14:creationId xmlns:p14="http://schemas.microsoft.com/office/powerpoint/2010/main" val="326862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41CBD5D-42DA-1D28-41EB-9C3E7D23FBE5}"/>
              </a:ext>
            </a:extLst>
          </p:cNvPr>
          <p:cNvCxnSpPr/>
          <p:nvPr/>
        </p:nvCxnSpPr>
        <p:spPr>
          <a:xfrm>
            <a:off x="2226757" y="1354144"/>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95C82A9-1443-E45D-77B3-D27313ACF41D}"/>
              </a:ext>
            </a:extLst>
          </p:cNvPr>
          <p:cNvSpPr txBox="1"/>
          <p:nvPr/>
        </p:nvSpPr>
        <p:spPr>
          <a:xfrm>
            <a:off x="0" y="422694"/>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Civil Proffers</a:t>
            </a:r>
          </a:p>
        </p:txBody>
      </p:sp>
      <p:sp>
        <p:nvSpPr>
          <p:cNvPr id="2" name="TextBox 1">
            <a:extLst>
              <a:ext uri="{FF2B5EF4-FFF2-40B4-BE49-F238E27FC236}">
                <a16:creationId xmlns:a16="http://schemas.microsoft.com/office/drawing/2014/main" id="{33FE9602-75C1-CC93-FD48-2E494550504A}"/>
              </a:ext>
            </a:extLst>
          </p:cNvPr>
          <p:cNvSpPr txBox="1"/>
          <p:nvPr/>
        </p:nvSpPr>
        <p:spPr>
          <a:xfrm>
            <a:off x="2062716" y="1664700"/>
            <a:ext cx="9364642" cy="4401205"/>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Many forms of cooperation:</a:t>
            </a:r>
          </a:p>
          <a:p>
            <a:pPr marL="457200" indent="-457200">
              <a:buFontTx/>
              <a:buChar char="-"/>
            </a:pPr>
            <a:endParaRPr lang="en-US" sz="2800" dirty="0">
              <a:solidFill>
                <a:schemeClr val="bg1"/>
              </a:solidFill>
              <a:latin typeface="Arial" panose="020B0604020202020204" pitchFamily="34" charset="0"/>
              <a:cs typeface="Arial" panose="020B0604020202020204" pitchFamily="34" charset="0"/>
            </a:endParaRPr>
          </a:p>
          <a:p>
            <a:pPr marL="914400" lvl="1" indent="-457200">
              <a:buFontTx/>
              <a:buChar char="-"/>
            </a:pPr>
            <a:r>
              <a:rPr lang="en-US" sz="2800" dirty="0">
                <a:solidFill>
                  <a:schemeClr val="bg1"/>
                </a:solidFill>
                <a:latin typeface="Arial" panose="020B0604020202020204" pitchFamily="34" charset="0"/>
                <a:cs typeface="Arial" panose="020B0604020202020204" pitchFamily="34" charset="0"/>
              </a:rPr>
              <a:t>Voluntary disclosure</a:t>
            </a:r>
          </a:p>
          <a:p>
            <a:pPr marL="914400" lvl="1" indent="-457200">
              <a:buFontTx/>
              <a:buChar char="-"/>
            </a:pPr>
            <a:endParaRPr lang="en-US" sz="2800" dirty="0">
              <a:solidFill>
                <a:schemeClr val="bg1"/>
              </a:solidFill>
              <a:latin typeface="Arial" panose="020B0604020202020204" pitchFamily="34" charset="0"/>
              <a:cs typeface="Arial" panose="020B0604020202020204" pitchFamily="34" charset="0"/>
            </a:endParaRPr>
          </a:p>
          <a:p>
            <a:pPr marL="914400" lvl="1" indent="-457200">
              <a:buFontTx/>
              <a:buChar char="-"/>
            </a:pPr>
            <a:r>
              <a:rPr lang="en-US" sz="2800" dirty="0">
                <a:solidFill>
                  <a:schemeClr val="bg1"/>
                </a:solidFill>
                <a:latin typeface="Arial" panose="020B0604020202020204" pitchFamily="34" charset="0"/>
                <a:cs typeface="Arial" panose="020B0604020202020204" pitchFamily="34" charset="0"/>
              </a:rPr>
              <a:t>Identifying responsible individuals</a:t>
            </a:r>
          </a:p>
          <a:p>
            <a:pPr marL="914400" lvl="1" indent="-457200">
              <a:buFontTx/>
              <a:buChar char="-"/>
            </a:pPr>
            <a:endParaRPr lang="en-US" sz="2800" dirty="0">
              <a:solidFill>
                <a:schemeClr val="bg1"/>
              </a:solidFill>
              <a:latin typeface="Arial" panose="020B0604020202020204" pitchFamily="34" charset="0"/>
              <a:cs typeface="Arial" panose="020B0604020202020204" pitchFamily="34" charset="0"/>
            </a:endParaRPr>
          </a:p>
          <a:p>
            <a:pPr marL="914400" lvl="1" indent="-457200">
              <a:buFontTx/>
              <a:buChar char="-"/>
            </a:pPr>
            <a:r>
              <a:rPr lang="en-US" sz="2800" dirty="0">
                <a:solidFill>
                  <a:schemeClr val="bg1"/>
                </a:solidFill>
                <a:latin typeface="Arial" panose="020B0604020202020204" pitchFamily="34" charset="0"/>
                <a:cs typeface="Arial" panose="020B0604020202020204" pitchFamily="34" charset="0"/>
              </a:rPr>
              <a:t>Disclosing relevant facts and documents</a:t>
            </a:r>
          </a:p>
          <a:p>
            <a:pPr marL="457200" indent="-457200">
              <a:buFontTx/>
              <a:buChar char="-"/>
            </a:pPr>
            <a:endParaRPr lang="en-US" sz="2800" dirty="0">
              <a:solidFill>
                <a:schemeClr val="bg1"/>
              </a:solidFill>
              <a:latin typeface="Arial" panose="020B0604020202020204" pitchFamily="34" charset="0"/>
              <a:cs typeface="Arial" panose="020B0604020202020204" pitchFamily="34" charset="0"/>
            </a:endParaRPr>
          </a:p>
          <a:p>
            <a:endParaRPr lang="en-US" sz="2800" dirty="0">
              <a:solidFill>
                <a:schemeClr val="bg1"/>
              </a:solidFill>
              <a:latin typeface="Arial" panose="020B0604020202020204" pitchFamily="34" charset="0"/>
              <a:cs typeface="Arial" panose="020B0604020202020204" pitchFamily="34" charset="0"/>
            </a:endParaRPr>
          </a:p>
          <a:p>
            <a:r>
              <a:rPr lang="en-US" sz="2800" u="sng" dirty="0">
                <a:solidFill>
                  <a:schemeClr val="bg1"/>
                </a:solidFill>
                <a:latin typeface="Arial" panose="020B0604020202020204" pitchFamily="34" charset="0"/>
                <a:cs typeface="Arial" panose="020B0604020202020204" pitchFamily="34" charset="0"/>
              </a:rPr>
              <a:t>NO</a:t>
            </a:r>
            <a:r>
              <a:rPr lang="en-US" sz="2800" dirty="0">
                <a:solidFill>
                  <a:schemeClr val="bg1"/>
                </a:solidFill>
                <a:latin typeface="Arial" panose="020B0604020202020204" pitchFamily="34" charset="0"/>
                <a:cs typeface="Arial" panose="020B0604020202020204" pitchFamily="34" charset="0"/>
              </a:rPr>
              <a:t> expectation to waive privileges.</a:t>
            </a:r>
          </a:p>
        </p:txBody>
      </p:sp>
    </p:spTree>
    <p:extLst>
      <p:ext uri="{BB962C8B-B14F-4D97-AF65-F5344CB8AC3E}">
        <p14:creationId xmlns:p14="http://schemas.microsoft.com/office/powerpoint/2010/main" val="310403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765004" y="2262118"/>
            <a:ext cx="9718159" cy="29238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“Where the conduct of the entity or individual warrants credit, the Department has discretion in FCA cases to reward such credit. Most often, this discretion will be exercised by reducing the penalties or damages multiple sought by the Department.”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Justice Manual 4.4112</a:t>
            </a:r>
          </a:p>
        </p:txBody>
      </p:sp>
      <p:cxnSp>
        <p:nvCxnSpPr>
          <p:cNvPr id="3" name="Straight Connector 2">
            <a:extLst>
              <a:ext uri="{FF2B5EF4-FFF2-40B4-BE49-F238E27FC236}">
                <a16:creationId xmlns:a16="http://schemas.microsoft.com/office/drawing/2014/main" id="{E41CBD5D-42DA-1D28-41EB-9C3E7D23FBE5}"/>
              </a:ext>
            </a:extLst>
          </p:cNvPr>
          <p:cNvCxnSpPr/>
          <p:nvPr/>
        </p:nvCxnSpPr>
        <p:spPr>
          <a:xfrm>
            <a:off x="2226757" y="1354144"/>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95C82A9-1443-E45D-77B3-D27313ACF41D}"/>
              </a:ext>
            </a:extLst>
          </p:cNvPr>
          <p:cNvSpPr txBox="1"/>
          <p:nvPr/>
        </p:nvSpPr>
        <p:spPr>
          <a:xfrm>
            <a:off x="0" y="422694"/>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FCA Cooperation Credit</a:t>
            </a:r>
          </a:p>
        </p:txBody>
      </p:sp>
    </p:spTree>
    <p:extLst>
      <p:ext uri="{BB962C8B-B14F-4D97-AF65-F5344CB8AC3E}">
        <p14:creationId xmlns:p14="http://schemas.microsoft.com/office/powerpoint/2010/main" val="399557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83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022032"/>
            <a:ext cx="12192000" cy="9233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Defense Perspective</a:t>
            </a:r>
          </a:p>
        </p:txBody>
      </p:sp>
      <p:cxnSp>
        <p:nvCxnSpPr>
          <p:cNvPr id="9" name="Straight Connector 8"/>
          <p:cNvCxnSpPr/>
          <p:nvPr/>
        </p:nvCxnSpPr>
        <p:spPr>
          <a:xfrm>
            <a:off x="2226757" y="3115211"/>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02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22694"/>
            <a:ext cx="12192000"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AGENDA</a:t>
            </a:r>
          </a:p>
        </p:txBody>
      </p:sp>
      <p:sp>
        <p:nvSpPr>
          <p:cNvPr id="3" name="TextBox 2"/>
          <p:cNvSpPr txBox="1"/>
          <p:nvPr/>
        </p:nvSpPr>
        <p:spPr>
          <a:xfrm>
            <a:off x="1311215" y="1922081"/>
            <a:ext cx="9256637" cy="2955746"/>
          </a:xfrm>
          <a:prstGeom prst="rect">
            <a:avLst/>
          </a:prstGeom>
          <a:noFill/>
        </p:spPr>
        <p:txBody>
          <a:bodyPr wrap="none" rtlCol="0">
            <a:spAutoFit/>
          </a:bodyPr>
          <a:lstStyle/>
          <a:p>
            <a:pPr marL="285750" indent="-285750">
              <a:lnSpc>
                <a:spcPct val="150000"/>
              </a:lnSpc>
              <a:buFontTx/>
              <a:buChar char="-"/>
            </a:pPr>
            <a:r>
              <a:rPr lang="en-US" sz="3200" dirty="0">
                <a:solidFill>
                  <a:schemeClr val="bg1"/>
                </a:solidFill>
                <a:latin typeface="Arial" panose="020B0604020202020204" pitchFamily="34" charset="0"/>
                <a:cs typeface="Arial" panose="020B0604020202020204" pitchFamily="34" charset="0"/>
              </a:rPr>
              <a:t>Introduction of Panelists</a:t>
            </a:r>
          </a:p>
          <a:p>
            <a:pPr marL="285750" indent="-285750">
              <a:lnSpc>
                <a:spcPct val="150000"/>
              </a:lnSpc>
              <a:buFontTx/>
              <a:buChar char="-"/>
            </a:pPr>
            <a:r>
              <a:rPr lang="en-US" sz="3200" dirty="0">
                <a:solidFill>
                  <a:schemeClr val="bg1"/>
                </a:solidFill>
                <a:latin typeface="Arial" panose="020B0604020202020204" pitchFamily="34" charset="0"/>
                <a:cs typeface="Arial" panose="020B0604020202020204" pitchFamily="34" charset="0"/>
              </a:rPr>
              <a:t>Overview of Federal Proffers (Criminal and Civil)</a:t>
            </a:r>
          </a:p>
          <a:p>
            <a:pPr marL="285750" indent="-285750">
              <a:lnSpc>
                <a:spcPct val="150000"/>
              </a:lnSpc>
              <a:buFontTx/>
              <a:buChar char="-"/>
            </a:pPr>
            <a:r>
              <a:rPr lang="en-US" sz="3200" dirty="0">
                <a:solidFill>
                  <a:schemeClr val="bg1"/>
                </a:solidFill>
                <a:latin typeface="Arial" panose="020B0604020202020204" pitchFamily="34" charset="0"/>
                <a:cs typeface="Arial" panose="020B0604020202020204" pitchFamily="34" charset="0"/>
              </a:rPr>
              <a:t>The Defense Perspective</a:t>
            </a:r>
          </a:p>
          <a:p>
            <a:pPr marL="285750" indent="-285750">
              <a:lnSpc>
                <a:spcPct val="150000"/>
              </a:lnSpc>
              <a:buFontTx/>
              <a:buChar char="-"/>
            </a:pPr>
            <a:r>
              <a:rPr lang="en-US" sz="3200" dirty="0">
                <a:solidFill>
                  <a:schemeClr val="bg1"/>
                </a:solidFill>
                <a:latin typeface="Arial" panose="020B0604020202020204" pitchFamily="34" charset="0"/>
                <a:cs typeface="Arial" panose="020B0604020202020204" pitchFamily="34" charset="0"/>
              </a:rPr>
              <a:t>Questions</a:t>
            </a:r>
          </a:p>
        </p:txBody>
      </p:sp>
      <p:cxnSp>
        <p:nvCxnSpPr>
          <p:cNvPr id="9" name="Straight Connector 8"/>
          <p:cNvCxnSpPr/>
          <p:nvPr/>
        </p:nvCxnSpPr>
        <p:spPr>
          <a:xfrm>
            <a:off x="937009" y="1449238"/>
            <a:ext cx="102654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63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F00F6B2-3C16-F94B-A8A4-3B7FC2346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543" y="643467"/>
            <a:ext cx="4304914" cy="5571066"/>
          </a:xfrm>
          <a:prstGeom prst="rect">
            <a:avLst/>
          </a:prstGeom>
        </p:spPr>
      </p:pic>
    </p:spTree>
    <p:extLst>
      <p:ext uri="{BB962C8B-B14F-4D97-AF65-F5344CB8AC3E}">
        <p14:creationId xmlns:p14="http://schemas.microsoft.com/office/powerpoint/2010/main" val="81291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83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22694"/>
            <a:ext cx="12192000"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Criminal Proffer Letter</a:t>
            </a:r>
          </a:p>
        </p:txBody>
      </p:sp>
      <p:cxnSp>
        <p:nvCxnSpPr>
          <p:cNvPr id="3" name="Straight Connector 2">
            <a:extLst>
              <a:ext uri="{FF2B5EF4-FFF2-40B4-BE49-F238E27FC236}">
                <a16:creationId xmlns:a16="http://schemas.microsoft.com/office/drawing/2014/main" id="{35FAF8C5-CA7C-310E-E5DE-AAA9F25C1825}"/>
              </a:ext>
            </a:extLst>
          </p:cNvPr>
          <p:cNvCxnSpPr/>
          <p:nvPr/>
        </p:nvCxnSpPr>
        <p:spPr>
          <a:xfrm>
            <a:off x="2226757" y="1354144"/>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073CC69-FF0E-8C3E-0A7C-2DBFF552351E}"/>
              </a:ext>
            </a:extLst>
          </p:cNvPr>
          <p:cNvPicPr>
            <a:picLocks noChangeAspect="1"/>
          </p:cNvPicPr>
          <p:nvPr/>
        </p:nvPicPr>
        <p:blipFill>
          <a:blip r:embed="rId2"/>
          <a:stretch>
            <a:fillRect/>
          </a:stretch>
        </p:blipFill>
        <p:spPr>
          <a:xfrm>
            <a:off x="647635" y="1783531"/>
            <a:ext cx="3466207" cy="4495046"/>
          </a:xfrm>
          <a:prstGeom prst="rect">
            <a:avLst/>
          </a:prstGeom>
        </p:spPr>
      </p:pic>
      <p:pic>
        <p:nvPicPr>
          <p:cNvPr id="9" name="Picture 8">
            <a:extLst>
              <a:ext uri="{FF2B5EF4-FFF2-40B4-BE49-F238E27FC236}">
                <a16:creationId xmlns:a16="http://schemas.microsoft.com/office/drawing/2014/main" id="{ED0B33CE-FCFF-C4E2-8F2F-8DBDD53DEA0F}"/>
              </a:ext>
            </a:extLst>
          </p:cNvPr>
          <p:cNvPicPr>
            <a:picLocks noChangeAspect="1"/>
          </p:cNvPicPr>
          <p:nvPr/>
        </p:nvPicPr>
        <p:blipFill>
          <a:blip r:embed="rId3"/>
          <a:stretch>
            <a:fillRect/>
          </a:stretch>
        </p:blipFill>
        <p:spPr>
          <a:xfrm>
            <a:off x="4317631" y="1783531"/>
            <a:ext cx="3466206" cy="4495044"/>
          </a:xfrm>
          <a:prstGeom prst="rect">
            <a:avLst/>
          </a:prstGeom>
        </p:spPr>
      </p:pic>
      <p:pic>
        <p:nvPicPr>
          <p:cNvPr id="11" name="Picture 10">
            <a:extLst>
              <a:ext uri="{FF2B5EF4-FFF2-40B4-BE49-F238E27FC236}">
                <a16:creationId xmlns:a16="http://schemas.microsoft.com/office/drawing/2014/main" id="{818FA128-6FBA-CCB5-52C9-CFB70B2F2AF2}"/>
              </a:ext>
            </a:extLst>
          </p:cNvPr>
          <p:cNvPicPr>
            <a:picLocks noChangeAspect="1"/>
          </p:cNvPicPr>
          <p:nvPr/>
        </p:nvPicPr>
        <p:blipFill>
          <a:blip r:embed="rId4"/>
          <a:stretch>
            <a:fillRect/>
          </a:stretch>
        </p:blipFill>
        <p:spPr>
          <a:xfrm>
            <a:off x="7987627" y="1783531"/>
            <a:ext cx="3466204" cy="4495042"/>
          </a:xfrm>
          <a:prstGeom prst="rect">
            <a:avLst/>
          </a:prstGeom>
        </p:spPr>
      </p:pic>
    </p:spTree>
    <p:extLst>
      <p:ext uri="{BB962C8B-B14F-4D97-AF65-F5344CB8AC3E}">
        <p14:creationId xmlns:p14="http://schemas.microsoft.com/office/powerpoint/2010/main" val="19851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22694"/>
            <a:ext cx="12192000"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Criminal Proffer Letter</a:t>
            </a:r>
          </a:p>
        </p:txBody>
      </p:sp>
      <p:cxnSp>
        <p:nvCxnSpPr>
          <p:cNvPr id="3" name="Straight Connector 2">
            <a:extLst>
              <a:ext uri="{FF2B5EF4-FFF2-40B4-BE49-F238E27FC236}">
                <a16:creationId xmlns:a16="http://schemas.microsoft.com/office/drawing/2014/main" id="{35FAF8C5-CA7C-310E-E5DE-AAA9F25C1825}"/>
              </a:ext>
            </a:extLst>
          </p:cNvPr>
          <p:cNvCxnSpPr/>
          <p:nvPr/>
        </p:nvCxnSpPr>
        <p:spPr>
          <a:xfrm>
            <a:off x="2226757" y="1354144"/>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073CC69-FF0E-8C3E-0A7C-2DBFF552351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5000"/>
                    </a14:imgEffect>
                  </a14:imgLayer>
                </a14:imgProps>
              </a:ext>
            </a:extLst>
          </a:blip>
          <a:stretch>
            <a:fillRect/>
          </a:stretch>
        </p:blipFill>
        <p:spPr>
          <a:xfrm>
            <a:off x="647635" y="1783531"/>
            <a:ext cx="3466207" cy="4495046"/>
          </a:xfrm>
          <a:prstGeom prst="rect">
            <a:avLst/>
          </a:prstGeom>
        </p:spPr>
      </p:pic>
      <p:pic>
        <p:nvPicPr>
          <p:cNvPr id="9" name="Picture 8">
            <a:extLst>
              <a:ext uri="{FF2B5EF4-FFF2-40B4-BE49-F238E27FC236}">
                <a16:creationId xmlns:a16="http://schemas.microsoft.com/office/drawing/2014/main" id="{ED0B33CE-FCFF-C4E2-8F2F-8DBDD53DEA0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5000"/>
                    </a14:imgEffect>
                  </a14:imgLayer>
                </a14:imgProps>
              </a:ext>
            </a:extLst>
          </a:blip>
          <a:stretch>
            <a:fillRect/>
          </a:stretch>
        </p:blipFill>
        <p:spPr>
          <a:xfrm>
            <a:off x="4317631" y="1783531"/>
            <a:ext cx="3466206" cy="4495044"/>
          </a:xfrm>
          <a:prstGeom prst="rect">
            <a:avLst/>
          </a:prstGeom>
        </p:spPr>
      </p:pic>
      <p:pic>
        <p:nvPicPr>
          <p:cNvPr id="11" name="Picture 10">
            <a:extLst>
              <a:ext uri="{FF2B5EF4-FFF2-40B4-BE49-F238E27FC236}">
                <a16:creationId xmlns:a16="http://schemas.microsoft.com/office/drawing/2014/main" id="{818FA128-6FBA-CCB5-52C9-CFB70B2F2AF2}"/>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5000"/>
                    </a14:imgEffect>
                  </a14:imgLayer>
                </a14:imgProps>
              </a:ext>
            </a:extLst>
          </a:blip>
          <a:stretch>
            <a:fillRect/>
          </a:stretch>
        </p:blipFill>
        <p:spPr>
          <a:xfrm>
            <a:off x="7987627" y="1783531"/>
            <a:ext cx="3466204" cy="4495042"/>
          </a:xfrm>
          <a:prstGeom prst="rect">
            <a:avLst/>
          </a:prstGeom>
        </p:spPr>
      </p:pic>
      <p:pic>
        <p:nvPicPr>
          <p:cNvPr id="4" name="Picture 3">
            <a:extLst>
              <a:ext uri="{FF2B5EF4-FFF2-40B4-BE49-F238E27FC236}">
                <a16:creationId xmlns:a16="http://schemas.microsoft.com/office/drawing/2014/main" id="{284472D0-8F7F-D7D5-5DE8-37B928E3C201}"/>
              </a:ext>
            </a:extLst>
          </p:cNvPr>
          <p:cNvPicPr>
            <a:picLocks noChangeAspect="1"/>
          </p:cNvPicPr>
          <p:nvPr/>
        </p:nvPicPr>
        <p:blipFill rotWithShape="1">
          <a:blip r:embed="rId8"/>
          <a:srcRect l="8784" t="37295" r="9463" b="43910"/>
          <a:stretch/>
        </p:blipFill>
        <p:spPr>
          <a:xfrm>
            <a:off x="1080112" y="2169750"/>
            <a:ext cx="10031775" cy="2990827"/>
          </a:xfrm>
          <a:prstGeom prst="rect">
            <a:avLst/>
          </a:prstGeom>
        </p:spPr>
      </p:pic>
    </p:spTree>
    <p:extLst>
      <p:ext uri="{BB962C8B-B14F-4D97-AF65-F5344CB8AC3E}">
        <p14:creationId xmlns:p14="http://schemas.microsoft.com/office/powerpoint/2010/main" val="140414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22694"/>
            <a:ext cx="12192000"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Criminal Proffer Letter</a:t>
            </a:r>
          </a:p>
        </p:txBody>
      </p:sp>
      <p:cxnSp>
        <p:nvCxnSpPr>
          <p:cNvPr id="3" name="Straight Connector 2">
            <a:extLst>
              <a:ext uri="{FF2B5EF4-FFF2-40B4-BE49-F238E27FC236}">
                <a16:creationId xmlns:a16="http://schemas.microsoft.com/office/drawing/2014/main" id="{35FAF8C5-CA7C-310E-E5DE-AAA9F25C1825}"/>
              </a:ext>
            </a:extLst>
          </p:cNvPr>
          <p:cNvCxnSpPr/>
          <p:nvPr/>
        </p:nvCxnSpPr>
        <p:spPr>
          <a:xfrm>
            <a:off x="2226757" y="1354144"/>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073CC69-FF0E-8C3E-0A7C-2DBFF552351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5000"/>
                    </a14:imgEffect>
                  </a14:imgLayer>
                </a14:imgProps>
              </a:ext>
            </a:extLst>
          </a:blip>
          <a:stretch>
            <a:fillRect/>
          </a:stretch>
        </p:blipFill>
        <p:spPr>
          <a:xfrm>
            <a:off x="647635" y="1783531"/>
            <a:ext cx="3466207" cy="4495046"/>
          </a:xfrm>
          <a:prstGeom prst="rect">
            <a:avLst/>
          </a:prstGeom>
        </p:spPr>
      </p:pic>
      <p:pic>
        <p:nvPicPr>
          <p:cNvPr id="9" name="Picture 8">
            <a:extLst>
              <a:ext uri="{FF2B5EF4-FFF2-40B4-BE49-F238E27FC236}">
                <a16:creationId xmlns:a16="http://schemas.microsoft.com/office/drawing/2014/main" id="{ED0B33CE-FCFF-C4E2-8F2F-8DBDD53DEA0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5000"/>
                    </a14:imgEffect>
                  </a14:imgLayer>
                </a14:imgProps>
              </a:ext>
            </a:extLst>
          </a:blip>
          <a:stretch>
            <a:fillRect/>
          </a:stretch>
        </p:blipFill>
        <p:spPr>
          <a:xfrm>
            <a:off x="4317631" y="1783531"/>
            <a:ext cx="3466206" cy="4495044"/>
          </a:xfrm>
          <a:prstGeom prst="rect">
            <a:avLst/>
          </a:prstGeom>
        </p:spPr>
      </p:pic>
      <p:pic>
        <p:nvPicPr>
          <p:cNvPr id="11" name="Picture 10">
            <a:extLst>
              <a:ext uri="{FF2B5EF4-FFF2-40B4-BE49-F238E27FC236}">
                <a16:creationId xmlns:a16="http://schemas.microsoft.com/office/drawing/2014/main" id="{818FA128-6FBA-CCB5-52C9-CFB70B2F2AF2}"/>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5000"/>
                    </a14:imgEffect>
                  </a14:imgLayer>
                </a14:imgProps>
              </a:ext>
            </a:extLst>
          </a:blip>
          <a:stretch>
            <a:fillRect/>
          </a:stretch>
        </p:blipFill>
        <p:spPr>
          <a:xfrm>
            <a:off x="7987627" y="1783531"/>
            <a:ext cx="3466204" cy="4495042"/>
          </a:xfrm>
          <a:prstGeom prst="rect">
            <a:avLst/>
          </a:prstGeom>
        </p:spPr>
      </p:pic>
      <p:pic>
        <p:nvPicPr>
          <p:cNvPr id="4" name="Picture 3">
            <a:extLst>
              <a:ext uri="{FF2B5EF4-FFF2-40B4-BE49-F238E27FC236}">
                <a16:creationId xmlns:a16="http://schemas.microsoft.com/office/drawing/2014/main" id="{284472D0-8F7F-D7D5-5DE8-37B928E3C201}"/>
              </a:ext>
            </a:extLst>
          </p:cNvPr>
          <p:cNvPicPr>
            <a:picLocks noChangeAspect="1"/>
          </p:cNvPicPr>
          <p:nvPr/>
        </p:nvPicPr>
        <p:blipFill rotWithShape="1">
          <a:blip r:embed="rId8"/>
          <a:srcRect l="8784" t="54703" r="9463" b="12925"/>
          <a:stretch/>
        </p:blipFill>
        <p:spPr>
          <a:xfrm>
            <a:off x="1416565" y="1683076"/>
            <a:ext cx="9358869" cy="4805960"/>
          </a:xfrm>
          <a:prstGeom prst="rect">
            <a:avLst/>
          </a:prstGeom>
        </p:spPr>
      </p:pic>
    </p:spTree>
    <p:extLst>
      <p:ext uri="{BB962C8B-B14F-4D97-AF65-F5344CB8AC3E}">
        <p14:creationId xmlns:p14="http://schemas.microsoft.com/office/powerpoint/2010/main" val="191913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22694"/>
            <a:ext cx="12192000"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Criminal Proffer Letter</a:t>
            </a:r>
          </a:p>
        </p:txBody>
      </p:sp>
      <p:cxnSp>
        <p:nvCxnSpPr>
          <p:cNvPr id="3" name="Straight Connector 2">
            <a:extLst>
              <a:ext uri="{FF2B5EF4-FFF2-40B4-BE49-F238E27FC236}">
                <a16:creationId xmlns:a16="http://schemas.microsoft.com/office/drawing/2014/main" id="{35FAF8C5-CA7C-310E-E5DE-AAA9F25C1825}"/>
              </a:ext>
            </a:extLst>
          </p:cNvPr>
          <p:cNvCxnSpPr/>
          <p:nvPr/>
        </p:nvCxnSpPr>
        <p:spPr>
          <a:xfrm>
            <a:off x="2226757" y="1354144"/>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073CC69-FF0E-8C3E-0A7C-2DBFF552351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5000"/>
                    </a14:imgEffect>
                  </a14:imgLayer>
                </a14:imgProps>
              </a:ext>
            </a:extLst>
          </a:blip>
          <a:stretch>
            <a:fillRect/>
          </a:stretch>
        </p:blipFill>
        <p:spPr>
          <a:xfrm>
            <a:off x="647635" y="1783531"/>
            <a:ext cx="3466207" cy="4495046"/>
          </a:xfrm>
          <a:prstGeom prst="rect">
            <a:avLst/>
          </a:prstGeom>
        </p:spPr>
      </p:pic>
      <p:pic>
        <p:nvPicPr>
          <p:cNvPr id="9" name="Picture 8">
            <a:extLst>
              <a:ext uri="{FF2B5EF4-FFF2-40B4-BE49-F238E27FC236}">
                <a16:creationId xmlns:a16="http://schemas.microsoft.com/office/drawing/2014/main" id="{ED0B33CE-FCFF-C4E2-8F2F-8DBDD53DEA0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5000"/>
                    </a14:imgEffect>
                  </a14:imgLayer>
                </a14:imgProps>
              </a:ext>
            </a:extLst>
          </a:blip>
          <a:stretch>
            <a:fillRect/>
          </a:stretch>
        </p:blipFill>
        <p:spPr>
          <a:xfrm>
            <a:off x="4317631" y="1783531"/>
            <a:ext cx="3466206" cy="4495044"/>
          </a:xfrm>
          <a:prstGeom prst="rect">
            <a:avLst/>
          </a:prstGeom>
        </p:spPr>
      </p:pic>
      <p:pic>
        <p:nvPicPr>
          <p:cNvPr id="11" name="Picture 10">
            <a:extLst>
              <a:ext uri="{FF2B5EF4-FFF2-40B4-BE49-F238E27FC236}">
                <a16:creationId xmlns:a16="http://schemas.microsoft.com/office/drawing/2014/main" id="{818FA128-6FBA-CCB5-52C9-CFB70B2F2AF2}"/>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5000"/>
                    </a14:imgEffect>
                  </a14:imgLayer>
                </a14:imgProps>
              </a:ext>
            </a:extLst>
          </a:blip>
          <a:stretch>
            <a:fillRect/>
          </a:stretch>
        </p:blipFill>
        <p:spPr>
          <a:xfrm>
            <a:off x="7987627" y="1783531"/>
            <a:ext cx="3466204" cy="4495042"/>
          </a:xfrm>
          <a:prstGeom prst="rect">
            <a:avLst/>
          </a:prstGeom>
        </p:spPr>
      </p:pic>
      <p:pic>
        <p:nvPicPr>
          <p:cNvPr id="7" name="Picture 6">
            <a:extLst>
              <a:ext uri="{FF2B5EF4-FFF2-40B4-BE49-F238E27FC236}">
                <a16:creationId xmlns:a16="http://schemas.microsoft.com/office/drawing/2014/main" id="{7583643A-5301-6609-4E3C-8B1873862C43}"/>
              </a:ext>
            </a:extLst>
          </p:cNvPr>
          <p:cNvPicPr>
            <a:picLocks noChangeAspect="1"/>
          </p:cNvPicPr>
          <p:nvPr/>
        </p:nvPicPr>
        <p:blipFill rotWithShape="1">
          <a:blip r:embed="rId8"/>
          <a:srcRect l="11790" t="86469" r="9978"/>
          <a:stretch/>
        </p:blipFill>
        <p:spPr>
          <a:xfrm>
            <a:off x="2622377" y="1454598"/>
            <a:ext cx="6602495" cy="1480984"/>
          </a:xfrm>
          <a:prstGeom prst="rect">
            <a:avLst/>
          </a:prstGeom>
        </p:spPr>
      </p:pic>
      <p:pic>
        <p:nvPicPr>
          <p:cNvPr id="6" name="Picture 5">
            <a:extLst>
              <a:ext uri="{FF2B5EF4-FFF2-40B4-BE49-F238E27FC236}">
                <a16:creationId xmlns:a16="http://schemas.microsoft.com/office/drawing/2014/main" id="{C45C0CCE-B18A-7E4F-D092-8DC84AC4F51C}"/>
              </a:ext>
            </a:extLst>
          </p:cNvPr>
          <p:cNvPicPr>
            <a:picLocks noChangeAspect="1"/>
          </p:cNvPicPr>
          <p:nvPr/>
        </p:nvPicPr>
        <p:blipFill rotWithShape="1">
          <a:blip r:embed="rId9"/>
          <a:srcRect l="11737" t="11390" r="8820" b="49775"/>
          <a:stretch/>
        </p:blipFill>
        <p:spPr>
          <a:xfrm>
            <a:off x="2622377" y="1937983"/>
            <a:ext cx="6602495" cy="4185476"/>
          </a:xfrm>
          <a:prstGeom prst="rect">
            <a:avLst/>
          </a:prstGeom>
        </p:spPr>
      </p:pic>
      <p:pic>
        <p:nvPicPr>
          <p:cNvPr id="8" name="Picture 7">
            <a:extLst>
              <a:ext uri="{FF2B5EF4-FFF2-40B4-BE49-F238E27FC236}">
                <a16:creationId xmlns:a16="http://schemas.microsoft.com/office/drawing/2014/main" id="{7551872A-8297-8563-46DE-E94910B3B01D}"/>
              </a:ext>
            </a:extLst>
          </p:cNvPr>
          <p:cNvPicPr>
            <a:picLocks noChangeAspect="1"/>
          </p:cNvPicPr>
          <p:nvPr/>
        </p:nvPicPr>
        <p:blipFill rotWithShape="1">
          <a:blip r:embed="rId9"/>
          <a:srcRect l="11432" t="50226" r="9123" b="43141"/>
          <a:stretch/>
        </p:blipFill>
        <p:spPr>
          <a:xfrm>
            <a:off x="2636836" y="6070909"/>
            <a:ext cx="6602495" cy="714883"/>
          </a:xfrm>
          <a:prstGeom prst="rect">
            <a:avLst/>
          </a:prstGeom>
        </p:spPr>
      </p:pic>
    </p:spTree>
    <p:extLst>
      <p:ext uri="{BB962C8B-B14F-4D97-AF65-F5344CB8AC3E}">
        <p14:creationId xmlns:p14="http://schemas.microsoft.com/office/powerpoint/2010/main" val="221685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22694"/>
            <a:ext cx="12192000"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Criminal Proffer Letter</a:t>
            </a:r>
          </a:p>
        </p:txBody>
      </p:sp>
      <p:cxnSp>
        <p:nvCxnSpPr>
          <p:cNvPr id="3" name="Straight Connector 2">
            <a:extLst>
              <a:ext uri="{FF2B5EF4-FFF2-40B4-BE49-F238E27FC236}">
                <a16:creationId xmlns:a16="http://schemas.microsoft.com/office/drawing/2014/main" id="{35FAF8C5-CA7C-310E-E5DE-AAA9F25C1825}"/>
              </a:ext>
            </a:extLst>
          </p:cNvPr>
          <p:cNvCxnSpPr/>
          <p:nvPr/>
        </p:nvCxnSpPr>
        <p:spPr>
          <a:xfrm>
            <a:off x="2226757" y="1354144"/>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073CC69-FF0E-8C3E-0A7C-2DBFF552351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5000"/>
                    </a14:imgEffect>
                  </a14:imgLayer>
                </a14:imgProps>
              </a:ext>
            </a:extLst>
          </a:blip>
          <a:stretch>
            <a:fillRect/>
          </a:stretch>
        </p:blipFill>
        <p:spPr>
          <a:xfrm>
            <a:off x="647635" y="1783531"/>
            <a:ext cx="3466207" cy="4495046"/>
          </a:xfrm>
          <a:prstGeom prst="rect">
            <a:avLst/>
          </a:prstGeom>
        </p:spPr>
      </p:pic>
      <p:pic>
        <p:nvPicPr>
          <p:cNvPr id="9" name="Picture 8">
            <a:extLst>
              <a:ext uri="{FF2B5EF4-FFF2-40B4-BE49-F238E27FC236}">
                <a16:creationId xmlns:a16="http://schemas.microsoft.com/office/drawing/2014/main" id="{ED0B33CE-FCFF-C4E2-8F2F-8DBDD53DEA0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5000"/>
                    </a14:imgEffect>
                  </a14:imgLayer>
                </a14:imgProps>
              </a:ext>
            </a:extLst>
          </a:blip>
          <a:stretch>
            <a:fillRect/>
          </a:stretch>
        </p:blipFill>
        <p:spPr>
          <a:xfrm>
            <a:off x="4317631" y="1783531"/>
            <a:ext cx="3466206" cy="4495044"/>
          </a:xfrm>
          <a:prstGeom prst="rect">
            <a:avLst/>
          </a:prstGeom>
        </p:spPr>
      </p:pic>
      <p:pic>
        <p:nvPicPr>
          <p:cNvPr id="11" name="Picture 10">
            <a:extLst>
              <a:ext uri="{FF2B5EF4-FFF2-40B4-BE49-F238E27FC236}">
                <a16:creationId xmlns:a16="http://schemas.microsoft.com/office/drawing/2014/main" id="{818FA128-6FBA-CCB5-52C9-CFB70B2F2AF2}"/>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5000"/>
                    </a14:imgEffect>
                  </a14:imgLayer>
                </a14:imgProps>
              </a:ext>
            </a:extLst>
          </a:blip>
          <a:stretch>
            <a:fillRect/>
          </a:stretch>
        </p:blipFill>
        <p:spPr>
          <a:xfrm>
            <a:off x="7987627" y="1783531"/>
            <a:ext cx="3466204" cy="4495042"/>
          </a:xfrm>
          <a:prstGeom prst="rect">
            <a:avLst/>
          </a:prstGeom>
        </p:spPr>
      </p:pic>
      <p:pic>
        <p:nvPicPr>
          <p:cNvPr id="4" name="Picture 3">
            <a:extLst>
              <a:ext uri="{FF2B5EF4-FFF2-40B4-BE49-F238E27FC236}">
                <a16:creationId xmlns:a16="http://schemas.microsoft.com/office/drawing/2014/main" id="{6DBBEAB2-714D-F519-7660-2178EFE8D1DB}"/>
              </a:ext>
            </a:extLst>
          </p:cNvPr>
          <p:cNvPicPr>
            <a:picLocks noChangeAspect="1"/>
          </p:cNvPicPr>
          <p:nvPr/>
        </p:nvPicPr>
        <p:blipFill rotWithShape="1">
          <a:blip r:embed="rId8"/>
          <a:srcRect l="11432" t="56953" r="9123" b="7452"/>
          <a:stretch/>
        </p:blipFill>
        <p:spPr>
          <a:xfrm>
            <a:off x="2363539" y="1612537"/>
            <a:ext cx="7464921" cy="4337393"/>
          </a:xfrm>
          <a:prstGeom prst="rect">
            <a:avLst/>
          </a:prstGeom>
        </p:spPr>
      </p:pic>
      <p:pic>
        <p:nvPicPr>
          <p:cNvPr id="7" name="Picture 6">
            <a:extLst>
              <a:ext uri="{FF2B5EF4-FFF2-40B4-BE49-F238E27FC236}">
                <a16:creationId xmlns:a16="http://schemas.microsoft.com/office/drawing/2014/main" id="{6FD5A0D0-01D4-583E-5565-568ECFD87ACB}"/>
              </a:ext>
            </a:extLst>
          </p:cNvPr>
          <p:cNvPicPr>
            <a:picLocks noChangeAspect="1"/>
          </p:cNvPicPr>
          <p:nvPr/>
        </p:nvPicPr>
        <p:blipFill rotWithShape="1">
          <a:blip r:embed="rId9"/>
          <a:srcRect l="12034" t="11545" r="12766" b="82976"/>
          <a:stretch/>
        </p:blipFill>
        <p:spPr>
          <a:xfrm>
            <a:off x="2363540" y="5729958"/>
            <a:ext cx="7464920" cy="705348"/>
          </a:xfrm>
          <a:prstGeom prst="rect">
            <a:avLst/>
          </a:prstGeom>
        </p:spPr>
      </p:pic>
    </p:spTree>
    <p:extLst>
      <p:ext uri="{BB962C8B-B14F-4D97-AF65-F5344CB8AC3E}">
        <p14:creationId xmlns:p14="http://schemas.microsoft.com/office/powerpoint/2010/main" val="176087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19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022032"/>
            <a:ext cx="12192000" cy="9233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Introduction of Panelists</a:t>
            </a:r>
          </a:p>
        </p:txBody>
      </p:sp>
      <p:cxnSp>
        <p:nvCxnSpPr>
          <p:cNvPr id="9" name="Straight Connector 8"/>
          <p:cNvCxnSpPr/>
          <p:nvPr/>
        </p:nvCxnSpPr>
        <p:spPr>
          <a:xfrm>
            <a:off x="2226757" y="3115211"/>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2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022032"/>
            <a:ext cx="12192000" cy="9233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Overview of Criminal Proffers</a:t>
            </a:r>
          </a:p>
        </p:txBody>
      </p:sp>
      <p:cxnSp>
        <p:nvCxnSpPr>
          <p:cNvPr id="9" name="Straight Connector 8"/>
          <p:cNvCxnSpPr/>
          <p:nvPr/>
        </p:nvCxnSpPr>
        <p:spPr>
          <a:xfrm>
            <a:off x="2226757" y="3115211"/>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19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22694"/>
            <a:ext cx="12192000"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Criminal: Why do defendants proffer?</a:t>
            </a:r>
          </a:p>
        </p:txBody>
      </p:sp>
      <p:sp>
        <p:nvSpPr>
          <p:cNvPr id="4" name="TextBox 3"/>
          <p:cNvSpPr txBox="1"/>
          <p:nvPr/>
        </p:nvSpPr>
        <p:spPr>
          <a:xfrm>
            <a:off x="0" y="1664700"/>
            <a:ext cx="12192000"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To Earn Credit Pursuant to USSG §5K1.1 and/or 18 U.S.C. § 3553(e)</a:t>
            </a:r>
          </a:p>
        </p:txBody>
      </p:sp>
      <p:cxnSp>
        <p:nvCxnSpPr>
          <p:cNvPr id="3" name="Straight Connector 2">
            <a:extLst>
              <a:ext uri="{FF2B5EF4-FFF2-40B4-BE49-F238E27FC236}">
                <a16:creationId xmlns:a16="http://schemas.microsoft.com/office/drawing/2014/main" id="{E41CBD5D-42DA-1D28-41EB-9C3E7D23FBE5}"/>
              </a:ext>
            </a:extLst>
          </p:cNvPr>
          <p:cNvCxnSpPr/>
          <p:nvPr/>
        </p:nvCxnSpPr>
        <p:spPr>
          <a:xfrm>
            <a:off x="2226757" y="1354144"/>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F4590C8-6D5E-32B4-AE8F-28658EC023F5}"/>
              </a:ext>
            </a:extLst>
          </p:cNvPr>
          <p:cNvPicPr>
            <a:picLocks noChangeAspect="1"/>
          </p:cNvPicPr>
          <p:nvPr/>
        </p:nvPicPr>
        <p:blipFill>
          <a:blip r:embed="rId2"/>
          <a:stretch>
            <a:fillRect/>
          </a:stretch>
        </p:blipFill>
        <p:spPr>
          <a:xfrm rot="21238270">
            <a:off x="1306459" y="2510274"/>
            <a:ext cx="3058721" cy="3913442"/>
          </a:xfrm>
          <a:prstGeom prst="rect">
            <a:avLst/>
          </a:prstGeom>
        </p:spPr>
      </p:pic>
      <p:pic>
        <p:nvPicPr>
          <p:cNvPr id="6" name="Picture 5">
            <a:extLst>
              <a:ext uri="{FF2B5EF4-FFF2-40B4-BE49-F238E27FC236}">
                <a16:creationId xmlns:a16="http://schemas.microsoft.com/office/drawing/2014/main" id="{F43C9329-BD5E-BC17-B378-55801B23C4FD}"/>
              </a:ext>
            </a:extLst>
          </p:cNvPr>
          <p:cNvPicPr>
            <a:picLocks noChangeAspect="1"/>
          </p:cNvPicPr>
          <p:nvPr/>
        </p:nvPicPr>
        <p:blipFill rotWithShape="1">
          <a:blip r:embed="rId3"/>
          <a:srcRect b="73603"/>
          <a:stretch/>
        </p:blipFill>
        <p:spPr>
          <a:xfrm>
            <a:off x="2984660" y="3322733"/>
            <a:ext cx="7978615" cy="1455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619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22694"/>
            <a:ext cx="12192000"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Criminal: Why do defendants proffer?</a:t>
            </a:r>
          </a:p>
        </p:txBody>
      </p:sp>
      <p:sp>
        <p:nvSpPr>
          <p:cNvPr id="4" name="TextBox 3"/>
          <p:cNvSpPr txBox="1"/>
          <p:nvPr/>
        </p:nvSpPr>
        <p:spPr>
          <a:xfrm>
            <a:off x="0" y="1664700"/>
            <a:ext cx="12192000"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To Earn Credit Pursuant to USSG §5K1.1 and/or 18 U.S.C. § 3553(e)</a:t>
            </a:r>
          </a:p>
        </p:txBody>
      </p:sp>
      <p:cxnSp>
        <p:nvCxnSpPr>
          <p:cNvPr id="3" name="Straight Connector 2">
            <a:extLst>
              <a:ext uri="{FF2B5EF4-FFF2-40B4-BE49-F238E27FC236}">
                <a16:creationId xmlns:a16="http://schemas.microsoft.com/office/drawing/2014/main" id="{E41CBD5D-42DA-1D28-41EB-9C3E7D23FBE5}"/>
              </a:ext>
            </a:extLst>
          </p:cNvPr>
          <p:cNvCxnSpPr/>
          <p:nvPr/>
        </p:nvCxnSpPr>
        <p:spPr>
          <a:xfrm>
            <a:off x="2226757" y="1354144"/>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DA2E0791-390F-37EE-14AA-267CB09D8E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5" t="1754" r="8914" b="2691"/>
          <a:stretch/>
        </p:blipFill>
        <p:spPr bwMode="auto">
          <a:xfrm rot="21099587">
            <a:off x="1255583" y="2698876"/>
            <a:ext cx="2822084" cy="35505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095B2B9-FCB9-C56F-91D9-536FDAE5AC80}"/>
              </a:ext>
            </a:extLst>
          </p:cNvPr>
          <p:cNvPicPr>
            <a:picLocks noChangeAspect="1"/>
          </p:cNvPicPr>
          <p:nvPr/>
        </p:nvPicPr>
        <p:blipFill>
          <a:blip r:embed="rId3"/>
          <a:stretch>
            <a:fillRect/>
          </a:stretch>
        </p:blipFill>
        <p:spPr>
          <a:xfrm>
            <a:off x="2796998" y="3356292"/>
            <a:ext cx="8382000" cy="146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638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22694"/>
            <a:ext cx="12192000"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Criminal: Why do defendants proffer?</a:t>
            </a:r>
          </a:p>
        </p:txBody>
      </p:sp>
      <p:sp>
        <p:nvSpPr>
          <p:cNvPr id="4" name="TextBox 3"/>
          <p:cNvSpPr txBox="1"/>
          <p:nvPr/>
        </p:nvSpPr>
        <p:spPr>
          <a:xfrm>
            <a:off x="0" y="1464675"/>
            <a:ext cx="12192000" cy="954107"/>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To Qualify for “Safety Valve” Pursuant to 18 U.S.C. § 3553(f) and a Downward Adjustment Pursuant to USSG §2D1.1(b)(18)</a:t>
            </a:r>
          </a:p>
        </p:txBody>
      </p:sp>
      <p:cxnSp>
        <p:nvCxnSpPr>
          <p:cNvPr id="3" name="Straight Connector 2">
            <a:extLst>
              <a:ext uri="{FF2B5EF4-FFF2-40B4-BE49-F238E27FC236}">
                <a16:creationId xmlns:a16="http://schemas.microsoft.com/office/drawing/2014/main" id="{E41CBD5D-42DA-1D28-41EB-9C3E7D23FBE5}"/>
              </a:ext>
            </a:extLst>
          </p:cNvPr>
          <p:cNvCxnSpPr/>
          <p:nvPr/>
        </p:nvCxnSpPr>
        <p:spPr>
          <a:xfrm>
            <a:off x="2226757" y="1354144"/>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E18194D2-F43B-2FED-E7EC-6C09E5D26B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5" t="1754" r="8914" b="2691"/>
          <a:stretch/>
        </p:blipFill>
        <p:spPr bwMode="auto">
          <a:xfrm rot="21099587">
            <a:off x="1255583" y="2698876"/>
            <a:ext cx="2822084" cy="35505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2EC20EC-52F9-29A9-F824-8D86D820BBED}"/>
              </a:ext>
            </a:extLst>
          </p:cNvPr>
          <p:cNvPicPr>
            <a:picLocks noChangeAspect="1"/>
          </p:cNvPicPr>
          <p:nvPr/>
        </p:nvPicPr>
        <p:blipFill>
          <a:blip r:embed="rId3"/>
          <a:stretch>
            <a:fillRect/>
          </a:stretch>
        </p:blipFill>
        <p:spPr>
          <a:xfrm>
            <a:off x="3050203" y="2781868"/>
            <a:ext cx="7951172" cy="188814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550B06B5-51A7-CCEC-CBC1-0479122908E9}"/>
              </a:ext>
            </a:extLst>
          </p:cNvPr>
          <p:cNvPicPr>
            <a:picLocks noChangeAspect="1"/>
          </p:cNvPicPr>
          <p:nvPr/>
        </p:nvPicPr>
        <p:blipFill>
          <a:blip r:embed="rId4"/>
          <a:stretch>
            <a:fillRect/>
          </a:stretch>
        </p:blipFill>
        <p:spPr>
          <a:xfrm>
            <a:off x="3050202" y="4899958"/>
            <a:ext cx="7951171" cy="14559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942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22694"/>
            <a:ext cx="12192000"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Criminal Proffers</a:t>
            </a:r>
          </a:p>
        </p:txBody>
      </p:sp>
      <p:sp>
        <p:nvSpPr>
          <p:cNvPr id="4" name="TextBox 3"/>
          <p:cNvSpPr txBox="1"/>
          <p:nvPr/>
        </p:nvSpPr>
        <p:spPr>
          <a:xfrm>
            <a:off x="764642" y="1664700"/>
            <a:ext cx="10662716" cy="4401205"/>
          </a:xfrm>
          <a:prstGeom prst="rect">
            <a:avLst/>
          </a:prstGeom>
          <a:noFill/>
        </p:spPr>
        <p:txBody>
          <a:bodyPr wrap="square" rtlCol="0">
            <a:spAutoFit/>
          </a:bodyPr>
          <a:lstStyle/>
          <a:p>
            <a:pPr marL="457200" indent="-457200">
              <a:buFontTx/>
              <a:buChar char="-"/>
            </a:pPr>
            <a:r>
              <a:rPr lang="en-US" sz="2800" dirty="0">
                <a:solidFill>
                  <a:schemeClr val="bg1"/>
                </a:solidFill>
                <a:latin typeface="Arial" panose="020B0604020202020204" pitchFamily="34" charset="0"/>
                <a:cs typeface="Arial" panose="020B0604020202020204" pitchFamily="34" charset="0"/>
              </a:rPr>
              <a:t>Who, When, Where, What?</a:t>
            </a:r>
          </a:p>
          <a:p>
            <a:pPr marL="457200" indent="-457200">
              <a:buFontTx/>
              <a:buChar char="-"/>
            </a:pPr>
            <a:endParaRPr lang="en-US" sz="2800" dirty="0">
              <a:solidFill>
                <a:schemeClr val="bg1"/>
              </a:solidFill>
              <a:latin typeface="Arial" panose="020B0604020202020204" pitchFamily="34" charset="0"/>
              <a:cs typeface="Arial" panose="020B0604020202020204" pitchFamily="34" charset="0"/>
            </a:endParaRPr>
          </a:p>
          <a:p>
            <a:pPr marL="457200" indent="-457200">
              <a:buFontTx/>
              <a:buChar char="-"/>
            </a:pPr>
            <a:r>
              <a:rPr lang="en-US" sz="2800" dirty="0">
                <a:solidFill>
                  <a:schemeClr val="bg1"/>
                </a:solidFill>
                <a:latin typeface="Arial" panose="020B0604020202020204" pitchFamily="34" charset="0"/>
                <a:cs typeface="Arial" panose="020B0604020202020204" pitchFamily="34" charset="0"/>
              </a:rPr>
              <a:t>How does the proffer actually go?</a:t>
            </a:r>
          </a:p>
          <a:p>
            <a:pPr marL="457200" indent="-457200">
              <a:buFontTx/>
              <a:buChar char="-"/>
            </a:pPr>
            <a:endParaRPr lang="en-US" sz="2800" dirty="0">
              <a:solidFill>
                <a:schemeClr val="bg1"/>
              </a:solidFill>
              <a:latin typeface="Arial" panose="020B0604020202020204" pitchFamily="34" charset="0"/>
              <a:cs typeface="Arial" panose="020B0604020202020204" pitchFamily="34" charset="0"/>
            </a:endParaRPr>
          </a:p>
          <a:p>
            <a:pPr marL="457200" indent="-457200">
              <a:buFontTx/>
              <a:buChar char="-"/>
            </a:pPr>
            <a:r>
              <a:rPr lang="en-US" sz="2800" dirty="0">
                <a:solidFill>
                  <a:schemeClr val="bg1"/>
                </a:solidFill>
                <a:latin typeface="Arial" panose="020B0604020202020204" pitchFamily="34" charset="0"/>
                <a:cs typeface="Arial" panose="020B0604020202020204" pitchFamily="34" charset="0"/>
              </a:rPr>
              <a:t>Defendants need to choose whether they are fighting the case or working to resolve it.</a:t>
            </a:r>
          </a:p>
          <a:p>
            <a:pPr marL="457200" indent="-457200">
              <a:buFontTx/>
              <a:buChar char="-"/>
            </a:pPr>
            <a:endParaRPr lang="en-US" sz="2800" dirty="0">
              <a:solidFill>
                <a:schemeClr val="bg1"/>
              </a:solidFill>
              <a:latin typeface="Arial" panose="020B0604020202020204" pitchFamily="34" charset="0"/>
              <a:cs typeface="Arial" panose="020B0604020202020204" pitchFamily="34" charset="0"/>
            </a:endParaRPr>
          </a:p>
          <a:p>
            <a:pPr marL="457200" indent="-457200">
              <a:buFontTx/>
              <a:buChar char="-"/>
            </a:pPr>
            <a:r>
              <a:rPr lang="en-US" sz="2800" dirty="0">
                <a:solidFill>
                  <a:schemeClr val="bg1"/>
                </a:solidFill>
                <a:latin typeface="Arial" panose="020B0604020202020204" pitchFamily="34" charset="0"/>
                <a:cs typeface="Arial" panose="020B0604020202020204" pitchFamily="34" charset="0"/>
              </a:rPr>
              <a:t>What does the government want?</a:t>
            </a:r>
          </a:p>
          <a:p>
            <a:pPr marL="457200" indent="-457200">
              <a:buFontTx/>
              <a:buChar char="-"/>
            </a:pPr>
            <a:endParaRPr lang="en-US" sz="2800" dirty="0">
              <a:solidFill>
                <a:schemeClr val="bg1"/>
              </a:solidFill>
              <a:latin typeface="Arial" panose="020B0604020202020204" pitchFamily="34" charset="0"/>
              <a:cs typeface="Arial" panose="020B0604020202020204" pitchFamily="34" charset="0"/>
            </a:endParaRPr>
          </a:p>
          <a:p>
            <a:pPr marL="457200" indent="-457200">
              <a:buFontTx/>
              <a:buChar char="-"/>
            </a:pPr>
            <a:r>
              <a:rPr lang="en-US" sz="2800" dirty="0">
                <a:solidFill>
                  <a:schemeClr val="bg1"/>
                </a:solidFill>
                <a:latin typeface="Arial" panose="020B0604020202020204" pitchFamily="34" charset="0"/>
                <a:cs typeface="Arial" panose="020B0604020202020204" pitchFamily="34" charset="0"/>
              </a:rPr>
              <a:t>What does the defendant get out of it?</a:t>
            </a:r>
          </a:p>
        </p:txBody>
      </p:sp>
      <p:cxnSp>
        <p:nvCxnSpPr>
          <p:cNvPr id="3" name="Straight Connector 2">
            <a:extLst>
              <a:ext uri="{FF2B5EF4-FFF2-40B4-BE49-F238E27FC236}">
                <a16:creationId xmlns:a16="http://schemas.microsoft.com/office/drawing/2014/main" id="{35FAF8C5-CA7C-310E-E5DE-AAA9F25C1825}"/>
              </a:ext>
            </a:extLst>
          </p:cNvPr>
          <p:cNvCxnSpPr/>
          <p:nvPr/>
        </p:nvCxnSpPr>
        <p:spPr>
          <a:xfrm>
            <a:off x="2226757" y="1354144"/>
            <a:ext cx="7699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45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10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2374</TotalTime>
  <Words>626</Words>
  <Application>Microsoft Macintosh PowerPoint</Application>
  <PresentationFormat>Widescreen</PresentationFormat>
  <Paragraphs>81</Paragraphs>
  <Slides>27</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Helvetica Neue</vt:lpstr>
      <vt:lpstr>Office Theme</vt:lpstr>
      <vt:lpstr>1_Office Theme</vt:lpstr>
      <vt:lpstr>The Pitfalls of the Proffer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Attorneys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McNeilly, Peter (USACO)</dc:creator>
  <cp:lastModifiedBy>Dana J. Collier</cp:lastModifiedBy>
  <cp:revision>144</cp:revision>
  <cp:lastPrinted>2022-03-09T16:37:31Z</cp:lastPrinted>
  <dcterms:created xsi:type="dcterms:W3CDTF">2019-04-28T18:37:10Z</dcterms:created>
  <dcterms:modified xsi:type="dcterms:W3CDTF">2023-06-20T19:15:12Z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dDocumentId">
    <vt:lpwstr>2068-0904-9088</vt:lpwstr>
  </property>
</Properties>
</file>