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59" r:id="rId6"/>
    <p:sldId id="261" r:id="rId7"/>
    <p:sldId id="260" r:id="rId8"/>
    <p:sldId id="28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80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968C-6348-949B-F510-8E92ECB75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F430EA-03B8-8F1F-D919-F874A0208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82922-22AB-676F-0722-AAF541DB9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529C-19F4-4B70-A4E0-8F30DC02A456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190AF-D540-5F6F-9CAD-C73F98D4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19316-05D4-D3ED-BF4C-2F7F45070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D5B-FFEB-4749-8058-3563E886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2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76893-2C5B-0A14-5F4F-181C52B20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AAA9FB-DD8F-E64A-35DD-60D1AD362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042F7-0558-48FB-D025-1226470A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529C-19F4-4B70-A4E0-8F30DC02A456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73340-9376-8AC2-57A9-2831FF06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BB8BB-6FF2-9938-58C0-19106354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D5B-FFEB-4749-8058-3563E886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2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24D87-B7CA-C3B5-DB10-975126C91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41BE8-B981-E08E-D80C-8F7D90E6F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B983B-6091-0B2E-8CF2-04E48562C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529C-19F4-4B70-A4E0-8F30DC02A456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A2731-537D-D0BA-D0D8-4651BA62A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8C936-260E-ECB0-8A58-8CDD8D3A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D5B-FFEB-4749-8058-3563E886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B2B92-146D-AC42-4C06-287E2372C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EC279-295C-B0E5-634D-2BD294F78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EF982-9B4B-3ACA-1C6E-0953448D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529C-19F4-4B70-A4E0-8F30DC02A456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74957-30E0-E377-BBFC-4FBED482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82A3C-7A57-F84F-6D1B-B97E9E279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D5B-FFEB-4749-8058-3563E886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7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A6532-5DBE-DAD0-D2D6-B8610920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17D17-9519-37B0-260D-A31B2B872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5C53-7B4D-FE63-2755-69ECF4479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529C-19F4-4B70-A4E0-8F30DC02A456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C0A91-716A-6AF9-DF5C-95DE38F38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29563-F5F0-DEB5-7F40-A300C79E4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D5B-FFEB-4749-8058-3563E886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9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7ED1-897F-218B-BAA5-5DD6E279D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59319-8D75-7CF0-A041-D12E54204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CB876-BD54-E921-C763-0D488C054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7F152-9C9C-4DCD-4F5B-12F7AA921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529C-19F4-4B70-A4E0-8F30DC02A456}" type="datetimeFigureOut">
              <a:rPr lang="en-US" smtClean="0"/>
              <a:t>5/8/23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C3183-FC33-B851-77C6-02AA45700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99953-D218-8A08-C8BD-DC93FE45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D5B-FFEB-4749-8058-3563E886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3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B546C-B94C-B6F2-5578-DE246194B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59237-3E33-9769-FA7E-3BA5FEA25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02A65-CAD5-A930-4017-0DC3D6D7D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68F4A8-D248-988A-C084-64D1F2F50D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796AC-3046-2C76-ECAB-E3BED1AF8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33FC3-E87A-D5FC-0E90-F8E34605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529C-19F4-4B70-A4E0-8F30DC02A456}" type="datetimeFigureOut">
              <a:rPr lang="en-US" smtClean="0"/>
              <a:t>5/8/23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F236A-CB0A-174E-CF3C-E6E45608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F8DCE7-A13F-5DF5-1530-645DEA6A7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D5B-FFEB-4749-8058-3563E886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6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3884A-D946-5B88-64C2-5CE959C71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58088-D554-67CA-9389-BB17DE8E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529C-19F4-4B70-A4E0-8F30DC02A456}" type="datetimeFigureOut">
              <a:rPr lang="en-US" smtClean="0"/>
              <a:t>5/8/23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2953E9-856A-8270-1B28-0A961877B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A7042-8B58-E8F5-09F0-0A24CBEE5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D5B-FFEB-4749-8058-3563E886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5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6F48A-8E06-D368-5BDE-1B9B883E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529C-19F4-4B70-A4E0-8F30DC02A456}" type="datetimeFigureOut">
              <a:rPr lang="en-US" smtClean="0"/>
              <a:t>5/8/23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7207BD-0DDA-FBE0-EA01-A95A31EA6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8565B-2AF4-6C62-C09B-987B7973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D5B-FFEB-4749-8058-3563E886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7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BCF3A-194A-BA04-C7AB-682F7BB5A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0E688-B8EA-B57E-5DF6-142E21CFD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A9B3-11E2-145B-5227-AAC5B401C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CF2CC-8D92-39A0-91DC-36678BED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529C-19F4-4B70-A4E0-8F30DC02A456}" type="datetimeFigureOut">
              <a:rPr lang="en-US" smtClean="0"/>
              <a:t>5/8/23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EF00E-32EF-DEF5-10D5-2F0E86F6D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A03DB-70C9-3AA7-EA78-E2D94974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D5B-FFEB-4749-8058-3563E886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7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7B7E-64F4-05FF-3793-7DFDD62DF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289473-E772-006E-3364-00014D55E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EF3F3-F44E-8BFE-A68E-06705B23B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CBD31-377D-569E-0F72-5690AA58D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529C-19F4-4B70-A4E0-8F30DC02A456}" type="datetimeFigureOut">
              <a:rPr lang="en-US" smtClean="0"/>
              <a:t>5/8/23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CAA90-869E-1FF5-F0C2-D8D7EF42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B0AE3-41DD-2E34-4DF8-9F14D79A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6D5B-FFEB-4749-8058-3563E886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2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7EA49B-6560-AB76-E675-06C31F4F4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28B24-ADA3-34AB-3D50-EAD135B04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A6D3A-ACBC-85AC-3DFB-FAA1C96C4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5529C-19F4-4B70-A4E0-8F30DC02A456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8148A-F5D6-D484-B301-46169E7C9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3CE2E-476B-5020-745E-7B46E75D5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86D5B-FFEB-4749-8058-3563E886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6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BD21-D750-030C-8EA2-2D4E370269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Criminal Motions and Sentencing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C1C5F3-A980-85A9-9EA4-3757795AD1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The Honorable William J. Martinez</a:t>
            </a:r>
          </a:p>
        </p:txBody>
      </p:sp>
    </p:spTree>
    <p:extLst>
      <p:ext uri="{BB962C8B-B14F-4D97-AF65-F5344CB8AC3E}">
        <p14:creationId xmlns:p14="http://schemas.microsoft.com/office/powerpoint/2010/main" val="4029446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6FF21-536A-50C7-3742-7B096CB34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Unlawful Re-Entry Cases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AF625-4B73-8993-BBA1-C7258C0A1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candidates – minimal non-immigration related criminal history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Mitigating factors that carry most weight: </a:t>
            </a:r>
          </a:p>
          <a:p>
            <a:pPr lvl="1"/>
            <a:r>
              <a:rPr lang="en-US" dirty="0"/>
              <a:t>No history of crimes of violence</a:t>
            </a:r>
          </a:p>
          <a:p>
            <a:pPr lvl="1"/>
            <a:r>
              <a:rPr lang="en-US" dirty="0"/>
              <a:t>Abbreviated or sporadic removal history</a:t>
            </a:r>
          </a:p>
          <a:p>
            <a:pPr lvl="1"/>
            <a:r>
              <a:rPr lang="en-US" dirty="0"/>
              <a:t>Abbreviated 1325/1326 conviction record</a:t>
            </a:r>
          </a:p>
          <a:p>
            <a:pPr lvl="1"/>
            <a:r>
              <a:rPr lang="en-US" dirty="0"/>
              <a:t>Dire financial plight propelling search for work in US </a:t>
            </a:r>
          </a:p>
        </p:txBody>
      </p:sp>
    </p:spTree>
    <p:extLst>
      <p:ext uri="{BB962C8B-B14F-4D97-AF65-F5344CB8AC3E}">
        <p14:creationId xmlns:p14="http://schemas.microsoft.com/office/powerpoint/2010/main" val="185856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8F7A1-AB83-F5BD-16DF-92FB6BAF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Low-level Drug Defendants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B0572-C6C1-70AA-76CD-B4CA38A17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candidates: low-level couriers or occasional money launderers</a:t>
            </a:r>
          </a:p>
          <a:p>
            <a:endParaRPr lang="en-US" dirty="0"/>
          </a:p>
          <a:p>
            <a:r>
              <a:rPr lang="en-US" dirty="0"/>
              <a:t>Mitigating factors that carry most weight: </a:t>
            </a:r>
          </a:p>
          <a:p>
            <a:pPr lvl="1"/>
            <a:r>
              <a:rPr lang="en-US" dirty="0"/>
              <a:t>Defendants recruited to US under false pretenses</a:t>
            </a:r>
          </a:p>
          <a:p>
            <a:pPr lvl="1"/>
            <a:r>
              <a:rPr lang="en-US" dirty="0"/>
              <a:t>Subject to strong economic or personal safety pressures</a:t>
            </a:r>
          </a:p>
          <a:p>
            <a:pPr lvl="1"/>
            <a:r>
              <a:rPr lang="en-US" dirty="0"/>
              <a:t>Truly aberrant single time involvement in criminal world</a:t>
            </a:r>
          </a:p>
          <a:p>
            <a:pPr lvl="1"/>
            <a:r>
              <a:rPr lang="en-US" dirty="0"/>
              <a:t>Couriers who are actually ignorant of the nature or amount of drugs transported</a:t>
            </a:r>
          </a:p>
          <a:p>
            <a:pPr lvl="1"/>
            <a:r>
              <a:rPr lang="en-US" dirty="0"/>
              <a:t>Money launderers who have isolated wires involving relatively small amounts of cash </a:t>
            </a:r>
          </a:p>
        </p:txBody>
      </p:sp>
    </p:spTree>
    <p:extLst>
      <p:ext uri="{BB962C8B-B14F-4D97-AF65-F5344CB8AC3E}">
        <p14:creationId xmlns:p14="http://schemas.microsoft.com/office/powerpoint/2010/main" val="1081124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848FE-6478-075B-6280-665D5533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Child Pornography Possession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0D358-EE30-AC68-519D-576C57B8C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applicable to people for whom this is a first offense</a:t>
            </a:r>
          </a:p>
          <a:p>
            <a:endParaRPr lang="en-US" dirty="0"/>
          </a:p>
          <a:p>
            <a:r>
              <a:rPr lang="en-US" dirty="0"/>
              <a:t>Mitigating factors that carry most weight: </a:t>
            </a:r>
          </a:p>
          <a:p>
            <a:pPr lvl="1"/>
            <a:r>
              <a:rPr lang="en-US" dirty="0"/>
              <a:t>Relatively passive distributor</a:t>
            </a:r>
          </a:p>
          <a:p>
            <a:pPr lvl="1"/>
            <a:r>
              <a:rPr lang="en-US" dirty="0"/>
              <a:t>No history or interest in production </a:t>
            </a:r>
          </a:p>
          <a:p>
            <a:pPr lvl="1"/>
            <a:r>
              <a:rPr lang="en-US" dirty="0"/>
              <a:t>No hands-on contact with minors </a:t>
            </a:r>
          </a:p>
          <a:p>
            <a:pPr lvl="1"/>
            <a:r>
              <a:rPr lang="en-US" dirty="0"/>
              <a:t>Compelling remorse and high motivation to participate in intensive sex-offender treatment </a:t>
            </a:r>
          </a:p>
        </p:txBody>
      </p:sp>
    </p:spTree>
    <p:extLst>
      <p:ext uri="{BB962C8B-B14F-4D97-AF65-F5344CB8AC3E}">
        <p14:creationId xmlns:p14="http://schemas.microsoft.com/office/powerpoint/2010/main" val="3960065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889B6-8D05-E4DB-4241-0044F7216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Career Offender Guideline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3523-846C-1D95-D69F-363A0A94D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limited policy disagreement with § 4B1.1</a:t>
            </a:r>
          </a:p>
          <a:p>
            <a:pPr lvl="1"/>
            <a:r>
              <a:rPr lang="en-US" dirty="0"/>
              <a:t>Applicable to adults convicted of controlled substance offense with at least 2 prior felony crime of violence convictions</a:t>
            </a:r>
          </a:p>
          <a:p>
            <a:pPr lvl="1"/>
            <a:r>
              <a:rPr lang="en-US" dirty="0"/>
              <a:t>Seeks to avoid unwarranted sentencing </a:t>
            </a:r>
            <a:r>
              <a:rPr lang="en-US" dirty="0" err="1"/>
              <a:t>disparaity</a:t>
            </a:r>
            <a:r>
              <a:rPr lang="en-US" dirty="0"/>
              <a:t> resulting from grouping together for similar treatment defendants with very different criminal histories </a:t>
            </a:r>
          </a:p>
          <a:p>
            <a:pPr lvl="1"/>
            <a:r>
              <a:rPr lang="en-US" dirty="0"/>
              <a:t>Mandated by Congress but criticized by USSG in 2016 Report </a:t>
            </a:r>
          </a:p>
          <a:p>
            <a:r>
              <a:rPr lang="en-US" dirty="0"/>
              <a:t>Not categorical policy disagreement – requires subject assessment of criminal history to determine whether to apply enhancement</a:t>
            </a:r>
          </a:p>
          <a:p>
            <a:pPr lvl="1"/>
            <a:r>
              <a:rPr lang="en-US" dirty="0"/>
              <a:t>Will apply to a defendant with more serious and violent criminal history</a:t>
            </a:r>
          </a:p>
        </p:txBody>
      </p:sp>
    </p:spTree>
    <p:extLst>
      <p:ext uri="{BB962C8B-B14F-4D97-AF65-F5344CB8AC3E}">
        <p14:creationId xmlns:p14="http://schemas.microsoft.com/office/powerpoint/2010/main" val="423882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DD262-0221-5716-030C-D4E7A1FE1F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Motions, Objections and Arguments in Support</a:t>
            </a:r>
          </a:p>
        </p:txBody>
      </p:sp>
    </p:spTree>
    <p:extLst>
      <p:ext uri="{BB962C8B-B14F-4D97-AF65-F5344CB8AC3E}">
        <p14:creationId xmlns:p14="http://schemas.microsoft.com/office/powerpoint/2010/main" val="1628260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481B3-4784-0EA4-A533-5E199105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Speedy Trial 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06099-A96F-8DAA-C3E9-3A82DFEFB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Deny: </a:t>
            </a:r>
            <a:r>
              <a:rPr lang="en-US" i="1" dirty="0"/>
              <a:t>Cervantes</a:t>
            </a:r>
            <a:r>
              <a:rPr lang="en-US" dirty="0"/>
              <a:t>, __ F.Supp.3d, 2022 WL 1743961 (D. Colo. 2022)</a:t>
            </a:r>
          </a:p>
          <a:p>
            <a:pPr lvl="1"/>
            <a:r>
              <a:rPr lang="en-US" dirty="0"/>
              <a:t>Co-defendant’s Notice of Disposition is a pretrial motion requiring further action of court and tolls speedy trial for all defendants</a:t>
            </a:r>
          </a:p>
          <a:p>
            <a:pPr lvl="1"/>
            <a:r>
              <a:rPr lang="en-US" dirty="0"/>
              <a:t>Speedy Trial motion denied because defendant failed to zealously pursue speedy trial </a:t>
            </a:r>
          </a:p>
          <a:p>
            <a:pPr lvl="1"/>
            <a:endParaRPr lang="en-US" dirty="0"/>
          </a:p>
          <a:p>
            <a:r>
              <a:rPr lang="en-US" dirty="0"/>
              <a:t>Grant: </a:t>
            </a:r>
            <a:r>
              <a:rPr lang="en-US" i="1" dirty="0" err="1"/>
              <a:t>Kuciapinski</a:t>
            </a:r>
            <a:r>
              <a:rPr lang="en-US" dirty="0"/>
              <a:t>, 2022 WL 3081928 (D. Colo. 2022)</a:t>
            </a:r>
          </a:p>
          <a:p>
            <a:pPr lvl="1"/>
            <a:r>
              <a:rPr lang="en-US" dirty="0"/>
              <a:t>Superseding indictment only restarts speedy trial clock for new and distinct charges </a:t>
            </a:r>
          </a:p>
          <a:p>
            <a:pPr lvl="1"/>
            <a:r>
              <a:rPr lang="en-US" dirty="0"/>
              <a:t>No restart for amended charges which only expand upon or “gild” extant counts </a:t>
            </a:r>
          </a:p>
        </p:txBody>
      </p:sp>
    </p:spTree>
    <p:extLst>
      <p:ext uri="{BB962C8B-B14F-4D97-AF65-F5344CB8AC3E}">
        <p14:creationId xmlns:p14="http://schemas.microsoft.com/office/powerpoint/2010/main" val="1537450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98A7D-51A9-DB7E-0865-31CFE49A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Proposed Rule 11(c)(1)(C)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2256-1E6D-0227-B870-06B227820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View on these please has changed over time</a:t>
            </a:r>
          </a:p>
          <a:p>
            <a:pPr lvl="1"/>
            <a:r>
              <a:rPr lang="en-US" dirty="0"/>
              <a:t>Used to deny in every instance</a:t>
            </a:r>
          </a:p>
          <a:p>
            <a:pPr lvl="1"/>
            <a:r>
              <a:rPr lang="en-US" dirty="0"/>
              <a:t>Now will consider if parties stipulate to at least an 18 month sentencing range (see WJM Revised Practice Standard IX.F.1)</a:t>
            </a:r>
          </a:p>
          <a:p>
            <a:r>
              <a:rPr lang="en-US" dirty="0"/>
              <a:t>Need to show how it is in the public interest for the parties to be absolutely certain a sentence will fall within the agreed upon range </a:t>
            </a:r>
          </a:p>
          <a:p>
            <a:r>
              <a:rPr lang="en-US" dirty="0"/>
              <a:t>Procedure: </a:t>
            </a:r>
          </a:p>
          <a:p>
            <a:pPr lvl="1"/>
            <a:r>
              <a:rPr lang="en-US" dirty="0"/>
              <a:t>At change of plea: will defer the decision to accept the plea agreement to allow review of PSIR </a:t>
            </a:r>
          </a:p>
          <a:p>
            <a:pPr lvl="1"/>
            <a:r>
              <a:rPr lang="en-US" dirty="0"/>
              <a:t>If plea agreement not accepted, parties will be notified and set an appropriate hearing under Rule 11(c)(5)</a:t>
            </a:r>
          </a:p>
        </p:txBody>
      </p:sp>
    </p:spTree>
    <p:extLst>
      <p:ext uri="{BB962C8B-B14F-4D97-AF65-F5344CB8AC3E}">
        <p14:creationId xmlns:p14="http://schemas.microsoft.com/office/powerpoint/2010/main" val="3919342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A7C4-F023-1BC5-8591-61FBDF0E6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Motions for Separate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B5C4F-A231-1485-D608-4EA3D3FA0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reflexively filing the motion, defense counsel should stop and think about their sky high burden </a:t>
            </a:r>
          </a:p>
          <a:p>
            <a:r>
              <a:rPr lang="en-US" dirty="0"/>
              <a:t>Severance </a:t>
            </a:r>
          </a:p>
          <a:p>
            <a:pPr lvl="1"/>
            <a:r>
              <a:rPr lang="en-US" dirty="0"/>
              <a:t>Of Parties – have yet to grant</a:t>
            </a:r>
          </a:p>
          <a:p>
            <a:pPr lvl="1"/>
            <a:r>
              <a:rPr lang="en-US" dirty="0"/>
              <a:t>Of counts against a Single Defendant – No Way </a:t>
            </a:r>
          </a:p>
          <a:p>
            <a:pPr lvl="2"/>
            <a:r>
              <a:rPr lang="en-US" dirty="0"/>
              <a:t>Will bifurcate a 922(g) count in a single trial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65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85B24-AA08-6818-BCCB-5C02A7D6D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Downward Variance 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FFD0E-75EC-DF27-C80A-F9A72356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Defense – expand beyond nearly exclusive focus on history and characteristics of the client </a:t>
            </a:r>
          </a:p>
          <a:p>
            <a:r>
              <a:rPr lang="en-US" dirty="0"/>
              <a:t>Government – same comment re history and characteristics of offense </a:t>
            </a:r>
          </a:p>
          <a:p>
            <a:endParaRPr lang="en-US" dirty="0"/>
          </a:p>
          <a:p>
            <a:r>
              <a:rPr lang="en-US" dirty="0"/>
              <a:t>GOAL: maximize your credibility </a:t>
            </a:r>
          </a:p>
        </p:txBody>
      </p:sp>
    </p:spTree>
    <p:extLst>
      <p:ext uri="{BB962C8B-B14F-4D97-AF65-F5344CB8AC3E}">
        <p14:creationId xmlns:p14="http://schemas.microsoft.com/office/powerpoint/2010/main" val="2741110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7E27-02EC-D133-F8F9-AD1686983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PSIR Objections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E7961-B2F9-B685-42B8-5B2B2CCCE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disputed matter:</a:t>
            </a:r>
          </a:p>
          <a:p>
            <a:pPr lvl="1"/>
            <a:r>
              <a:rPr lang="en-US" dirty="0"/>
              <a:t>Doesn’t affect guideline range </a:t>
            </a:r>
          </a:p>
          <a:p>
            <a:pPr lvl="1"/>
            <a:r>
              <a:rPr lang="en-US" dirty="0"/>
              <a:t>Is not material to BOP facility assignment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Don’t bother filing – you won’t get a ruling on it Per Rule 32</a:t>
            </a:r>
          </a:p>
        </p:txBody>
      </p:sp>
    </p:spTree>
    <p:extLst>
      <p:ext uri="{BB962C8B-B14F-4D97-AF65-F5344CB8AC3E}">
        <p14:creationId xmlns:p14="http://schemas.microsoft.com/office/powerpoint/2010/main" val="147021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A929-8BF4-5D47-6D15-5E6971D0C4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Aggressive Sentencing Arguments not DOA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For the Prosecution</a:t>
            </a:r>
          </a:p>
        </p:txBody>
      </p:sp>
    </p:spTree>
    <p:extLst>
      <p:ext uri="{BB962C8B-B14F-4D97-AF65-F5344CB8AC3E}">
        <p14:creationId xmlns:p14="http://schemas.microsoft.com/office/powerpoint/2010/main" val="1251196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75C8-0DA3-89CC-6C39-E2D2A20540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Other Recurring Legal Issues</a:t>
            </a:r>
          </a:p>
        </p:txBody>
      </p:sp>
    </p:spTree>
    <p:extLst>
      <p:ext uri="{BB962C8B-B14F-4D97-AF65-F5344CB8AC3E}">
        <p14:creationId xmlns:p14="http://schemas.microsoft.com/office/powerpoint/2010/main" val="1518986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E45D7-4D2C-FDB3-D65F-1DE16B0C1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Methamphetamine Purity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EB2FC-E6DC-CFF6-6BFA-B7B7F3926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policy disagreement with drug quantity table in § 2D1.1(c) related to pure/actual meth v meth mixture</a:t>
            </a:r>
          </a:p>
          <a:p>
            <a:pPr lvl="1"/>
            <a:r>
              <a:rPr lang="en-US" dirty="0"/>
              <a:t>No empirical basis for 10:1 ratio in table </a:t>
            </a:r>
          </a:p>
          <a:p>
            <a:pPr lvl="1"/>
            <a:endParaRPr lang="en-US" dirty="0"/>
          </a:p>
          <a:p>
            <a:r>
              <a:rPr lang="en-US" dirty="0"/>
              <a:t>Creates situations where sentences become function of matters unrelated to culpability, </a:t>
            </a:r>
            <a:r>
              <a:rPr lang="en-US" i="1" dirty="0"/>
              <a:t>e.g., </a:t>
            </a:r>
            <a:r>
              <a:rPr lang="en-US" dirty="0"/>
              <a:t>random chance a seized drug was tested</a:t>
            </a:r>
          </a:p>
          <a:p>
            <a:endParaRPr lang="en-US" dirty="0"/>
          </a:p>
          <a:p>
            <a:r>
              <a:rPr lang="en-US" dirty="0"/>
              <a:t>Will use meth mixture guideline calculation – you can count on it!</a:t>
            </a:r>
          </a:p>
        </p:txBody>
      </p:sp>
    </p:spTree>
    <p:extLst>
      <p:ext uri="{BB962C8B-B14F-4D97-AF65-F5344CB8AC3E}">
        <p14:creationId xmlns:p14="http://schemas.microsoft.com/office/powerpoint/2010/main" val="3325696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B262-B9CF-54E3-7B11-CAE1FFDB3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Computers and Electronic Device Search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F6ACB-067E-5C2D-105F-F0010D277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generally reject this search condition given its potential for unwarranted restraint on First Amendment rights of an offender </a:t>
            </a:r>
          </a:p>
          <a:p>
            <a:r>
              <a:rPr lang="en-US" dirty="0"/>
              <a:t>Exception: crimes in which access to such devices are directly implicated </a:t>
            </a:r>
          </a:p>
          <a:p>
            <a:pPr lvl="1"/>
            <a:r>
              <a:rPr lang="en-US" dirty="0"/>
              <a:t>Child pornography</a:t>
            </a:r>
          </a:p>
          <a:p>
            <a:pPr lvl="1"/>
            <a:r>
              <a:rPr lang="en-US" dirty="0"/>
              <a:t>Cyber and interstate stalking</a:t>
            </a:r>
          </a:p>
          <a:p>
            <a:pPr lvl="1"/>
            <a:r>
              <a:rPr lang="en-US" dirty="0"/>
              <a:t>Financial crimes </a:t>
            </a:r>
          </a:p>
        </p:txBody>
      </p:sp>
    </p:spTree>
    <p:extLst>
      <p:ext uri="{BB962C8B-B14F-4D97-AF65-F5344CB8AC3E}">
        <p14:creationId xmlns:p14="http://schemas.microsoft.com/office/powerpoint/2010/main" val="4262304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98AB-7833-7696-58BD-92DC2474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Violation Grade for Simple Drug Possession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A7A56-4C07-6183-F520-C089A7A13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be Grade C violation </a:t>
            </a:r>
          </a:p>
          <a:p>
            <a:r>
              <a:rPr lang="en-US" dirty="0"/>
              <a:t>UNLESS recidivist enhancement is also charged </a:t>
            </a:r>
          </a:p>
        </p:txBody>
      </p:sp>
    </p:spTree>
    <p:extLst>
      <p:ext uri="{BB962C8B-B14F-4D97-AF65-F5344CB8AC3E}">
        <p14:creationId xmlns:p14="http://schemas.microsoft.com/office/powerpoint/2010/main" val="2286770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0A66B5-C550-E68F-104D-1E2B97B9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>
                <a:solidFill>
                  <a:schemeClr val="bg2"/>
                </a:solidFill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1867878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51203A-2D24-981B-7DFB-340259D3A9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Parting Thoughts: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9E4316-A53C-5B62-4A6C-5275B59981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2"/>
                </a:solidFill>
              </a:rPr>
              <a:t>Be impeccable with your legal arguments and factual recitations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0446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2679F-5FB2-7010-D1B8-80BD33D6F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 Different Sentencing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B8C31-7145-E4C7-B418-C091D87A4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Upward variance</a:t>
            </a:r>
          </a:p>
          <a:p>
            <a:r>
              <a:rPr lang="en-US" sz="3200" dirty="0"/>
              <a:t>Wholly or partially consecutive sentences </a:t>
            </a:r>
          </a:p>
          <a:p>
            <a:r>
              <a:rPr lang="en-US" sz="3200" dirty="0"/>
              <a:t>Top of the guideline range</a:t>
            </a:r>
          </a:p>
        </p:txBody>
      </p:sp>
    </p:spTree>
    <p:extLst>
      <p:ext uri="{BB962C8B-B14F-4D97-AF65-F5344CB8AC3E}">
        <p14:creationId xmlns:p14="http://schemas.microsoft.com/office/powerpoint/2010/main" val="136973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53074-6A83-F252-7894-CDC98A29A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Financial Fraud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48295-086E-4393-5AB9-A5AF8FD6A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Wire fraud; bankruptcy fraud; embezzlement; tax evasion; PPP/EIDL fraud</a:t>
            </a:r>
          </a:p>
          <a:p>
            <a:r>
              <a:rPr lang="en-US" dirty="0"/>
              <a:t>Overarching views: </a:t>
            </a:r>
          </a:p>
          <a:p>
            <a:pPr lvl="1"/>
            <a:r>
              <a:rPr lang="en-US" dirty="0"/>
              <a:t>Importance of general deterrence </a:t>
            </a:r>
          </a:p>
          <a:p>
            <a:pPr lvl="1"/>
            <a:r>
              <a:rPr lang="en-US" dirty="0"/>
              <a:t>No sentencing reductions for professional class </a:t>
            </a:r>
          </a:p>
          <a:p>
            <a:r>
              <a:rPr lang="en-US" dirty="0"/>
              <a:t>Aggravating Factors that carry most weight: </a:t>
            </a:r>
          </a:p>
          <a:p>
            <a:pPr lvl="1"/>
            <a:r>
              <a:rPr lang="en-US" dirty="0"/>
              <a:t>Significant economic harm to identified victims</a:t>
            </a:r>
          </a:p>
          <a:p>
            <a:pPr lvl="1"/>
            <a:r>
              <a:rPr lang="en-US" dirty="0"/>
              <a:t>Complexity of fraud</a:t>
            </a:r>
          </a:p>
          <a:p>
            <a:pPr lvl="1"/>
            <a:r>
              <a:rPr lang="en-US" dirty="0"/>
              <a:t>Duration of fraud</a:t>
            </a:r>
          </a:p>
          <a:p>
            <a:pPr lvl="1"/>
            <a:r>
              <a:rPr lang="en-US" dirty="0"/>
              <a:t>Guideline range doesn’t adequately reflect harm inflicted</a:t>
            </a:r>
          </a:p>
          <a:p>
            <a:pPr lvl="1"/>
            <a:r>
              <a:rPr lang="en-US" dirty="0"/>
              <a:t>Little to no effort at restitution prior to sentencing</a:t>
            </a:r>
          </a:p>
          <a:p>
            <a:pPr lvl="1"/>
            <a:r>
              <a:rPr lang="en-US" dirty="0"/>
              <a:t>Lack of </a:t>
            </a:r>
            <a:r>
              <a:rPr lang="en-US" i="1" dirty="0"/>
              <a:t>authentic </a:t>
            </a:r>
            <a:r>
              <a:rPr lang="en-US" dirty="0"/>
              <a:t>remorse</a:t>
            </a:r>
          </a:p>
        </p:txBody>
      </p:sp>
    </p:spTree>
    <p:extLst>
      <p:ext uri="{BB962C8B-B14F-4D97-AF65-F5344CB8AC3E}">
        <p14:creationId xmlns:p14="http://schemas.microsoft.com/office/powerpoint/2010/main" val="122659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5EAE8-AEA4-4A32-22DB-029BEDA16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Drug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DEFE7-E204-6B7B-74A9-11B0F75D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consider aggressive sentence for DTO leaders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Aggravating factors: </a:t>
            </a:r>
          </a:p>
          <a:p>
            <a:pPr lvl="1"/>
            <a:r>
              <a:rPr lang="en-US" dirty="0"/>
              <a:t>Quantities/frequency of drugs being moved</a:t>
            </a:r>
          </a:p>
          <a:p>
            <a:pPr lvl="1"/>
            <a:r>
              <a:rPr lang="en-US" dirty="0"/>
              <a:t>Direct contact with Mexico/foreign sources of supply</a:t>
            </a:r>
          </a:p>
          <a:p>
            <a:pPr lvl="1"/>
            <a:r>
              <a:rPr lang="en-US" dirty="0"/>
              <a:t>High-level operational authority </a:t>
            </a:r>
          </a:p>
          <a:p>
            <a:pPr lvl="1"/>
            <a:r>
              <a:rPr lang="en-US" dirty="0"/>
              <a:t>Multiple stash houses</a:t>
            </a:r>
          </a:p>
          <a:p>
            <a:pPr lvl="1"/>
            <a:r>
              <a:rPr lang="en-US" dirty="0"/>
              <a:t>Laundering large amounts of cash proceeds</a:t>
            </a:r>
          </a:p>
          <a:p>
            <a:pPr lvl="1"/>
            <a:r>
              <a:rPr lang="en-US" dirty="0"/>
              <a:t>Ability to give marching orders to subordinates</a:t>
            </a:r>
          </a:p>
          <a:p>
            <a:pPr lvl="1"/>
            <a:r>
              <a:rPr lang="en-US" dirty="0"/>
              <a:t>Witness or co-defendant intimidation </a:t>
            </a:r>
          </a:p>
        </p:txBody>
      </p:sp>
    </p:spTree>
    <p:extLst>
      <p:ext uri="{BB962C8B-B14F-4D97-AF65-F5344CB8AC3E}">
        <p14:creationId xmlns:p14="http://schemas.microsoft.com/office/powerpoint/2010/main" val="91921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89646-676D-53DC-F967-FC4E819D5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Trafficking Firearms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25508-1AAC-8561-A84E-C0BCE7054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Concerned about enforcement of firearms laws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Aggravating factors that carry most weight: </a:t>
            </a:r>
          </a:p>
          <a:p>
            <a:pPr lvl="1"/>
            <a:r>
              <a:rPr lang="en-US" dirty="0"/>
              <a:t>Seriousness of downstream crime enabled by trafficking</a:t>
            </a:r>
          </a:p>
          <a:p>
            <a:pPr lvl="1"/>
            <a:r>
              <a:rPr lang="en-US" dirty="0"/>
              <a:t>Destructive lethality of the firearms</a:t>
            </a:r>
          </a:p>
          <a:p>
            <a:pPr lvl="1"/>
            <a:r>
              <a:rPr lang="en-US" dirty="0"/>
              <a:t>Size of arsenal and quantity of firearms being sold</a:t>
            </a:r>
          </a:p>
          <a:p>
            <a:pPr lvl="1"/>
            <a:endParaRPr lang="en-US" dirty="0"/>
          </a:p>
          <a:p>
            <a:r>
              <a:rPr lang="en-US" dirty="0"/>
              <a:t>Recent decision: </a:t>
            </a:r>
            <a:r>
              <a:rPr lang="en-US" i="1" dirty="0"/>
              <a:t>US v. Avila</a:t>
            </a:r>
            <a:r>
              <a:rPr lang="en-US" dirty="0"/>
              <a:t>, 22-cr-224 (rejecting 2A challenge to 922(k) – possession of firearm with obliterated serial number and finding that 2A does not cover prohibited conduct). </a:t>
            </a:r>
          </a:p>
        </p:txBody>
      </p:sp>
    </p:spTree>
    <p:extLst>
      <p:ext uri="{BB962C8B-B14F-4D97-AF65-F5344CB8AC3E}">
        <p14:creationId xmlns:p14="http://schemas.microsoft.com/office/powerpoint/2010/main" val="30951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069E7-4589-C115-C5A8-C89B21091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Cyber and Internet Stalking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3AF14-120A-B416-0988-6F2FA5187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 is lagging behind reach/pervasiveness of social media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Aggravating factors: </a:t>
            </a:r>
          </a:p>
          <a:p>
            <a:pPr lvl="1"/>
            <a:r>
              <a:rPr lang="en-US" dirty="0"/>
              <a:t>Victim’s high level of fear</a:t>
            </a:r>
          </a:p>
          <a:p>
            <a:pPr lvl="1"/>
            <a:r>
              <a:rPr lang="en-US" dirty="0"/>
              <a:t>Serious disruption of victim’s life</a:t>
            </a:r>
          </a:p>
          <a:p>
            <a:pPr lvl="1"/>
            <a:r>
              <a:rPr lang="en-US" dirty="0"/>
              <a:t>Look at issue from subjective perspective of the victim</a:t>
            </a:r>
          </a:p>
          <a:p>
            <a:pPr lvl="1"/>
            <a:r>
              <a:rPr lang="en-US" dirty="0"/>
              <a:t>Presence of cyber bullying </a:t>
            </a:r>
          </a:p>
          <a:p>
            <a:pPr lvl="1"/>
            <a:endParaRPr lang="en-US" dirty="0"/>
          </a:p>
          <a:p>
            <a:r>
              <a:rPr lang="en-US" dirty="0"/>
              <a:t>Low guideline range doesn’t adequately reflect harm to the victim</a:t>
            </a:r>
          </a:p>
        </p:txBody>
      </p:sp>
    </p:spTree>
    <p:extLst>
      <p:ext uri="{BB962C8B-B14F-4D97-AF65-F5344CB8AC3E}">
        <p14:creationId xmlns:p14="http://schemas.microsoft.com/office/powerpoint/2010/main" val="296446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7AB77-BAE5-632C-7A72-0846BB6720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Aggressive Sentencing Arguments not DOA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For the Defense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52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B1DE0-084F-D33E-A63B-A4239B80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 Options for Reduced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1ECA0-8B43-1CA1-501A-F065DA9DC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Downward variance</a:t>
            </a:r>
          </a:p>
          <a:p>
            <a:r>
              <a:rPr lang="en-US" dirty="0"/>
              <a:t>Wholly or partially concurrent sentence</a:t>
            </a:r>
          </a:p>
          <a:p>
            <a:r>
              <a:rPr lang="en-US" dirty="0"/>
              <a:t>Bottom of the guideline range </a:t>
            </a:r>
          </a:p>
        </p:txBody>
      </p:sp>
    </p:spTree>
    <p:extLst>
      <p:ext uri="{BB962C8B-B14F-4D97-AF65-F5344CB8AC3E}">
        <p14:creationId xmlns:p14="http://schemas.microsoft.com/office/powerpoint/2010/main" val="112234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1034</Words>
  <Application>Microsoft Macintosh PowerPoint</Application>
  <PresentationFormat>Widescreen</PresentationFormat>
  <Paragraphs>140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Criminal Motions and Sentencing Practices</vt:lpstr>
      <vt:lpstr>Aggressive Sentencing Arguments not DOA For the Prosecution</vt:lpstr>
      <vt:lpstr>Consider Different Sentencing Options</vt:lpstr>
      <vt:lpstr>Financial Fraud Cases</vt:lpstr>
      <vt:lpstr>Drug Cases</vt:lpstr>
      <vt:lpstr>Trafficking Firearms</vt:lpstr>
      <vt:lpstr>Cyber and Internet Stalking</vt:lpstr>
      <vt:lpstr>Aggressive Sentencing Arguments not DOA For the Defense</vt:lpstr>
      <vt:lpstr>Consider Options for Reduced Sentences</vt:lpstr>
      <vt:lpstr>Unlawful Re-Entry Cases </vt:lpstr>
      <vt:lpstr>Low-level Drug Defendants</vt:lpstr>
      <vt:lpstr>Child Pornography Possession</vt:lpstr>
      <vt:lpstr>Career Offender Guideline Cases</vt:lpstr>
      <vt:lpstr>Motions, Objections and Arguments in Support</vt:lpstr>
      <vt:lpstr>Speedy Trial Motions</vt:lpstr>
      <vt:lpstr>Proposed Rule 11(c)(1)(C) Agreements</vt:lpstr>
      <vt:lpstr>Motions for Separate Trials</vt:lpstr>
      <vt:lpstr>Downward Variance Motions</vt:lpstr>
      <vt:lpstr>PSIR Objections</vt:lpstr>
      <vt:lpstr>Other Recurring Legal Issues</vt:lpstr>
      <vt:lpstr>Methamphetamine Purity</vt:lpstr>
      <vt:lpstr>Computers and Electronic Device Search Condition</vt:lpstr>
      <vt:lpstr>Violation Grade for Simple Drug Possession</vt:lpstr>
      <vt:lpstr>Questions? </vt:lpstr>
      <vt:lpstr>Parting Thoughts: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Motions and Sentencing Practices</dc:title>
  <dc:creator>Jamie Hubbard</dc:creator>
  <cp:lastModifiedBy>Dana J. Collier</cp:lastModifiedBy>
  <cp:revision>4</cp:revision>
  <dcterms:created xsi:type="dcterms:W3CDTF">2023-05-07T19:34:41Z</dcterms:created>
  <dcterms:modified xsi:type="dcterms:W3CDTF">2023-05-08T21:23:40Z</dcterms:modified>
</cp:coreProperties>
</file>