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49" r:id="rId3"/>
    <p:sldId id="350" r:id="rId4"/>
    <p:sldId id="257" r:id="rId5"/>
    <p:sldId id="355" r:id="rId6"/>
    <p:sldId id="338" r:id="rId7"/>
    <p:sldId id="357" r:id="rId8"/>
    <p:sldId id="260" r:id="rId9"/>
    <p:sldId id="339" r:id="rId10"/>
    <p:sldId id="258" r:id="rId11"/>
    <p:sldId id="333" r:id="rId12"/>
    <p:sldId id="332" r:id="rId13"/>
    <p:sldId id="334" r:id="rId14"/>
    <p:sldId id="335" r:id="rId15"/>
    <p:sldId id="353" r:id="rId16"/>
    <p:sldId id="351" r:id="rId17"/>
    <p:sldId id="352" r:id="rId18"/>
    <p:sldId id="358" r:id="rId19"/>
    <p:sldId id="336" r:id="rId20"/>
    <p:sldId id="341" r:id="rId21"/>
    <p:sldId id="337" r:id="rId22"/>
    <p:sldId id="354" r:id="rId23"/>
    <p:sldId id="361" r:id="rId24"/>
    <p:sldId id="346" r:id="rId25"/>
    <p:sldId id="347" r:id="rId26"/>
    <p:sldId id="34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85" autoAdjust="0"/>
    <p:restoredTop sz="81125" autoAdjust="0"/>
  </p:normalViewPr>
  <p:slideViewPr>
    <p:cSldViewPr snapToGrid="0">
      <p:cViewPr varScale="1">
        <p:scale>
          <a:sx n="90" d="100"/>
          <a:sy n="90" d="100"/>
        </p:scale>
        <p:origin x="11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3FC6C0-24E9-40C9-B6A2-D6A98E461E39}" type="datetimeFigureOut">
              <a:rPr lang="en-US" smtClean="0"/>
              <a:t>7/22/22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32EF7-5422-4C52-B66C-7730DF3EAEB5}" type="slidenum">
              <a:rPr lang="en-US" smtClean="0"/>
              <a:t>‹#›</a:t>
            </a:fld>
            <a:endParaRPr lang="en-US"/>
          </a:p>
        </p:txBody>
      </p:sp>
    </p:spTree>
    <p:extLst>
      <p:ext uri="{BB962C8B-B14F-4D97-AF65-F5344CB8AC3E}">
        <p14:creationId xmlns:p14="http://schemas.microsoft.com/office/powerpoint/2010/main" val="3631723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A7032EF7-5422-4C52-B66C-7730DF3EAEB5}" type="slidenum">
              <a:rPr lang="en-US" smtClean="0"/>
              <a:t>1</a:t>
            </a:fld>
            <a:endParaRPr lang="en-US"/>
          </a:p>
        </p:txBody>
      </p:sp>
    </p:spTree>
    <p:extLst>
      <p:ext uri="{BB962C8B-B14F-4D97-AF65-F5344CB8AC3E}">
        <p14:creationId xmlns:p14="http://schemas.microsoft.com/office/powerpoint/2010/main" val="3619254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A7032EF7-5422-4C52-B66C-7730DF3EAEB5}" type="slidenum">
              <a:rPr lang="en-US" smtClean="0"/>
              <a:t>2</a:t>
            </a:fld>
            <a:endParaRPr lang="en-US"/>
          </a:p>
        </p:txBody>
      </p:sp>
    </p:spTree>
    <p:extLst>
      <p:ext uri="{BB962C8B-B14F-4D97-AF65-F5344CB8AC3E}">
        <p14:creationId xmlns:p14="http://schemas.microsoft.com/office/powerpoint/2010/main" val="3433116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A7032EF7-5422-4C52-B66C-7730DF3EAEB5}" type="slidenum">
              <a:rPr lang="en-US" smtClean="0"/>
              <a:t>14</a:t>
            </a:fld>
            <a:endParaRPr lang="en-US"/>
          </a:p>
        </p:txBody>
      </p:sp>
    </p:spTree>
    <p:extLst>
      <p:ext uri="{BB962C8B-B14F-4D97-AF65-F5344CB8AC3E}">
        <p14:creationId xmlns:p14="http://schemas.microsoft.com/office/powerpoint/2010/main" val="2507139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7E0D38EF-A99E-4788-AA1F-E674A6989FB3}" type="datetimeFigureOut">
              <a:rPr lang="en-US" smtClean="0"/>
              <a:t>7/22/22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277423292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D38EF-A99E-4788-AA1F-E674A6989FB3}"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625933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D38EF-A99E-4788-AA1F-E674A6989FB3}"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2369720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0D38EF-A99E-4788-AA1F-E674A6989FB3}" type="datetimeFigureOut">
              <a:rPr lang="en-US" smtClean="0"/>
              <a:t>7/22/22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289082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7E0D38EF-A99E-4788-AA1F-E674A6989FB3}" type="datetimeFigureOut">
              <a:rPr lang="en-US" smtClean="0"/>
              <a:t>7/22/22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12245089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7E0D38EF-A99E-4788-AA1F-E674A6989FB3}" type="datetimeFigureOut">
              <a:rPr lang="en-US" smtClean="0"/>
              <a:t>7/22/22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336670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7E0D38EF-A99E-4788-AA1F-E674A6989FB3}" type="datetimeFigureOut">
              <a:rPr lang="en-US" smtClean="0"/>
              <a:t>7/22/22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39E3B3-284A-466D-9838-90F1D1C9BC27}"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66883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0D38EF-A99E-4788-AA1F-E674A6989FB3}" type="datetimeFigureOut">
              <a:rPr lang="en-US" smtClean="0"/>
              <a:t>7/22/22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427425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D38EF-A99E-4788-AA1F-E674A6989FB3}" type="datetimeFigureOut">
              <a:rPr lang="en-US" smtClean="0"/>
              <a:t>7/22/22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285127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7E0D38EF-A99E-4788-AA1F-E674A6989FB3}" type="datetimeFigureOut">
              <a:rPr lang="en-US" smtClean="0"/>
              <a:t>7/22/22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1809964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E0D38EF-A99E-4788-AA1F-E674A6989FB3}" type="datetimeFigureOut">
              <a:rPr lang="en-US" smtClean="0"/>
              <a:t>7/22/22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8039E3B3-284A-466D-9838-90F1D1C9BC27}" type="slidenum">
              <a:rPr lang="en-US" smtClean="0"/>
              <a:t>‹#›</a:t>
            </a:fld>
            <a:endParaRPr lang="en-US"/>
          </a:p>
        </p:txBody>
      </p:sp>
    </p:spTree>
    <p:extLst>
      <p:ext uri="{BB962C8B-B14F-4D97-AF65-F5344CB8AC3E}">
        <p14:creationId xmlns:p14="http://schemas.microsoft.com/office/powerpoint/2010/main" val="350512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E0D38EF-A99E-4788-AA1F-E674A6989FB3}" type="datetimeFigureOut">
              <a:rPr lang="en-US" smtClean="0"/>
              <a:t>7/22/22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039E3B3-284A-466D-9838-90F1D1C9BC27}" type="slidenum">
              <a:rPr lang="en-US" smtClean="0"/>
              <a:t>‹#›</a:t>
            </a:fld>
            <a:endParaRPr lang="en-US"/>
          </a:p>
        </p:txBody>
      </p:sp>
    </p:spTree>
    <p:extLst>
      <p:ext uri="{BB962C8B-B14F-4D97-AF65-F5344CB8AC3E}">
        <p14:creationId xmlns:p14="http://schemas.microsoft.com/office/powerpoint/2010/main" val="2361500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cdle.colorado.gov/infos" TargetMode="External"/><Relationship Id="rId3" Type="http://schemas.openxmlformats.org/officeDocument/2006/relationships/hyperlink" Target="https://www.eeoc.gov/laws-guidance-0" TargetMode="External"/><Relationship Id="rId7" Type="http://schemas.openxmlformats.org/officeDocument/2006/relationships/hyperlink" Target="http://www.cod.uscourts.gov/Portals/0/Documents/Judges/WJM/WJM_Initial-Discovery-Protocols-in-Certain-Employment-Cas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onfortolaw.com/files/faculty_of_federal_advocates_model_employment_law_jury_instructions.pdf" TargetMode="External"/><Relationship Id="rId5" Type="http://schemas.openxmlformats.org/officeDocument/2006/relationships/hyperlink" Target="http://www.askjan.org/" TargetMode="External"/><Relationship Id="rId4" Type="http://schemas.openxmlformats.org/officeDocument/2006/relationships/hyperlink" Target="https://www.eeoc.gov/guid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0" name="Rectangle 15">
            <a:extLst>
              <a:ext uri="{FF2B5EF4-FFF2-40B4-BE49-F238E27FC236}">
                <a16:creationId xmlns:a16="http://schemas.microsoft.com/office/drawing/2014/main" id="{E642F1F7-6246-4C87-B941-6957B32BD00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w="12700" cap="flat"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7BE773-19A2-4F18-B589-5B8878C06093}"/>
              </a:ext>
            </a:extLst>
          </p:cNvPr>
          <p:cNvSpPr>
            <a:spLocks noGrp="1"/>
          </p:cNvSpPr>
          <p:nvPr>
            <p:ph type="ctrTitle"/>
          </p:nvPr>
        </p:nvSpPr>
        <p:spPr>
          <a:xfrm>
            <a:off x="626533" y="1253067"/>
            <a:ext cx="10938933" cy="2579100"/>
          </a:xfrm>
        </p:spPr>
        <p:txBody>
          <a:bodyPr>
            <a:normAutofit/>
          </a:bodyPr>
          <a:lstStyle/>
          <a:p>
            <a:r>
              <a:rPr lang="en-US">
                <a:latin typeface="Lora" pitchFamily="2" charset="0"/>
              </a:rPr>
              <a:t>Representing Pro Bono clients in federal court</a:t>
            </a:r>
            <a:br>
              <a:rPr lang="en-US">
                <a:latin typeface="Lora" pitchFamily="2" charset="0"/>
              </a:rPr>
            </a:br>
            <a:br>
              <a:rPr lang="en-US">
                <a:latin typeface="Lora" pitchFamily="2" charset="0"/>
              </a:rPr>
            </a:br>
            <a:r>
              <a:rPr lang="en-US" sz="3200" b="1">
                <a:latin typeface="Lora" pitchFamily="2" charset="0"/>
                <a:ea typeface="Batang" panose="02030600000101010101" pitchFamily="18" charset="-127"/>
                <a:cs typeface="Aparajita" panose="020B0604020202020204" pitchFamily="34" charset="0"/>
              </a:rPr>
              <a:t>Employment law in 80 minutes</a:t>
            </a:r>
            <a:endParaRPr lang="en-US" sz="3200" b="1" cap="none">
              <a:latin typeface="Lora" pitchFamily="2" charset="0"/>
              <a:ea typeface="Batang" panose="02030600000101010101" pitchFamily="18" charset="-127"/>
              <a:cs typeface="Aparajita" panose="020B0604020202020204" pitchFamily="34" charset="0"/>
            </a:endParaRPr>
          </a:p>
        </p:txBody>
      </p:sp>
      <p:sp>
        <p:nvSpPr>
          <p:cNvPr id="3" name="Subtitle 2">
            <a:extLst>
              <a:ext uri="{FF2B5EF4-FFF2-40B4-BE49-F238E27FC236}">
                <a16:creationId xmlns:a16="http://schemas.microsoft.com/office/drawing/2014/main" id="{46A1BA29-7AE3-4627-9465-901B0752A52E}"/>
              </a:ext>
            </a:extLst>
          </p:cNvPr>
          <p:cNvSpPr>
            <a:spLocks noGrp="1"/>
          </p:cNvSpPr>
          <p:nvPr>
            <p:ph type="subTitle" idx="1"/>
          </p:nvPr>
        </p:nvSpPr>
        <p:spPr>
          <a:xfrm>
            <a:off x="149641" y="5014886"/>
            <a:ext cx="11872029" cy="1846711"/>
          </a:xfrm>
        </p:spPr>
        <p:txBody>
          <a:bodyPr>
            <a:normAutofit/>
          </a:bodyPr>
          <a:lstStyle/>
          <a:p>
            <a:r>
              <a:rPr lang="en-US" sz="2200"/>
              <a:t>  </a:t>
            </a:r>
            <a:r>
              <a:rPr lang="en-US" sz="2200">
                <a:latin typeface="Lora" pitchFamily="2" charset="0"/>
              </a:rPr>
              <a:t>Tom Carroll								Ariel DeFazio</a:t>
            </a:r>
          </a:p>
          <a:p>
            <a:r>
              <a:rPr lang="en-US" sz="2200">
                <a:latin typeface="Lora" pitchFamily="2" charset="0"/>
              </a:rPr>
              <a:t>Shareholder								Of Counsel</a:t>
            </a:r>
          </a:p>
          <a:p>
            <a:r>
              <a:rPr lang="en-US" sz="2200">
                <a:latin typeface="Lora" pitchFamily="2" charset="0"/>
              </a:rPr>
              <a:t>Littler Mendelson, P.C.					Lowrey Parady Lebsack, LLC</a:t>
            </a:r>
          </a:p>
          <a:p>
            <a:endParaRPr lang="en-US" sz="1800"/>
          </a:p>
        </p:txBody>
      </p:sp>
    </p:spTree>
    <p:extLst>
      <p:ext uri="{BB962C8B-B14F-4D97-AF65-F5344CB8AC3E}">
        <p14:creationId xmlns:p14="http://schemas.microsoft.com/office/powerpoint/2010/main" val="423299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2231136" y="540622"/>
            <a:ext cx="7729728" cy="1188720"/>
          </a:xfrm>
        </p:spPr>
        <p:txBody>
          <a:bodyPr>
            <a:normAutofit fontScale="90000"/>
          </a:bodyPr>
          <a:lstStyle/>
          <a:p>
            <a:br>
              <a:rPr lang="en-US" sz="3100"/>
            </a:br>
            <a:r>
              <a:rPr lang="en-US" sz="3100">
                <a:latin typeface="Lora" pitchFamily="2" charset="0"/>
              </a:rPr>
              <a:t>Title vii</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2231136" y="1993351"/>
            <a:ext cx="7873759" cy="4324027"/>
          </a:xfrm>
        </p:spPr>
        <p:txBody>
          <a:bodyPr>
            <a:normAutofit fontScale="77500" lnSpcReduction="20000"/>
          </a:bodyPr>
          <a:lstStyle/>
          <a:p>
            <a:r>
              <a:rPr lang="en-US" sz="2400" dirty="0">
                <a:latin typeface="Lora" pitchFamily="2" charset="0"/>
              </a:rPr>
              <a:t>Title VII protects employees from: </a:t>
            </a:r>
          </a:p>
          <a:p>
            <a:pPr lvl="1"/>
            <a:r>
              <a:rPr lang="en-US" sz="2200" dirty="0">
                <a:latin typeface="Lora" pitchFamily="2" charset="0"/>
              </a:rPr>
              <a:t>Discrimination (discriminatory treatment or harassment based on protected status) on account of </a:t>
            </a:r>
            <a:r>
              <a:rPr lang="en-US" sz="2200" u="sng" dirty="0">
                <a:latin typeface="Lora" pitchFamily="2" charset="0"/>
              </a:rPr>
              <a:t>race, color, national origin, religion, and sex (including pregnancy, sexual orientation, and transgender status</a:t>
            </a:r>
            <a:r>
              <a:rPr lang="en-US" sz="2200" dirty="0">
                <a:latin typeface="Lora" pitchFamily="2" charset="0"/>
              </a:rPr>
              <a:t>).</a:t>
            </a:r>
          </a:p>
          <a:p>
            <a:pPr lvl="1"/>
            <a:r>
              <a:rPr lang="en-US" sz="2200" dirty="0">
                <a:latin typeface="Lora" pitchFamily="2" charset="0"/>
              </a:rPr>
              <a:t>Retaliation for asserting their right not to be discriminated against or for engaging in any other form of “protected conduct,” e.g., assisting a coworker in their claim or cooperating with the EEOC</a:t>
            </a:r>
          </a:p>
          <a:p>
            <a:r>
              <a:rPr lang="en-US" sz="2400" dirty="0">
                <a:latin typeface="Lora" pitchFamily="2" charset="0"/>
              </a:rPr>
              <a:t>Applies to: private employers (15+ employees); federal, state, and local governmental entities; and labor unions (15+ members)</a:t>
            </a:r>
          </a:p>
          <a:p>
            <a:pPr lvl="1"/>
            <a:r>
              <a:rPr lang="en-US" sz="2200" dirty="0">
                <a:latin typeface="Lora" pitchFamily="2" charset="0"/>
              </a:rPr>
              <a:t>Private companies w/fewer than 15 employees are covered by CADA</a:t>
            </a:r>
          </a:p>
          <a:p>
            <a:r>
              <a:rPr lang="en-US" sz="2400" dirty="0">
                <a:latin typeface="Lora" pitchFamily="2" charset="0"/>
              </a:rPr>
              <a:t>Remedies include: backpay, reinstatement or </a:t>
            </a:r>
            <a:r>
              <a:rPr lang="en-US" sz="2400" dirty="0" err="1">
                <a:latin typeface="Lora" pitchFamily="2" charset="0"/>
              </a:rPr>
              <a:t>frontpay</a:t>
            </a:r>
            <a:r>
              <a:rPr lang="en-US" sz="2400" dirty="0">
                <a:latin typeface="Lora" pitchFamily="2" charset="0"/>
              </a:rPr>
              <a:t>, compensatory damages, punitive damages, attorney fees &amp; costs</a:t>
            </a:r>
          </a:p>
        </p:txBody>
      </p:sp>
    </p:spTree>
    <p:extLst>
      <p:ext uri="{BB962C8B-B14F-4D97-AF65-F5344CB8AC3E}">
        <p14:creationId xmlns:p14="http://schemas.microsoft.com/office/powerpoint/2010/main" val="93672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p:txBody>
          <a:bodyPr>
            <a:normAutofit fontScale="90000"/>
          </a:bodyPr>
          <a:lstStyle/>
          <a:p>
            <a:br>
              <a:rPr lang="en-US" sz="3100">
                <a:latin typeface="Lora" pitchFamily="2" charset="0"/>
              </a:rPr>
            </a:br>
            <a:r>
              <a:rPr lang="en-US" sz="3100">
                <a:latin typeface="Lora" pitchFamily="2" charset="0"/>
              </a:rPr>
              <a:t>AGE DISCRIMINATION IN EMPLOYMENT ACT (ADEA)</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2231135" y="2371240"/>
            <a:ext cx="7873759" cy="4324027"/>
          </a:xfrm>
        </p:spPr>
        <p:txBody>
          <a:bodyPr>
            <a:normAutofit/>
          </a:bodyPr>
          <a:lstStyle/>
          <a:p>
            <a:r>
              <a:rPr lang="en-US" sz="2400" dirty="0">
                <a:latin typeface="Lora" pitchFamily="2" charset="0"/>
              </a:rPr>
              <a:t>ADEA protects employees from discrimination on account of age (40+)</a:t>
            </a:r>
            <a:endParaRPr lang="en-US" sz="2200" dirty="0">
              <a:latin typeface="Lora" pitchFamily="2" charset="0"/>
            </a:endParaRPr>
          </a:p>
          <a:p>
            <a:r>
              <a:rPr lang="en-US" sz="2400" dirty="0">
                <a:latin typeface="Lora" pitchFamily="2" charset="0"/>
              </a:rPr>
              <a:t>Retaliation protection</a:t>
            </a:r>
          </a:p>
          <a:p>
            <a:r>
              <a:rPr lang="en-US" sz="2400" dirty="0">
                <a:latin typeface="Lora" pitchFamily="2" charset="0"/>
              </a:rPr>
              <a:t>Applies to employers (20+ employees) as well as labor unions (25+ members).</a:t>
            </a:r>
          </a:p>
          <a:p>
            <a:r>
              <a:rPr lang="en-US" sz="2400" dirty="0">
                <a:latin typeface="Lora" pitchFamily="2" charset="0"/>
              </a:rPr>
              <a:t>Remedies include: backpay, liquidated damages, reinstatement or front pay, attorney fees &amp; costs.</a:t>
            </a:r>
          </a:p>
          <a:p>
            <a:pPr lvl="1"/>
            <a:r>
              <a:rPr lang="en-US" sz="2200" u="sng" dirty="0">
                <a:latin typeface="Lora" pitchFamily="2" charset="0"/>
              </a:rPr>
              <a:t>No</a:t>
            </a:r>
            <a:r>
              <a:rPr lang="en-US" sz="2200" dirty="0">
                <a:latin typeface="Lora" pitchFamily="2" charset="0"/>
              </a:rPr>
              <a:t> compensatory or punitive damages</a:t>
            </a:r>
          </a:p>
          <a:p>
            <a:endParaRPr lang="en-US" dirty="0">
              <a:latin typeface="Lora" pitchFamily="2" charset="0"/>
            </a:endParaRPr>
          </a:p>
        </p:txBody>
      </p:sp>
    </p:spTree>
    <p:extLst>
      <p:ext uri="{BB962C8B-B14F-4D97-AF65-F5344CB8AC3E}">
        <p14:creationId xmlns:p14="http://schemas.microsoft.com/office/powerpoint/2010/main" val="5023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2231136" y="421353"/>
            <a:ext cx="7729728" cy="1188720"/>
          </a:xfrm>
        </p:spPr>
        <p:txBody>
          <a:bodyPr>
            <a:normAutofit fontScale="90000"/>
          </a:bodyPr>
          <a:lstStyle/>
          <a:p>
            <a:br>
              <a:rPr lang="en-US" sz="3100">
                <a:latin typeface="Lora" pitchFamily="2" charset="0"/>
              </a:rPr>
            </a:br>
            <a:r>
              <a:rPr lang="en-US" sz="3100">
                <a:latin typeface="Lora" pitchFamily="2" charset="0"/>
              </a:rPr>
              <a:t>Americans with disabilities act (ada)</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2231136" y="1708631"/>
            <a:ext cx="7873759" cy="4324027"/>
          </a:xfrm>
        </p:spPr>
        <p:txBody>
          <a:bodyPr>
            <a:normAutofit fontScale="92500" lnSpcReduction="20000"/>
          </a:bodyPr>
          <a:lstStyle/>
          <a:p>
            <a:r>
              <a:rPr lang="en-US" sz="2400" dirty="0">
                <a:latin typeface="Lora" pitchFamily="2" charset="0"/>
              </a:rPr>
              <a:t>ADA: </a:t>
            </a:r>
          </a:p>
          <a:p>
            <a:pPr lvl="1"/>
            <a:r>
              <a:rPr lang="en-US" sz="2200" dirty="0">
                <a:latin typeface="Lora" pitchFamily="2" charset="0"/>
              </a:rPr>
              <a:t>Protects employees from discrimination based on disability (including having a record of a disability or being regarded as having a disability)</a:t>
            </a:r>
          </a:p>
          <a:p>
            <a:pPr lvl="1"/>
            <a:r>
              <a:rPr lang="en-US" sz="2200" dirty="0">
                <a:latin typeface="Lora" pitchFamily="2" charset="0"/>
              </a:rPr>
              <a:t>Requires employers to offer reasonable accommodations to “qualified” employees (i.e., employee can perform the essential functions of their job with or w/o reasonable accommodation)</a:t>
            </a:r>
          </a:p>
          <a:p>
            <a:r>
              <a:rPr lang="en-US" sz="2400" dirty="0">
                <a:latin typeface="Lora" pitchFamily="2" charset="0"/>
              </a:rPr>
              <a:t>Retaliation protection</a:t>
            </a:r>
          </a:p>
          <a:p>
            <a:r>
              <a:rPr lang="en-US" sz="2400" dirty="0">
                <a:latin typeface="Lora" pitchFamily="2" charset="0"/>
              </a:rPr>
              <a:t>Applies to employers (15+ employees) as well as labor unions (15+ members)</a:t>
            </a:r>
          </a:p>
          <a:p>
            <a:r>
              <a:rPr lang="en-US" sz="2400" dirty="0">
                <a:latin typeface="Lora" pitchFamily="2" charset="0"/>
              </a:rPr>
              <a:t>Remedies include: backpay, reinstatement or </a:t>
            </a:r>
            <a:r>
              <a:rPr lang="en-US" sz="2400" dirty="0" err="1">
                <a:latin typeface="Lora" pitchFamily="2" charset="0"/>
              </a:rPr>
              <a:t>frontpay</a:t>
            </a:r>
            <a:r>
              <a:rPr lang="en-US" sz="2400" dirty="0">
                <a:latin typeface="Lora" pitchFamily="2" charset="0"/>
              </a:rPr>
              <a:t>, compensatory damages, punitive damages, attorney fees &amp; costs</a:t>
            </a:r>
          </a:p>
          <a:p>
            <a:pPr marL="0" indent="0">
              <a:buNone/>
            </a:pPr>
            <a:endParaRPr lang="en-US" dirty="0">
              <a:latin typeface="Lora" pitchFamily="2" charset="0"/>
            </a:endParaRPr>
          </a:p>
        </p:txBody>
      </p:sp>
    </p:spTree>
    <p:extLst>
      <p:ext uri="{BB962C8B-B14F-4D97-AF65-F5344CB8AC3E}">
        <p14:creationId xmlns:p14="http://schemas.microsoft.com/office/powerpoint/2010/main" val="145098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1815152" y="418780"/>
            <a:ext cx="8050178" cy="1300837"/>
          </a:xfrm>
        </p:spPr>
        <p:txBody>
          <a:bodyPr>
            <a:normAutofit fontScale="90000"/>
          </a:bodyPr>
          <a:lstStyle/>
          <a:p>
            <a:br>
              <a:rPr lang="en-US" sz="3100">
                <a:latin typeface="Lora" pitchFamily="2" charset="0"/>
              </a:rPr>
            </a:br>
            <a:r>
              <a:rPr lang="en-US" sz="3100">
                <a:latin typeface="Lora" pitchFamily="2" charset="0"/>
              </a:rPr>
              <a:t>COLORADO ANTI-DISCRIMINATION ACT (CADA)</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71515" y="1850552"/>
            <a:ext cx="8547027" cy="4723869"/>
          </a:xfrm>
        </p:spPr>
        <p:txBody>
          <a:bodyPr>
            <a:normAutofit fontScale="92500"/>
          </a:bodyPr>
          <a:lstStyle/>
          <a:p>
            <a:r>
              <a:rPr lang="en-US" sz="2400" dirty="0">
                <a:latin typeface="Lora" pitchFamily="2" charset="0"/>
              </a:rPr>
              <a:t>CADA is the state analog of Title VII, ADA, and ADEA  </a:t>
            </a:r>
          </a:p>
          <a:p>
            <a:r>
              <a:rPr lang="en-US" sz="2400" dirty="0">
                <a:latin typeface="Lora" pitchFamily="2" charset="0"/>
              </a:rPr>
              <a:t>Differences between CADA and the federal statutes:</a:t>
            </a:r>
          </a:p>
          <a:p>
            <a:pPr lvl="1"/>
            <a:r>
              <a:rPr lang="en-US" sz="2200" dirty="0">
                <a:latin typeface="Lora" pitchFamily="2" charset="0"/>
              </a:rPr>
              <a:t>Applies to ALL employers and unions, regardless of how many employees or members.</a:t>
            </a:r>
          </a:p>
          <a:p>
            <a:pPr lvl="1"/>
            <a:r>
              <a:rPr lang="en-US" sz="2200" dirty="0">
                <a:latin typeface="Lora" pitchFamily="2" charset="0"/>
              </a:rPr>
              <a:t>Provides a duty to reasonably accommodate pregnant employees, including those with non-complicated (non-disabling) pregnancies</a:t>
            </a:r>
          </a:p>
          <a:p>
            <a:pPr lvl="1"/>
            <a:r>
              <a:rPr lang="en-US" sz="2200" dirty="0">
                <a:latin typeface="Lora" pitchFamily="2" charset="0"/>
              </a:rPr>
              <a:t>Protects employees based on marriage to a coworker</a:t>
            </a:r>
          </a:p>
          <a:p>
            <a:pPr lvl="1"/>
            <a:r>
              <a:rPr lang="en-US" sz="2200" dirty="0">
                <a:latin typeface="Lora" pitchFamily="2" charset="0"/>
              </a:rPr>
              <a:t>Allows for individual liability against those who aid or abet in the discriminatory or retaliatory conduct</a:t>
            </a:r>
          </a:p>
          <a:p>
            <a:r>
              <a:rPr lang="en-US" sz="2400" dirty="0">
                <a:latin typeface="Lora" pitchFamily="2" charset="0"/>
              </a:rPr>
              <a:t>Remedies include: backpay, reinstatement or </a:t>
            </a:r>
            <a:r>
              <a:rPr lang="en-US" sz="2400" dirty="0" err="1">
                <a:latin typeface="Lora" pitchFamily="2" charset="0"/>
              </a:rPr>
              <a:t>frontpay</a:t>
            </a:r>
            <a:r>
              <a:rPr lang="en-US" sz="2400" dirty="0">
                <a:latin typeface="Lora" pitchFamily="2" charset="0"/>
              </a:rPr>
              <a:t>, compensatory damages, punitive damages, attorney fees &amp; costs</a:t>
            </a:r>
          </a:p>
        </p:txBody>
      </p:sp>
    </p:spTree>
    <p:extLst>
      <p:ext uri="{BB962C8B-B14F-4D97-AF65-F5344CB8AC3E}">
        <p14:creationId xmlns:p14="http://schemas.microsoft.com/office/powerpoint/2010/main" val="96163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1739816" y="705384"/>
            <a:ext cx="7729728" cy="1188720"/>
          </a:xfrm>
        </p:spPr>
        <p:txBody>
          <a:bodyPr>
            <a:normAutofit fontScale="90000"/>
          </a:bodyPr>
          <a:lstStyle/>
          <a:p>
            <a:br>
              <a:rPr lang="en-US" sz="3100">
                <a:latin typeface="Lora" pitchFamily="2" charset="0"/>
              </a:rPr>
            </a:br>
            <a:r>
              <a:rPr lang="en-US" sz="3100">
                <a:latin typeface="Lora" pitchFamily="2" charset="0"/>
              </a:rPr>
              <a:t>42 U.S.C. § 1981</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71515" y="2098285"/>
            <a:ext cx="8547027" cy="4324027"/>
          </a:xfrm>
        </p:spPr>
        <p:txBody>
          <a:bodyPr>
            <a:normAutofit fontScale="85000" lnSpcReduction="10000"/>
          </a:bodyPr>
          <a:lstStyle/>
          <a:p>
            <a:r>
              <a:rPr lang="en-US" sz="2400" dirty="0">
                <a:latin typeface="Lora" pitchFamily="2" charset="0"/>
              </a:rPr>
              <a:t>42 U.S.C. § 1981 provides that all persons in the U.S. have the right to make and enforce contracts regardless of race.</a:t>
            </a:r>
          </a:p>
          <a:p>
            <a:r>
              <a:rPr lang="en-US" sz="2400" dirty="0">
                <a:latin typeface="Lora" pitchFamily="2" charset="0"/>
              </a:rPr>
              <a:t>Statute prohibits discrimination because of </a:t>
            </a:r>
            <a:r>
              <a:rPr lang="en-US" sz="2400" u="sng" dirty="0">
                <a:latin typeface="Lora" pitchFamily="2" charset="0"/>
              </a:rPr>
              <a:t>race, color, national origin, ethnicity, and alienage</a:t>
            </a:r>
            <a:r>
              <a:rPr lang="en-US" sz="2400" dirty="0">
                <a:latin typeface="Lora" pitchFamily="2" charset="0"/>
              </a:rPr>
              <a:t> (i.e., citizenship/residency status) and </a:t>
            </a:r>
            <a:r>
              <a:rPr lang="en-US" sz="2400" u="sng" dirty="0">
                <a:latin typeface="Lora" pitchFamily="2" charset="0"/>
              </a:rPr>
              <a:t>retaliation</a:t>
            </a:r>
            <a:endParaRPr lang="en-US" sz="2400" dirty="0">
              <a:latin typeface="Lora" pitchFamily="2" charset="0"/>
            </a:endParaRPr>
          </a:p>
          <a:p>
            <a:r>
              <a:rPr lang="en-US" sz="2400" dirty="0">
                <a:latin typeface="Lora" pitchFamily="2" charset="0"/>
              </a:rPr>
              <a:t>Remedies include: backpay, reinstatement or </a:t>
            </a:r>
            <a:r>
              <a:rPr lang="en-US" sz="2400" dirty="0" err="1">
                <a:latin typeface="Lora" pitchFamily="2" charset="0"/>
              </a:rPr>
              <a:t>frontpay</a:t>
            </a:r>
            <a:r>
              <a:rPr lang="en-US" sz="2400" dirty="0">
                <a:latin typeface="Lora" pitchFamily="2" charset="0"/>
              </a:rPr>
              <a:t>, compensatory damages, punitive damages, attorney fees &amp; costs</a:t>
            </a:r>
          </a:p>
          <a:p>
            <a:r>
              <a:rPr lang="en-US" sz="2400" dirty="0">
                <a:latin typeface="Lora" pitchFamily="2" charset="0"/>
              </a:rPr>
              <a:t>Benefits of bringing a § 1981 claim:</a:t>
            </a:r>
          </a:p>
          <a:p>
            <a:pPr lvl="1"/>
            <a:r>
              <a:rPr lang="en-US" sz="2200" dirty="0">
                <a:latin typeface="Lora" pitchFamily="2" charset="0"/>
              </a:rPr>
              <a:t>It applies to all employers, regardless of size</a:t>
            </a:r>
          </a:p>
          <a:p>
            <a:pPr lvl="1"/>
            <a:r>
              <a:rPr lang="en-US" sz="2200" dirty="0">
                <a:latin typeface="Lora" pitchFamily="2" charset="0"/>
              </a:rPr>
              <a:t>It applies to all workers, even independent contractors</a:t>
            </a:r>
          </a:p>
          <a:p>
            <a:pPr lvl="1"/>
            <a:r>
              <a:rPr lang="en-US" sz="2200" dirty="0">
                <a:latin typeface="Lora" pitchFamily="2" charset="0"/>
              </a:rPr>
              <a:t>No administrative exhaustion requirement</a:t>
            </a:r>
          </a:p>
          <a:p>
            <a:pPr lvl="1"/>
            <a:r>
              <a:rPr lang="en-US" sz="2200" dirty="0">
                <a:latin typeface="Lora" pitchFamily="2" charset="0"/>
              </a:rPr>
              <a:t>No caps for compensatory and punitive damages</a:t>
            </a:r>
          </a:p>
        </p:txBody>
      </p:sp>
    </p:spTree>
    <p:extLst>
      <p:ext uri="{BB962C8B-B14F-4D97-AF65-F5344CB8AC3E}">
        <p14:creationId xmlns:p14="http://schemas.microsoft.com/office/powerpoint/2010/main" val="8887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B17E-D923-B397-EE4F-36CFF91389E5}"/>
              </a:ext>
            </a:extLst>
          </p:cNvPr>
          <p:cNvSpPr>
            <a:spLocks noGrp="1"/>
          </p:cNvSpPr>
          <p:nvPr>
            <p:ph type="title"/>
          </p:nvPr>
        </p:nvSpPr>
        <p:spPr>
          <a:xfrm>
            <a:off x="1955365" y="746978"/>
            <a:ext cx="7729728" cy="1188720"/>
          </a:xfrm>
        </p:spPr>
        <p:txBody>
          <a:bodyPr/>
          <a:lstStyle/>
          <a:p>
            <a:r>
              <a:rPr lang="en-US">
                <a:latin typeface="Lora" pitchFamily="2" charset="0"/>
              </a:rPr>
              <a:t>42 U.S.C. </a:t>
            </a:r>
            <a:r>
              <a:rPr lang="en-US" sz="2800">
                <a:latin typeface="Lora" pitchFamily="2" charset="0"/>
              </a:rPr>
              <a:t>§</a:t>
            </a:r>
            <a:r>
              <a:rPr lang="en-US" sz="2800" b="1">
                <a:latin typeface="Lora" pitchFamily="2" charset="0"/>
              </a:rPr>
              <a:t> </a:t>
            </a:r>
            <a:r>
              <a:rPr lang="en-US" sz="2800">
                <a:latin typeface="Lora" pitchFamily="2" charset="0"/>
              </a:rPr>
              <a:t>1983</a:t>
            </a:r>
            <a:r>
              <a:rPr lang="en-US">
                <a:latin typeface="Lora" pitchFamily="2" charset="0"/>
              </a:rPr>
              <a:t> </a:t>
            </a:r>
          </a:p>
        </p:txBody>
      </p:sp>
      <p:sp>
        <p:nvSpPr>
          <p:cNvPr id="3" name="Content Placeholder 2">
            <a:extLst>
              <a:ext uri="{FF2B5EF4-FFF2-40B4-BE49-F238E27FC236}">
                <a16:creationId xmlns:a16="http://schemas.microsoft.com/office/drawing/2014/main" id="{3350A42A-ED9A-7F2F-05D6-78217E5C5971}"/>
              </a:ext>
            </a:extLst>
          </p:cNvPr>
          <p:cNvSpPr>
            <a:spLocks noGrp="1"/>
          </p:cNvSpPr>
          <p:nvPr>
            <p:ph idx="1"/>
          </p:nvPr>
        </p:nvSpPr>
        <p:spPr>
          <a:xfrm>
            <a:off x="1955365" y="2047164"/>
            <a:ext cx="8005499" cy="4585865"/>
          </a:xfrm>
        </p:spPr>
        <p:txBody>
          <a:bodyPr>
            <a:normAutofit/>
          </a:bodyPr>
          <a:lstStyle/>
          <a:p>
            <a:r>
              <a:rPr lang="en-US" dirty="0">
                <a:latin typeface="Lora" pitchFamily="2" charset="0"/>
              </a:rPr>
              <a:t>Comes into play when the employer is a public entity</a:t>
            </a:r>
          </a:p>
          <a:p>
            <a:r>
              <a:rPr lang="en-US" dirty="0">
                <a:latin typeface="Lora" pitchFamily="2" charset="0"/>
              </a:rPr>
              <a:t>“Every person who, under color of any statute, ordinance, regulation, custom, or usage, of any State…, subjects…any citizen…to the deprivation of any rights, privileges, or immunities secured by the Constitution and laws, shall be liable to the party injured…” </a:t>
            </a:r>
          </a:p>
          <a:p>
            <a:r>
              <a:rPr lang="en-US" dirty="0">
                <a:latin typeface="Lora" pitchFamily="2" charset="0"/>
              </a:rPr>
              <a:t>Injured party must point to another source of law for the substantive rights that they seek to enforce</a:t>
            </a:r>
          </a:p>
          <a:p>
            <a:pPr lvl="1"/>
            <a:r>
              <a:rPr lang="en-US" dirty="0">
                <a:latin typeface="Lora" pitchFamily="2" charset="0"/>
              </a:rPr>
              <a:t>In employment context, usually: (1) retaliation against the exercise of free speech; (2) deprivation of property without due process; and (3) 14</a:t>
            </a:r>
            <a:r>
              <a:rPr lang="en-US" baseline="30000" dirty="0">
                <a:latin typeface="Lora" pitchFamily="2" charset="0"/>
              </a:rPr>
              <a:t>th</a:t>
            </a:r>
            <a:r>
              <a:rPr lang="en-US" dirty="0">
                <a:latin typeface="Lora" pitchFamily="2" charset="0"/>
              </a:rPr>
              <a:t> Amendment equal protection violations</a:t>
            </a:r>
          </a:p>
          <a:p>
            <a:r>
              <a:rPr lang="en-US" dirty="0">
                <a:latin typeface="Lora" pitchFamily="2" charset="0"/>
              </a:rPr>
              <a:t>Remedies available: backpay, reinstatement or </a:t>
            </a:r>
            <a:r>
              <a:rPr lang="en-US" dirty="0" err="1">
                <a:latin typeface="Lora" pitchFamily="2" charset="0"/>
              </a:rPr>
              <a:t>frontpay</a:t>
            </a:r>
            <a:r>
              <a:rPr lang="en-US" dirty="0">
                <a:latin typeface="Lora" pitchFamily="2" charset="0"/>
              </a:rPr>
              <a:t>, compensatory and punitive damages, attorney fees and costs</a:t>
            </a:r>
          </a:p>
          <a:p>
            <a:r>
              <a:rPr lang="en-US" dirty="0">
                <a:latin typeface="Lora" pitchFamily="2" charset="0"/>
              </a:rPr>
              <a:t>See outline by John Culver in materials</a:t>
            </a:r>
          </a:p>
          <a:p>
            <a:pPr lvl="1"/>
            <a:endParaRPr lang="en-US" dirty="0">
              <a:latin typeface="Lora" pitchFamily="2" charset="0"/>
            </a:endParaRPr>
          </a:p>
          <a:p>
            <a:endParaRPr lang="en-US" dirty="0">
              <a:latin typeface="Lora" pitchFamily="2" charset="0"/>
            </a:endParaRPr>
          </a:p>
        </p:txBody>
      </p:sp>
    </p:spTree>
    <p:extLst>
      <p:ext uri="{BB962C8B-B14F-4D97-AF65-F5344CB8AC3E}">
        <p14:creationId xmlns:p14="http://schemas.microsoft.com/office/powerpoint/2010/main" val="73526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7A830-E472-E96B-A276-76E208118896}"/>
              </a:ext>
            </a:extLst>
          </p:cNvPr>
          <p:cNvSpPr>
            <a:spLocks noGrp="1"/>
          </p:cNvSpPr>
          <p:nvPr>
            <p:ph type="title"/>
          </p:nvPr>
        </p:nvSpPr>
        <p:spPr>
          <a:xfrm>
            <a:off x="1643604" y="509286"/>
            <a:ext cx="8368497" cy="949124"/>
          </a:xfrm>
        </p:spPr>
        <p:txBody>
          <a:bodyPr/>
          <a:lstStyle/>
          <a:p>
            <a:r>
              <a:rPr lang="en-US">
                <a:latin typeface="Lora" pitchFamily="2" charset="0"/>
              </a:rPr>
              <a:t>How do you prove these claims?</a:t>
            </a:r>
          </a:p>
        </p:txBody>
      </p:sp>
      <p:sp>
        <p:nvSpPr>
          <p:cNvPr id="3" name="Content Placeholder 2">
            <a:extLst>
              <a:ext uri="{FF2B5EF4-FFF2-40B4-BE49-F238E27FC236}">
                <a16:creationId xmlns:a16="http://schemas.microsoft.com/office/drawing/2014/main" id="{F94F2DC6-B0A1-DE9F-8058-B8D2F079338B}"/>
              </a:ext>
            </a:extLst>
          </p:cNvPr>
          <p:cNvSpPr>
            <a:spLocks noGrp="1"/>
          </p:cNvSpPr>
          <p:nvPr>
            <p:ph idx="1"/>
          </p:nvPr>
        </p:nvSpPr>
        <p:spPr>
          <a:xfrm>
            <a:off x="1107814" y="1551028"/>
            <a:ext cx="9976371" cy="4965519"/>
          </a:xfrm>
        </p:spPr>
        <p:txBody>
          <a:bodyPr>
            <a:noAutofit/>
          </a:bodyPr>
          <a:lstStyle/>
          <a:p>
            <a:r>
              <a:rPr lang="en-US" dirty="0">
                <a:latin typeface="Lora" pitchFamily="2" charset="0"/>
              </a:rPr>
              <a:t>Direct evidence or </a:t>
            </a:r>
          </a:p>
          <a:p>
            <a:r>
              <a:rPr lang="en-US" dirty="0">
                <a:latin typeface="Lora" pitchFamily="2" charset="0"/>
              </a:rPr>
              <a:t>Indirect evidence (</a:t>
            </a:r>
            <a:r>
              <a:rPr lang="en-US" i="1" dirty="0">
                <a:latin typeface="Lora" pitchFamily="2" charset="0"/>
              </a:rPr>
              <a:t>far </a:t>
            </a:r>
            <a:r>
              <a:rPr lang="en-US" dirty="0">
                <a:latin typeface="Lora" pitchFamily="2" charset="0"/>
              </a:rPr>
              <a:t>more common)</a:t>
            </a:r>
          </a:p>
          <a:p>
            <a:pPr lvl="1"/>
            <a:r>
              <a:rPr lang="en-US" sz="1800" dirty="0">
                <a:latin typeface="Lora" pitchFamily="2" charset="0"/>
              </a:rPr>
              <a:t>Three-prong test established by </a:t>
            </a:r>
            <a:r>
              <a:rPr lang="en-US" sz="1800" i="1" dirty="0">
                <a:latin typeface="Lora" pitchFamily="2" charset="0"/>
              </a:rPr>
              <a:t>McDonnell-Douglas Corp. v. Green</a:t>
            </a:r>
            <a:r>
              <a:rPr lang="en-US" sz="1800" dirty="0">
                <a:latin typeface="Lora" pitchFamily="2" charset="0"/>
              </a:rPr>
              <a:t>, 411 U.S. 792 (1973)</a:t>
            </a:r>
          </a:p>
          <a:p>
            <a:pPr lvl="2">
              <a:buFont typeface="Courier New" panose="02070309020205020404" pitchFamily="49" charset="0"/>
              <a:buChar char="o"/>
            </a:pPr>
            <a:r>
              <a:rPr lang="en-US" sz="1800" u="sng" dirty="0">
                <a:latin typeface="Lora" pitchFamily="2" charset="0"/>
              </a:rPr>
              <a:t>First</a:t>
            </a:r>
            <a:r>
              <a:rPr lang="en-US" sz="1800" dirty="0">
                <a:latin typeface="Lora" pitchFamily="2" charset="0"/>
              </a:rPr>
              <a:t>, Plaintiff makes out a prima facie case</a:t>
            </a:r>
          </a:p>
          <a:p>
            <a:pPr lvl="3"/>
            <a:r>
              <a:rPr lang="en-US" sz="1800" dirty="0">
                <a:latin typeface="Lora" pitchFamily="2" charset="0"/>
              </a:rPr>
              <a:t>For discrimination (varies slightly depending on the adverse action): (1) P belongs to a protected class; (2) P was qualified for their position; (3) P was terminated/demoted/other adverse action under circumstances that raise an inference of discrimination</a:t>
            </a:r>
          </a:p>
          <a:p>
            <a:pPr lvl="3"/>
            <a:r>
              <a:rPr lang="en-US" sz="1800" dirty="0">
                <a:latin typeface="Lora" pitchFamily="2" charset="0"/>
              </a:rPr>
              <a:t>For hostile work environment: (1) P belongs to a protected class; (2) P subjected to unwelcome harassment; (3) harassment was based on protected class; and (4) due to severity or pervasiveness, the harassment altered the terms, privileges, or conditions of her employment and created an abusive working environment</a:t>
            </a:r>
          </a:p>
          <a:p>
            <a:pPr lvl="3"/>
            <a:r>
              <a:rPr lang="en-US" sz="1800" dirty="0">
                <a:latin typeface="Lora" pitchFamily="2" charset="0"/>
              </a:rPr>
              <a:t>For retaliation: (1) P engaged in protected activity; (2) P experienced an adverse action; and (3) there is a causal connection between (1) and (2)</a:t>
            </a:r>
          </a:p>
          <a:p>
            <a:pPr lvl="2">
              <a:buFont typeface="Courier New" panose="02070309020205020404" pitchFamily="49" charset="0"/>
              <a:buChar char="o"/>
            </a:pPr>
            <a:endParaRPr lang="en-US" sz="1800" dirty="0">
              <a:latin typeface="Lora" pitchFamily="2" charset="0"/>
            </a:endParaRPr>
          </a:p>
        </p:txBody>
      </p:sp>
    </p:spTree>
    <p:extLst>
      <p:ext uri="{BB962C8B-B14F-4D97-AF65-F5344CB8AC3E}">
        <p14:creationId xmlns:p14="http://schemas.microsoft.com/office/powerpoint/2010/main" val="955335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ACBA9-12E2-9D84-CCFE-ACF5B38B6111}"/>
              </a:ext>
            </a:extLst>
          </p:cNvPr>
          <p:cNvSpPr>
            <a:spLocks noGrp="1"/>
          </p:cNvSpPr>
          <p:nvPr>
            <p:ph type="title"/>
          </p:nvPr>
        </p:nvSpPr>
        <p:spPr>
          <a:xfrm>
            <a:off x="1701478" y="312515"/>
            <a:ext cx="8259386" cy="1112027"/>
          </a:xfrm>
        </p:spPr>
        <p:txBody>
          <a:bodyPr>
            <a:normAutofit fontScale="90000"/>
          </a:bodyPr>
          <a:lstStyle/>
          <a:p>
            <a:r>
              <a:rPr lang="en-US">
                <a:latin typeface="Lora" pitchFamily="2" charset="0"/>
              </a:rPr>
              <a:t>How do you prove these claims? (cont.)</a:t>
            </a:r>
          </a:p>
        </p:txBody>
      </p:sp>
      <p:sp>
        <p:nvSpPr>
          <p:cNvPr id="3" name="Content Placeholder 2">
            <a:extLst>
              <a:ext uri="{FF2B5EF4-FFF2-40B4-BE49-F238E27FC236}">
                <a16:creationId xmlns:a16="http://schemas.microsoft.com/office/drawing/2014/main" id="{A49BC832-DF78-8990-9DFA-AC95BA566717}"/>
              </a:ext>
            </a:extLst>
          </p:cNvPr>
          <p:cNvSpPr>
            <a:spLocks noGrp="1"/>
          </p:cNvSpPr>
          <p:nvPr>
            <p:ph idx="1"/>
          </p:nvPr>
        </p:nvSpPr>
        <p:spPr>
          <a:xfrm>
            <a:off x="1535202" y="1593505"/>
            <a:ext cx="8646028" cy="4766351"/>
          </a:xfrm>
        </p:spPr>
        <p:txBody>
          <a:bodyPr>
            <a:normAutofit/>
          </a:bodyPr>
          <a:lstStyle/>
          <a:p>
            <a:r>
              <a:rPr lang="en-US" sz="1800" u="sng" dirty="0">
                <a:latin typeface="Lora" pitchFamily="2" charset="0"/>
              </a:rPr>
              <a:t>Second</a:t>
            </a:r>
            <a:r>
              <a:rPr lang="en-US" sz="1800" dirty="0">
                <a:latin typeface="Lora" pitchFamily="2" charset="0"/>
              </a:rPr>
              <a:t>, Defendant presents a legitimate, non-discriminatory reason for the adverse action </a:t>
            </a:r>
          </a:p>
          <a:p>
            <a:r>
              <a:rPr lang="en-US" u="sng" dirty="0">
                <a:latin typeface="Lora" pitchFamily="2" charset="0"/>
              </a:rPr>
              <a:t>Third</a:t>
            </a:r>
            <a:r>
              <a:rPr lang="en-US" dirty="0">
                <a:latin typeface="Lora" pitchFamily="2" charset="0"/>
              </a:rPr>
              <a:t>, Plaintiff presents evidence that the D’s reason is not worthy of belief, i.e., it is pretextual</a:t>
            </a:r>
          </a:p>
          <a:p>
            <a:r>
              <a:rPr lang="en-US" dirty="0">
                <a:latin typeface="Lora" pitchFamily="2" charset="0"/>
              </a:rPr>
              <a:t>Sources of pretext:</a:t>
            </a:r>
          </a:p>
          <a:p>
            <a:pPr lvl="1"/>
            <a:r>
              <a:rPr lang="en-US" dirty="0">
                <a:latin typeface="Lora" pitchFamily="2" charset="0"/>
              </a:rPr>
              <a:t>Evidence that D’s stated reason for the adverse action is false, </a:t>
            </a:r>
            <a:r>
              <a:rPr lang="en-US" i="1" dirty="0">
                <a:latin typeface="Lora" pitchFamily="2" charset="0"/>
              </a:rPr>
              <a:t>Kendrick</a:t>
            </a:r>
            <a:r>
              <a:rPr lang="en-US" dirty="0">
                <a:latin typeface="Lora" pitchFamily="2" charset="0"/>
              </a:rPr>
              <a:t>, 220 F.3d 1220, 1230 (10th Cir. 2000)</a:t>
            </a:r>
          </a:p>
          <a:p>
            <a:pPr lvl="1"/>
            <a:r>
              <a:rPr lang="en-US" dirty="0">
                <a:latin typeface="Lora" pitchFamily="2" charset="0"/>
              </a:rPr>
              <a:t>Evidence that D acted contrary to a written company policy prescribing the action to be taken by D under the circumstances, </a:t>
            </a:r>
            <a:r>
              <a:rPr lang="en-US" i="1" dirty="0">
                <a:latin typeface="Lora" pitchFamily="2" charset="0"/>
              </a:rPr>
              <a:t>id.</a:t>
            </a:r>
          </a:p>
          <a:p>
            <a:pPr lvl="1"/>
            <a:r>
              <a:rPr lang="en-US" dirty="0">
                <a:latin typeface="Lora" pitchFamily="2" charset="0"/>
              </a:rPr>
              <a:t>Evidence that D acted contrary to an unwritten policy or contrary to company practice when making the adverse employment decision affecting P, </a:t>
            </a:r>
            <a:r>
              <a:rPr lang="en-US" i="1" dirty="0">
                <a:latin typeface="Lora" pitchFamily="2" charset="0"/>
              </a:rPr>
              <a:t>id.</a:t>
            </a:r>
          </a:p>
          <a:p>
            <a:pPr lvl="1"/>
            <a:r>
              <a:rPr lang="en-US" dirty="0">
                <a:latin typeface="Lora" pitchFamily="2" charset="0"/>
              </a:rPr>
              <a:t>Procedural irregularities, </a:t>
            </a:r>
            <a:r>
              <a:rPr lang="en-US" i="1" dirty="0">
                <a:latin typeface="Lora" pitchFamily="2" charset="0"/>
              </a:rPr>
              <a:t>Simms</a:t>
            </a:r>
            <a:r>
              <a:rPr lang="en-US" dirty="0">
                <a:latin typeface="Lora" pitchFamily="2" charset="0"/>
              </a:rPr>
              <a:t>, 165 F.3d 1321, 1328 (10th Cir. 1999)</a:t>
            </a:r>
          </a:p>
          <a:p>
            <a:pPr lvl="1"/>
            <a:r>
              <a:rPr lang="en-US" dirty="0">
                <a:latin typeface="Lora" pitchFamily="2" charset="0"/>
              </a:rPr>
              <a:t>Shifting explanations for the adverse action, </a:t>
            </a:r>
            <a:r>
              <a:rPr lang="en-US" i="1" dirty="0">
                <a:latin typeface="Lora" pitchFamily="2" charset="0"/>
              </a:rPr>
              <a:t>Fassbender v. Correct Care Sols., LLC</a:t>
            </a:r>
            <a:r>
              <a:rPr lang="en-US" dirty="0">
                <a:latin typeface="Lora" pitchFamily="2" charset="0"/>
              </a:rPr>
              <a:t>, 890 F.3d 875 (10th Cir. 2018)</a:t>
            </a:r>
          </a:p>
        </p:txBody>
      </p:sp>
    </p:spTree>
    <p:extLst>
      <p:ext uri="{BB962C8B-B14F-4D97-AF65-F5344CB8AC3E}">
        <p14:creationId xmlns:p14="http://schemas.microsoft.com/office/powerpoint/2010/main" val="181204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ACBA9-12E2-9D84-CCFE-ACF5B38B6111}"/>
              </a:ext>
            </a:extLst>
          </p:cNvPr>
          <p:cNvSpPr>
            <a:spLocks noGrp="1"/>
          </p:cNvSpPr>
          <p:nvPr>
            <p:ph type="title"/>
          </p:nvPr>
        </p:nvSpPr>
        <p:spPr>
          <a:xfrm>
            <a:off x="2231136" y="235823"/>
            <a:ext cx="7729728" cy="1188720"/>
          </a:xfrm>
        </p:spPr>
        <p:txBody>
          <a:bodyPr/>
          <a:lstStyle/>
          <a:p>
            <a:r>
              <a:rPr lang="en-US">
                <a:latin typeface="Lora" pitchFamily="2" charset="0"/>
              </a:rPr>
              <a:t>How do you prove these claims? (cont.)</a:t>
            </a:r>
          </a:p>
        </p:txBody>
      </p:sp>
      <p:sp>
        <p:nvSpPr>
          <p:cNvPr id="3" name="Content Placeholder 2">
            <a:extLst>
              <a:ext uri="{FF2B5EF4-FFF2-40B4-BE49-F238E27FC236}">
                <a16:creationId xmlns:a16="http://schemas.microsoft.com/office/drawing/2014/main" id="{A49BC832-DF78-8990-9DFA-AC95BA566717}"/>
              </a:ext>
            </a:extLst>
          </p:cNvPr>
          <p:cNvSpPr>
            <a:spLocks noGrp="1"/>
          </p:cNvSpPr>
          <p:nvPr>
            <p:ph idx="1"/>
          </p:nvPr>
        </p:nvSpPr>
        <p:spPr>
          <a:xfrm>
            <a:off x="2001078" y="1709529"/>
            <a:ext cx="8176592" cy="4333461"/>
          </a:xfrm>
        </p:spPr>
        <p:txBody>
          <a:bodyPr>
            <a:normAutofit/>
          </a:bodyPr>
          <a:lstStyle/>
          <a:p>
            <a:r>
              <a:rPr lang="en-US">
                <a:latin typeface="Lora" pitchFamily="2" charset="0"/>
              </a:rPr>
              <a:t>Sources of pretext (cont.):</a:t>
            </a:r>
          </a:p>
          <a:p>
            <a:pPr lvl="1"/>
            <a:r>
              <a:rPr lang="en-US" sz="1800">
                <a:latin typeface="Lora" pitchFamily="2" charset="0"/>
              </a:rPr>
              <a:t>D’s treatment of similarly situated employees, </a:t>
            </a:r>
            <a:r>
              <a:rPr lang="en-US" sz="1800" i="1">
                <a:latin typeface="Lora" pitchFamily="2" charset="0"/>
              </a:rPr>
              <a:t>Garrett v. Hewlett-Packard Co.</a:t>
            </a:r>
            <a:r>
              <a:rPr lang="en-US" sz="1800">
                <a:latin typeface="Lora" pitchFamily="2" charset="0"/>
              </a:rPr>
              <a:t>, 305 F.3d 395, 399 (10th Cir. 1983)</a:t>
            </a:r>
          </a:p>
          <a:p>
            <a:pPr lvl="1"/>
            <a:r>
              <a:rPr lang="en-US" sz="1800">
                <a:latin typeface="Lora" pitchFamily="2" charset="0"/>
              </a:rPr>
              <a:t>Witnesses’ impugned credibility, </a:t>
            </a:r>
            <a:r>
              <a:rPr lang="en-US" sz="1800" i="1">
                <a:latin typeface="Lora" pitchFamily="2" charset="0"/>
              </a:rPr>
              <a:t>Potter v. Synerlink Corp.</a:t>
            </a:r>
            <a:r>
              <a:rPr lang="en-US" sz="1800">
                <a:latin typeface="Lora" pitchFamily="2" charset="0"/>
              </a:rPr>
              <a:t>, 562 Fed. Appx. 665, 677-78 (10th Cir. 2014)</a:t>
            </a:r>
          </a:p>
          <a:p>
            <a:pPr lvl="1"/>
            <a:r>
              <a:rPr lang="en-US" sz="1800">
                <a:latin typeface="Lora" pitchFamily="2" charset="0"/>
              </a:rPr>
              <a:t>Treatment of other employees in P’s same protected class, </a:t>
            </a:r>
            <a:r>
              <a:rPr lang="en-US" sz="1800" i="1">
                <a:latin typeface="Lora" pitchFamily="2" charset="0"/>
              </a:rPr>
              <a:t>Spulak v. K Mart Corp</a:t>
            </a:r>
            <a:r>
              <a:rPr lang="en-US" sz="1800">
                <a:latin typeface="Lora" pitchFamily="2" charset="0"/>
              </a:rPr>
              <a:t>., 894 F.2d 1150, 1155-56 (10th Cir. 1990)</a:t>
            </a:r>
          </a:p>
          <a:p>
            <a:pPr lvl="1"/>
            <a:r>
              <a:rPr lang="en-US" sz="1800">
                <a:latin typeface="Lora" pitchFamily="2" charset="0"/>
              </a:rPr>
              <a:t>Evidence “of such weaknesses, implausibilities, inconsistencies, incoherencies, or contradictions in the employer’s proffered legitimate reason for its action that a reasonable factfinder could rationally find them unworthy of credence” and infer that they were not the real reasons relied upon, </a:t>
            </a:r>
            <a:r>
              <a:rPr lang="en-US" sz="1800" i="1">
                <a:latin typeface="Lora" pitchFamily="2" charset="0"/>
              </a:rPr>
              <a:t>Morgan v. Hilti</a:t>
            </a:r>
            <a:r>
              <a:rPr lang="en-US" sz="1800">
                <a:latin typeface="Lora" pitchFamily="2" charset="0"/>
              </a:rPr>
              <a:t>, 108 F.3d 1319, 1323 (10th Cir. 1997)</a:t>
            </a:r>
          </a:p>
          <a:p>
            <a:pPr lvl="1"/>
            <a:endParaRPr lang="en-US" sz="1800">
              <a:latin typeface="Lora" pitchFamily="2" charset="0"/>
            </a:endParaRPr>
          </a:p>
        </p:txBody>
      </p:sp>
    </p:spTree>
    <p:extLst>
      <p:ext uri="{BB962C8B-B14F-4D97-AF65-F5344CB8AC3E}">
        <p14:creationId xmlns:p14="http://schemas.microsoft.com/office/powerpoint/2010/main" val="3500892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1590261" y="671181"/>
            <a:ext cx="8370603" cy="1188720"/>
          </a:xfrm>
        </p:spPr>
        <p:txBody>
          <a:bodyPr>
            <a:normAutofit fontScale="90000"/>
          </a:bodyPr>
          <a:lstStyle/>
          <a:p>
            <a:br>
              <a:rPr lang="en-US" sz="3100">
                <a:latin typeface="Lora" pitchFamily="2" charset="0"/>
              </a:rPr>
            </a:br>
            <a:r>
              <a:rPr lang="en-US" sz="3100">
                <a:latin typeface="Lora" pitchFamily="2" charset="0"/>
              </a:rPr>
              <a:t>FAMILY MEDICAL LEAVE ACT (FMLA)</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413837" y="2111594"/>
            <a:ext cx="8547027" cy="4537561"/>
          </a:xfrm>
        </p:spPr>
        <p:txBody>
          <a:bodyPr>
            <a:normAutofit fontScale="85000" lnSpcReduction="10000"/>
          </a:bodyPr>
          <a:lstStyle/>
          <a:p>
            <a:r>
              <a:rPr lang="en-US" sz="2400">
                <a:latin typeface="Lora" pitchFamily="2" charset="0"/>
              </a:rPr>
              <a:t>FMLA provides the right to take up to 12 weeks of unpaid leave during a 12-month period for any of the following circumstances:</a:t>
            </a:r>
            <a:endParaRPr lang="en-US">
              <a:latin typeface="Lora" pitchFamily="2" charset="0"/>
            </a:endParaRPr>
          </a:p>
          <a:p>
            <a:pPr lvl="1"/>
            <a:r>
              <a:rPr lang="en-US" sz="1900">
                <a:latin typeface="Lora" pitchFamily="2" charset="0"/>
              </a:rPr>
              <a:t>The birth of a child and to care for the newborn child within one year of birth;</a:t>
            </a:r>
          </a:p>
          <a:p>
            <a:pPr lvl="1"/>
            <a:r>
              <a:rPr lang="en-US" sz="1900">
                <a:latin typeface="Lora" pitchFamily="2" charset="0"/>
              </a:rPr>
              <a:t>The placement with the employee of a child for adoption or foster care and to care for the newly placed child within one year of placement;</a:t>
            </a:r>
          </a:p>
          <a:p>
            <a:pPr lvl="1"/>
            <a:r>
              <a:rPr lang="en-US" sz="1900">
                <a:latin typeface="Lora" pitchFamily="2" charset="0"/>
              </a:rPr>
              <a:t>To care for the employee’s spouse, child, or parent who has a serious health condition;</a:t>
            </a:r>
          </a:p>
          <a:p>
            <a:pPr lvl="1"/>
            <a:r>
              <a:rPr lang="en-US" sz="1900">
                <a:latin typeface="Lora" pitchFamily="2" charset="0"/>
              </a:rPr>
              <a:t>A serious health condition that makes the employee unable to perform the essential functions of his or her job;</a:t>
            </a:r>
          </a:p>
          <a:p>
            <a:pPr lvl="1"/>
            <a:r>
              <a:rPr lang="en-US" sz="1900">
                <a:latin typeface="Lora" pitchFamily="2" charset="0"/>
              </a:rPr>
              <a:t>Any qualifying exigency arising out of the fact that the employee’s spouse, son, daughter, or parent is a covered military member on “covered active duty.”</a:t>
            </a:r>
          </a:p>
          <a:p>
            <a:r>
              <a:rPr lang="en-US" sz="2100">
                <a:latin typeface="Lora" pitchFamily="2" charset="0"/>
              </a:rPr>
              <a:t>Also provides 26 weeks of leave during a single 12-month period to care for a covered servicemember with a serious injury or illness if the eligible employee is the servicemember’s spouse, son, daughter, parent, or next of kin.</a:t>
            </a:r>
          </a:p>
        </p:txBody>
      </p:sp>
    </p:spTree>
    <p:extLst>
      <p:ext uri="{BB962C8B-B14F-4D97-AF65-F5344CB8AC3E}">
        <p14:creationId xmlns:p14="http://schemas.microsoft.com/office/powerpoint/2010/main" val="54371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6E98-588E-0611-3663-58A8A6A6E2D0}"/>
              </a:ext>
            </a:extLst>
          </p:cNvPr>
          <p:cNvSpPr>
            <a:spLocks noGrp="1"/>
          </p:cNvSpPr>
          <p:nvPr>
            <p:ph type="title"/>
          </p:nvPr>
        </p:nvSpPr>
        <p:spPr>
          <a:xfrm>
            <a:off x="1391479" y="848139"/>
            <a:ext cx="8865704" cy="1225760"/>
          </a:xfrm>
        </p:spPr>
        <p:txBody>
          <a:bodyPr/>
          <a:lstStyle/>
          <a:p>
            <a:r>
              <a:rPr lang="en-US">
                <a:latin typeface="Lora" pitchFamily="2" charset="0"/>
              </a:rPr>
              <a:t>If you accept an employment case…</a:t>
            </a:r>
          </a:p>
        </p:txBody>
      </p:sp>
      <p:sp>
        <p:nvSpPr>
          <p:cNvPr id="3" name="Content Placeholder 2">
            <a:extLst>
              <a:ext uri="{FF2B5EF4-FFF2-40B4-BE49-F238E27FC236}">
                <a16:creationId xmlns:a16="http://schemas.microsoft.com/office/drawing/2014/main" id="{FF58E320-0094-66D2-AEC4-0D695997D19D}"/>
              </a:ext>
            </a:extLst>
          </p:cNvPr>
          <p:cNvSpPr>
            <a:spLocks noGrp="1"/>
          </p:cNvSpPr>
          <p:nvPr>
            <p:ph idx="1"/>
          </p:nvPr>
        </p:nvSpPr>
        <p:spPr>
          <a:xfrm>
            <a:off x="1298713" y="2266122"/>
            <a:ext cx="9250017" cy="4015408"/>
          </a:xfrm>
        </p:spPr>
        <p:txBody>
          <a:bodyPr>
            <a:normAutofit fontScale="92500" lnSpcReduction="20000"/>
          </a:bodyPr>
          <a:lstStyle/>
          <a:p>
            <a:r>
              <a:rPr lang="en-US">
                <a:latin typeface="Lora" pitchFamily="2" charset="0"/>
              </a:rPr>
              <a:t>Consider joining the Labor &amp; Employment section of the CBA and/or the Plaintiff Employment Lawyers Association for regular programming &amp; knowledgeable colleagues</a:t>
            </a:r>
          </a:p>
          <a:p>
            <a:r>
              <a:rPr lang="en-US">
                <a:latin typeface="Lora" pitchFamily="2" charset="0"/>
              </a:rPr>
              <a:t>Check out the </a:t>
            </a:r>
            <a:r>
              <a:rPr lang="en-US" u="sng">
                <a:latin typeface="Lora" pitchFamily="2" charset="0"/>
              </a:rPr>
              <a:t>Practitioner’s Guide to Colorado Employment Law</a:t>
            </a:r>
            <a:r>
              <a:rPr lang="en-US">
                <a:latin typeface="Lora" pitchFamily="2" charset="0"/>
              </a:rPr>
              <a:t> (in print, Westlaw, and Lexis)</a:t>
            </a:r>
          </a:p>
          <a:p>
            <a:r>
              <a:rPr lang="en-US">
                <a:latin typeface="Lora" pitchFamily="2" charset="0"/>
              </a:rPr>
              <a:t>If your client has a claim under a law enforced by the U.S. Equal Employment Opportunity Commission (Title VII,  ADA,  ADEA) look at the </a:t>
            </a:r>
            <a:r>
              <a:rPr lang="en-US">
                <a:latin typeface="Lora" pitchFamily="2" charset="0"/>
                <a:hlinkClick r:id="rId3"/>
              </a:rPr>
              <a:t>EEOC’s website </a:t>
            </a:r>
            <a:r>
              <a:rPr lang="en-US">
                <a:latin typeface="Lora" pitchFamily="2" charset="0"/>
              </a:rPr>
              <a:t>for regulations, </a:t>
            </a:r>
            <a:r>
              <a:rPr lang="en-US">
                <a:latin typeface="Lora" pitchFamily="2" charset="0"/>
                <a:hlinkClick r:id="rId4"/>
              </a:rPr>
              <a:t>policy guidance</a:t>
            </a:r>
            <a:r>
              <a:rPr lang="en-US">
                <a:latin typeface="Lora" pitchFamily="2" charset="0"/>
              </a:rPr>
              <a:t>, fact sheets, etc.</a:t>
            </a:r>
          </a:p>
          <a:p>
            <a:r>
              <a:rPr lang="en-US">
                <a:latin typeface="Lora" pitchFamily="2" charset="0"/>
              </a:rPr>
              <a:t>For ADA information: </a:t>
            </a:r>
            <a:r>
              <a:rPr lang="en-US">
                <a:latin typeface="Lora" pitchFamily="2" charset="0"/>
                <a:hlinkClick r:id="rId5"/>
              </a:rPr>
              <a:t>Job Accommodation Network</a:t>
            </a:r>
            <a:endParaRPr lang="en-US">
              <a:latin typeface="Lora" pitchFamily="2" charset="0"/>
            </a:endParaRPr>
          </a:p>
          <a:p>
            <a:r>
              <a:rPr lang="en-US">
                <a:latin typeface="Lora" pitchFamily="2" charset="0"/>
              </a:rPr>
              <a:t>Other resources: </a:t>
            </a:r>
          </a:p>
          <a:p>
            <a:pPr lvl="1"/>
            <a:r>
              <a:rPr lang="en-US">
                <a:latin typeface="Lora" pitchFamily="2" charset="0"/>
                <a:hlinkClick r:id="rId6"/>
              </a:rPr>
              <a:t>FFA Model Employment Law Jury Instructions</a:t>
            </a:r>
            <a:r>
              <a:rPr lang="en-US">
                <a:latin typeface="Lora" pitchFamily="2" charset="0"/>
              </a:rPr>
              <a:t> </a:t>
            </a:r>
          </a:p>
          <a:p>
            <a:pPr lvl="1"/>
            <a:r>
              <a:rPr lang="en-US">
                <a:latin typeface="Lora" pitchFamily="2" charset="0"/>
              </a:rPr>
              <a:t>Judge Martinez’s </a:t>
            </a:r>
            <a:r>
              <a:rPr lang="en-US">
                <a:latin typeface="Lora" pitchFamily="2" charset="0"/>
                <a:hlinkClick r:id="rId7"/>
              </a:rPr>
              <a:t>Initial Discovery Protocols for Employment Cases Alleging Adverse Action</a:t>
            </a:r>
            <a:r>
              <a:rPr lang="en-US">
                <a:latin typeface="Lora" pitchFamily="2" charset="0"/>
              </a:rPr>
              <a:t> </a:t>
            </a:r>
          </a:p>
          <a:p>
            <a:pPr lvl="1"/>
            <a:r>
              <a:rPr lang="en-US">
                <a:latin typeface="Lora" pitchFamily="2" charset="0"/>
              </a:rPr>
              <a:t>Federal Pro Se Clinic form written discovery templates for employment law cases </a:t>
            </a:r>
          </a:p>
          <a:p>
            <a:pPr lvl="1"/>
            <a:r>
              <a:rPr lang="en-US">
                <a:latin typeface="Lora" pitchFamily="2" charset="0"/>
                <a:hlinkClick r:id="rId8"/>
              </a:rPr>
              <a:t>Colorado Department of Labor &amp; Employment Formal Opinions (INFOs) </a:t>
            </a:r>
            <a:endParaRPr lang="en-US">
              <a:latin typeface="Lora" pitchFamily="2" charset="0"/>
            </a:endParaRPr>
          </a:p>
          <a:p>
            <a:endParaRPr lang="en-US">
              <a:latin typeface="Lora" pitchFamily="2" charset="0"/>
            </a:endParaRPr>
          </a:p>
        </p:txBody>
      </p:sp>
    </p:spTree>
    <p:extLst>
      <p:ext uri="{BB962C8B-B14F-4D97-AF65-F5344CB8AC3E}">
        <p14:creationId xmlns:p14="http://schemas.microsoft.com/office/powerpoint/2010/main" val="1025138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2231136" y="620135"/>
            <a:ext cx="7729728" cy="1188720"/>
          </a:xfrm>
        </p:spPr>
        <p:txBody>
          <a:bodyPr>
            <a:normAutofit fontScale="90000"/>
          </a:bodyPr>
          <a:lstStyle/>
          <a:p>
            <a:br>
              <a:rPr lang="en-US" sz="3100">
                <a:latin typeface="Lora" pitchFamily="2" charset="0"/>
              </a:rPr>
            </a:br>
            <a:r>
              <a:rPr lang="en-US" sz="3100">
                <a:latin typeface="Lora" pitchFamily="2" charset="0"/>
              </a:rPr>
              <a:t>FAMILY MEDICAL LEAVE ACT (FMLA) (cont.)</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31363" y="2119449"/>
            <a:ext cx="8547027" cy="4324027"/>
          </a:xfrm>
        </p:spPr>
        <p:txBody>
          <a:bodyPr>
            <a:normAutofit fontScale="85000" lnSpcReduction="20000"/>
          </a:bodyPr>
          <a:lstStyle/>
          <a:p>
            <a:r>
              <a:rPr lang="en-US" sz="2400">
                <a:latin typeface="Lora" pitchFamily="2" charset="0"/>
              </a:rPr>
              <a:t>FMLA</a:t>
            </a:r>
            <a:r>
              <a:rPr lang="en-US" sz="2200">
                <a:latin typeface="Lora" pitchFamily="2" charset="0"/>
              </a:rPr>
              <a:t> </a:t>
            </a:r>
            <a:r>
              <a:rPr lang="en-US" sz="2400">
                <a:latin typeface="Lora" pitchFamily="2" charset="0"/>
              </a:rPr>
              <a:t>Eligible Employees:</a:t>
            </a:r>
          </a:p>
          <a:p>
            <a:pPr marL="228600" lvl="1" indent="0">
              <a:buNone/>
            </a:pPr>
            <a:r>
              <a:rPr lang="en-US" sz="2200">
                <a:latin typeface="Lora" pitchFamily="2" charset="0"/>
              </a:rPr>
              <a:t>(1) Works for a private employer with 50 or more employees within a 75-mile radius of the worksite;</a:t>
            </a:r>
          </a:p>
          <a:p>
            <a:pPr lvl="2"/>
            <a:r>
              <a:rPr lang="en-US" sz="2200">
                <a:latin typeface="Lora" pitchFamily="2" charset="0"/>
              </a:rPr>
              <a:t>No employee minimums for public agencies or any elementary or secondary school</a:t>
            </a:r>
          </a:p>
          <a:p>
            <a:pPr marL="228600" lvl="1" indent="0">
              <a:buNone/>
            </a:pPr>
            <a:r>
              <a:rPr lang="en-US" sz="2200">
                <a:latin typeface="Lora" pitchFamily="2" charset="0"/>
              </a:rPr>
              <a:t>(2) Employed with the company (or a predecessor) for at least 12 months – need not be consecutive (ex: seasonal work); and</a:t>
            </a:r>
          </a:p>
          <a:p>
            <a:pPr marL="228600" lvl="1" indent="0">
              <a:buNone/>
            </a:pPr>
            <a:r>
              <a:rPr lang="en-US" sz="2200">
                <a:latin typeface="Lora" pitchFamily="2" charset="0"/>
              </a:rPr>
              <a:t>(3) Worked at least 1250 hours in the 12 months prior to the start of leave</a:t>
            </a:r>
          </a:p>
          <a:p>
            <a:r>
              <a:rPr lang="en-US" sz="2400">
                <a:latin typeface="Lora" pitchFamily="2" charset="0"/>
              </a:rPr>
              <a:t>Two types of claim: interference and retaliation</a:t>
            </a:r>
          </a:p>
          <a:p>
            <a:r>
              <a:rPr lang="en-US" sz="2400">
                <a:latin typeface="Lora" pitchFamily="2" charset="0"/>
              </a:rPr>
              <a:t>Remedies include: backpay, liquidated damages, attorney fees and costs</a:t>
            </a:r>
          </a:p>
          <a:p>
            <a:pPr lvl="1"/>
            <a:r>
              <a:rPr lang="en-US" sz="2200" u="sng">
                <a:latin typeface="Lora" pitchFamily="2" charset="0"/>
              </a:rPr>
              <a:t>No</a:t>
            </a:r>
            <a:r>
              <a:rPr lang="en-US" sz="2200">
                <a:latin typeface="Lora" pitchFamily="2" charset="0"/>
              </a:rPr>
              <a:t> compensatory or punitive damages</a:t>
            </a:r>
          </a:p>
        </p:txBody>
      </p:sp>
    </p:spTree>
    <p:extLst>
      <p:ext uri="{BB962C8B-B14F-4D97-AF65-F5344CB8AC3E}">
        <p14:creationId xmlns:p14="http://schemas.microsoft.com/office/powerpoint/2010/main" val="161555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2231136" y="397134"/>
            <a:ext cx="7729728" cy="1188720"/>
          </a:xfrm>
        </p:spPr>
        <p:txBody>
          <a:bodyPr>
            <a:normAutofit fontScale="90000"/>
          </a:bodyPr>
          <a:lstStyle/>
          <a:p>
            <a:br>
              <a:rPr lang="en-US" sz="3100">
                <a:latin typeface="Lora" pitchFamily="2" charset="0"/>
              </a:rPr>
            </a:br>
            <a:r>
              <a:rPr lang="en-US" sz="3100">
                <a:latin typeface="Lora" pitchFamily="2" charset="0"/>
              </a:rPr>
              <a:t>EQUAL PAY ACT (EPA)</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42102" y="1756385"/>
            <a:ext cx="8547027" cy="4324027"/>
          </a:xfrm>
        </p:spPr>
        <p:txBody>
          <a:bodyPr>
            <a:normAutofit fontScale="77500" lnSpcReduction="20000"/>
          </a:bodyPr>
          <a:lstStyle/>
          <a:p>
            <a:r>
              <a:rPr lang="en-US" sz="2400" dirty="0">
                <a:latin typeface="Lora" pitchFamily="2" charset="0"/>
              </a:rPr>
              <a:t>The EPA forbids employers from paying employees differently on the basis of sex for working jobs that are “substantially equal,” i.e., that require equal skill, effort, and responsibility.</a:t>
            </a:r>
          </a:p>
          <a:p>
            <a:pPr lvl="1"/>
            <a:r>
              <a:rPr lang="en-US" sz="2200" dirty="0">
                <a:latin typeface="Lora" pitchFamily="2" charset="0"/>
              </a:rPr>
              <a:t>Strict liability law, so no need to prove discriminatory intent</a:t>
            </a:r>
          </a:p>
          <a:p>
            <a:r>
              <a:rPr lang="en-US" sz="2400" dirty="0">
                <a:latin typeface="Lora" pitchFamily="2" charset="0"/>
              </a:rPr>
              <a:t>Workers performing substantially similar work may be paid differently due to:</a:t>
            </a:r>
          </a:p>
          <a:p>
            <a:pPr lvl="1"/>
            <a:r>
              <a:rPr lang="en-US" sz="2200" dirty="0">
                <a:latin typeface="Lora" pitchFamily="2" charset="0"/>
              </a:rPr>
              <a:t>A seniority system; a merit system; a system that measures earnings by quality or quantity of production; or “a differential based on any other factor other than sex”</a:t>
            </a:r>
          </a:p>
          <a:p>
            <a:r>
              <a:rPr lang="en-US" sz="2400" dirty="0">
                <a:latin typeface="Lora" pitchFamily="2" charset="0"/>
              </a:rPr>
              <a:t>Retaliation protection</a:t>
            </a:r>
          </a:p>
          <a:p>
            <a:r>
              <a:rPr lang="en-US" sz="2400" dirty="0">
                <a:latin typeface="Lora" pitchFamily="2" charset="0"/>
              </a:rPr>
              <a:t>EPA applies to virtually all employers </a:t>
            </a:r>
          </a:p>
          <a:p>
            <a:pPr lvl="1"/>
            <a:r>
              <a:rPr lang="en-US" sz="2200" dirty="0">
                <a:latin typeface="Lora" pitchFamily="2" charset="0"/>
              </a:rPr>
              <a:t>Part of FLSA, which covers employers that engage in commerce or in the production of goods for commerce</a:t>
            </a:r>
          </a:p>
          <a:p>
            <a:r>
              <a:rPr lang="en-US" sz="2400" dirty="0">
                <a:latin typeface="Lora" pitchFamily="2" charset="0"/>
              </a:rPr>
              <a:t>Remedies include: 2 years of backpay (3 if willful); liquidated damages (but not if employer has good faith defense); attorney fees and costs</a:t>
            </a:r>
          </a:p>
        </p:txBody>
      </p:sp>
    </p:spTree>
    <p:extLst>
      <p:ext uri="{BB962C8B-B14F-4D97-AF65-F5344CB8AC3E}">
        <p14:creationId xmlns:p14="http://schemas.microsoft.com/office/powerpoint/2010/main" val="328474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8833-DC27-1A09-08B2-B5679F31AA90}"/>
              </a:ext>
            </a:extLst>
          </p:cNvPr>
          <p:cNvSpPr>
            <a:spLocks noGrp="1"/>
          </p:cNvSpPr>
          <p:nvPr>
            <p:ph type="title"/>
          </p:nvPr>
        </p:nvSpPr>
        <p:spPr>
          <a:xfrm>
            <a:off x="1544289" y="464630"/>
            <a:ext cx="8614124" cy="992696"/>
          </a:xfrm>
        </p:spPr>
        <p:txBody>
          <a:bodyPr>
            <a:normAutofit fontScale="90000"/>
          </a:bodyPr>
          <a:lstStyle/>
          <a:p>
            <a:r>
              <a:rPr lang="en-US" dirty="0">
                <a:latin typeface="Lora" pitchFamily="2" charset="0"/>
              </a:rPr>
              <a:t>Equal Pay for Equal Work Act (EPEWA)</a:t>
            </a:r>
          </a:p>
        </p:txBody>
      </p:sp>
      <p:sp>
        <p:nvSpPr>
          <p:cNvPr id="3" name="Content Placeholder 2">
            <a:extLst>
              <a:ext uri="{FF2B5EF4-FFF2-40B4-BE49-F238E27FC236}">
                <a16:creationId xmlns:a16="http://schemas.microsoft.com/office/drawing/2014/main" id="{D41AE2E9-DCEE-8D65-31B9-A847B06404A1}"/>
              </a:ext>
            </a:extLst>
          </p:cNvPr>
          <p:cNvSpPr>
            <a:spLocks noGrp="1"/>
          </p:cNvSpPr>
          <p:nvPr>
            <p:ph idx="1"/>
          </p:nvPr>
        </p:nvSpPr>
        <p:spPr>
          <a:xfrm>
            <a:off x="1544289" y="1624774"/>
            <a:ext cx="8743950" cy="4625721"/>
          </a:xfrm>
        </p:spPr>
        <p:txBody>
          <a:bodyPr>
            <a:normAutofit/>
          </a:bodyPr>
          <a:lstStyle/>
          <a:p>
            <a:r>
              <a:rPr lang="en-US" dirty="0">
                <a:latin typeface="Lora" pitchFamily="2" charset="0"/>
              </a:rPr>
              <a:t>An employer may not pay an employee of one sex less than it pays an employee of a different sex for performing </a:t>
            </a:r>
            <a:r>
              <a:rPr lang="en-US" i="1" dirty="0">
                <a:latin typeface="Lora" pitchFamily="2" charset="0"/>
              </a:rPr>
              <a:t>substantially similar</a:t>
            </a:r>
            <a:r>
              <a:rPr lang="en-US" dirty="0">
                <a:latin typeface="Lora" pitchFamily="2" charset="0"/>
              </a:rPr>
              <a:t> work</a:t>
            </a:r>
          </a:p>
          <a:p>
            <a:r>
              <a:rPr lang="en-US" dirty="0">
                <a:latin typeface="Lora" pitchFamily="2" charset="0"/>
              </a:rPr>
              <a:t>Workers performing substantially similar work may be paid differently due to:</a:t>
            </a:r>
          </a:p>
          <a:p>
            <a:pPr lvl="1"/>
            <a:r>
              <a:rPr lang="en-US" dirty="0">
                <a:latin typeface="Lora" pitchFamily="2" charset="0"/>
              </a:rPr>
              <a:t>A seniority system; a merit system; a system that measures earnings by quantity or quality of production; geographic location where the work is performed; education, training, or experience (to the extent that they are related to the work); or travel (if travel is a regular and necessary condition of the work performed)</a:t>
            </a:r>
          </a:p>
          <a:p>
            <a:pPr lvl="2"/>
            <a:r>
              <a:rPr lang="en-US" dirty="0">
                <a:latin typeface="Lora" pitchFamily="2" charset="0"/>
              </a:rPr>
              <a:t>No “factor other than sex”</a:t>
            </a:r>
          </a:p>
          <a:p>
            <a:r>
              <a:rPr lang="en-US" dirty="0">
                <a:latin typeface="Lora" pitchFamily="2" charset="0"/>
              </a:rPr>
              <a:t>Retaliation protection</a:t>
            </a:r>
          </a:p>
          <a:p>
            <a:r>
              <a:rPr lang="en-US" dirty="0">
                <a:latin typeface="Lora" pitchFamily="2" charset="0"/>
              </a:rPr>
              <a:t>Remedies include: 3 years of backpay; liquidated damages (unless employer can show violation was in good faith &amp; it had reasonable grounds for believing it had not violated the law); reinstatement, promotion, and pay increases; attorney fees and costs</a:t>
            </a:r>
          </a:p>
        </p:txBody>
      </p:sp>
    </p:spTree>
    <p:extLst>
      <p:ext uri="{BB962C8B-B14F-4D97-AF65-F5344CB8AC3E}">
        <p14:creationId xmlns:p14="http://schemas.microsoft.com/office/powerpoint/2010/main" val="515687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8833-DC27-1A09-08B2-B5679F31AA90}"/>
              </a:ext>
            </a:extLst>
          </p:cNvPr>
          <p:cNvSpPr>
            <a:spLocks noGrp="1"/>
          </p:cNvSpPr>
          <p:nvPr>
            <p:ph type="title"/>
          </p:nvPr>
        </p:nvSpPr>
        <p:spPr>
          <a:xfrm>
            <a:off x="1544289" y="464630"/>
            <a:ext cx="8614124" cy="992696"/>
          </a:xfrm>
        </p:spPr>
        <p:txBody>
          <a:bodyPr>
            <a:normAutofit fontScale="90000"/>
          </a:bodyPr>
          <a:lstStyle/>
          <a:p>
            <a:r>
              <a:rPr lang="en-US">
                <a:latin typeface="Lora" pitchFamily="2" charset="0"/>
              </a:rPr>
              <a:t>Discovery in employment discrimination cases</a:t>
            </a:r>
          </a:p>
        </p:txBody>
      </p:sp>
      <p:sp>
        <p:nvSpPr>
          <p:cNvPr id="3" name="Content Placeholder 2">
            <a:extLst>
              <a:ext uri="{FF2B5EF4-FFF2-40B4-BE49-F238E27FC236}">
                <a16:creationId xmlns:a16="http://schemas.microsoft.com/office/drawing/2014/main" id="{D41AE2E9-DCEE-8D65-31B9-A847B06404A1}"/>
              </a:ext>
            </a:extLst>
          </p:cNvPr>
          <p:cNvSpPr>
            <a:spLocks noGrp="1"/>
          </p:cNvSpPr>
          <p:nvPr>
            <p:ph idx="1"/>
          </p:nvPr>
        </p:nvSpPr>
        <p:spPr>
          <a:xfrm>
            <a:off x="1544289" y="1624774"/>
            <a:ext cx="8743950" cy="4625721"/>
          </a:xfrm>
        </p:spPr>
        <p:txBody>
          <a:bodyPr>
            <a:normAutofit lnSpcReduction="10000"/>
          </a:bodyPr>
          <a:lstStyle/>
          <a:p>
            <a:pPr marL="0" indent="0">
              <a:buNone/>
            </a:pPr>
            <a:r>
              <a:rPr lang="en-US" dirty="0">
                <a:latin typeface="Lora" pitchFamily="2" charset="0"/>
              </a:rPr>
              <a:t>Focus on evidence of pretext!</a:t>
            </a:r>
          </a:p>
          <a:p>
            <a:r>
              <a:rPr lang="en-US" dirty="0">
                <a:latin typeface="Lora" pitchFamily="2" charset="0"/>
              </a:rPr>
              <a:t>Performance and disciplinary records of comparators and decisionmakers</a:t>
            </a:r>
          </a:p>
          <a:p>
            <a:pPr lvl="1"/>
            <a:r>
              <a:rPr lang="en-US" u="sng" dirty="0">
                <a:latin typeface="Lora" pitchFamily="2" charset="0"/>
              </a:rPr>
              <a:t>Comparators</a:t>
            </a:r>
            <a:r>
              <a:rPr lang="en-US" dirty="0">
                <a:latin typeface="Lora" pitchFamily="2" charset="0"/>
              </a:rPr>
              <a:t>: Lang v. </a:t>
            </a:r>
            <a:r>
              <a:rPr lang="en-US" dirty="0" err="1">
                <a:latin typeface="Lora" pitchFamily="2" charset="0"/>
              </a:rPr>
              <a:t>Intrado</a:t>
            </a:r>
            <a:r>
              <a:rPr lang="en-US" dirty="0">
                <a:latin typeface="Lora" pitchFamily="2" charset="0"/>
              </a:rPr>
              <a:t>, Inc., 2007 U.S. Dist. LEXIS 86689 at *10 (granting P’s motion to compel the personnel files of comparators)</a:t>
            </a:r>
          </a:p>
          <a:p>
            <a:pPr lvl="1"/>
            <a:r>
              <a:rPr lang="en-US" u="sng" dirty="0">
                <a:latin typeface="Lora" pitchFamily="2" charset="0"/>
              </a:rPr>
              <a:t>Decisionmakers</a:t>
            </a:r>
            <a:r>
              <a:rPr lang="en-US" dirty="0">
                <a:latin typeface="Lora" pitchFamily="2" charset="0"/>
              </a:rPr>
              <a:t>: </a:t>
            </a:r>
            <a:r>
              <a:rPr lang="en-US" sz="1800" i="1" dirty="0">
                <a:latin typeface="Lora" pitchFamily="2" charset="0"/>
              </a:rPr>
              <a:t>EEOC v. Dillon Cos.</a:t>
            </a:r>
            <a:r>
              <a:rPr lang="en-US" sz="1800" dirty="0">
                <a:latin typeface="Lora" pitchFamily="2" charset="0"/>
              </a:rPr>
              <a:t>, 2010 U.S. Dist. LEXIS 92724 **4-5 (D. Colo. Aug. 13, 2010) (ordering disclosure of complete personnel files of two supervisors at the plaintiff’s worksite who “created the conditions” that led to the plaintiff’s termination but did not make the actual termination decision)</a:t>
            </a:r>
          </a:p>
          <a:p>
            <a:pPr lvl="1"/>
            <a:r>
              <a:rPr lang="en-US" dirty="0">
                <a:latin typeface="Lora" pitchFamily="2" charset="0"/>
              </a:rPr>
              <a:t>Practice tip: Narrow requests to documents that pertain to performance and discipline NOT “personnel files.” </a:t>
            </a:r>
            <a:r>
              <a:rPr lang="en-US" i="1" dirty="0">
                <a:latin typeface="Lora" pitchFamily="2" charset="0"/>
              </a:rPr>
              <a:t>Regan-Touhy v. Walgreen Co.</a:t>
            </a:r>
            <a:r>
              <a:rPr lang="en-US" dirty="0">
                <a:latin typeface="Lora" pitchFamily="2" charset="0"/>
              </a:rPr>
              <a:t>, 526 F.3d 641, 649 (10th Cir. 2008)</a:t>
            </a:r>
          </a:p>
          <a:p>
            <a:r>
              <a:rPr lang="en-US" dirty="0">
                <a:latin typeface="Lora" pitchFamily="2" charset="0"/>
              </a:rPr>
              <a:t>Other complaints of discrimination and/or retaliation</a:t>
            </a:r>
          </a:p>
          <a:p>
            <a:r>
              <a:rPr lang="en-US" dirty="0">
                <a:latin typeface="Lora" pitchFamily="2" charset="0"/>
              </a:rPr>
              <a:t>Discipline of other employees who engaged in the same or similar conduct as P</a:t>
            </a:r>
          </a:p>
          <a:p>
            <a:pPr lvl="2"/>
            <a:endParaRPr lang="en-US" dirty="0">
              <a:latin typeface="Lora" pitchFamily="2" charset="0"/>
            </a:endParaRPr>
          </a:p>
        </p:txBody>
      </p:sp>
    </p:spTree>
    <p:extLst>
      <p:ext uri="{BB962C8B-B14F-4D97-AF65-F5344CB8AC3E}">
        <p14:creationId xmlns:p14="http://schemas.microsoft.com/office/powerpoint/2010/main" val="2990045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p:txBody>
          <a:bodyPr>
            <a:normAutofit fontScale="90000"/>
          </a:bodyPr>
          <a:lstStyle/>
          <a:p>
            <a:br>
              <a:rPr lang="en-US" sz="3100">
                <a:latin typeface="Lora" pitchFamily="2" charset="0"/>
              </a:rPr>
            </a:br>
            <a:r>
              <a:rPr lang="en-US" sz="3100">
                <a:latin typeface="Lora" pitchFamily="2" charset="0"/>
              </a:rPr>
              <a:t>Hypothetical no. 1</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57867" y="2371240"/>
            <a:ext cx="8547027" cy="2110449"/>
          </a:xfrm>
        </p:spPr>
        <p:txBody>
          <a:bodyPr>
            <a:normAutofit lnSpcReduction="10000"/>
          </a:bodyPr>
          <a:lstStyle/>
          <a:p>
            <a:pPr marL="0" indent="0">
              <a:buNone/>
            </a:pPr>
            <a:r>
              <a:rPr lang="en-US" sz="2400" dirty="0">
                <a:latin typeface="Lora" pitchFamily="2" charset="0"/>
              </a:rPr>
              <a:t>Pam has worked for Blue Labs for ten years when she is diagnosed with cancer.  She informs her employer that she will need to take ten weeks of leave for treatment.  Her leave is approved, but after six weeks she is informed via email that her position is being eliminated.  What claims might Pam have?</a:t>
            </a:r>
          </a:p>
          <a:p>
            <a:endParaRPr lang="en-US" sz="2400" dirty="0">
              <a:latin typeface="Lora" pitchFamily="2" charset="0"/>
            </a:endParaRPr>
          </a:p>
        </p:txBody>
      </p:sp>
      <p:sp>
        <p:nvSpPr>
          <p:cNvPr id="4" name="TextBox 3">
            <a:extLst>
              <a:ext uri="{FF2B5EF4-FFF2-40B4-BE49-F238E27FC236}">
                <a16:creationId xmlns:a16="http://schemas.microsoft.com/office/drawing/2014/main" id="{A2E0A9D8-736B-394D-B728-339087E808C7}"/>
              </a:ext>
            </a:extLst>
          </p:cNvPr>
          <p:cNvSpPr txBox="1"/>
          <p:nvPr/>
        </p:nvSpPr>
        <p:spPr>
          <a:xfrm>
            <a:off x="1670756" y="4435046"/>
            <a:ext cx="5418666" cy="769441"/>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ADA/CADA disability discrimination		</a:t>
            </a:r>
          </a:p>
        </p:txBody>
      </p:sp>
      <p:sp>
        <p:nvSpPr>
          <p:cNvPr id="5" name="TextBox 4">
            <a:extLst>
              <a:ext uri="{FF2B5EF4-FFF2-40B4-BE49-F238E27FC236}">
                <a16:creationId xmlns:a16="http://schemas.microsoft.com/office/drawing/2014/main" id="{20824506-2AFA-844C-9FBC-5F4F8F3204E0}"/>
              </a:ext>
            </a:extLst>
          </p:cNvPr>
          <p:cNvSpPr txBox="1"/>
          <p:nvPr/>
        </p:nvSpPr>
        <p:spPr>
          <a:xfrm>
            <a:off x="1670757" y="5279044"/>
            <a:ext cx="5317066" cy="769441"/>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FMLA interference and/or retaliation claim</a:t>
            </a:r>
          </a:p>
        </p:txBody>
      </p:sp>
      <p:sp>
        <p:nvSpPr>
          <p:cNvPr id="6" name="TextBox 5">
            <a:extLst>
              <a:ext uri="{FF2B5EF4-FFF2-40B4-BE49-F238E27FC236}">
                <a16:creationId xmlns:a16="http://schemas.microsoft.com/office/drawing/2014/main" id="{E283F081-C686-3C42-8C1C-50603AB47218}"/>
              </a:ext>
            </a:extLst>
          </p:cNvPr>
          <p:cNvSpPr txBox="1"/>
          <p:nvPr/>
        </p:nvSpPr>
        <p:spPr>
          <a:xfrm>
            <a:off x="1320799" y="6025638"/>
            <a:ext cx="7157156" cy="461665"/>
          </a:xfrm>
          <a:prstGeom prst="rect">
            <a:avLst/>
          </a:prstGeom>
          <a:noFill/>
        </p:spPr>
        <p:txBody>
          <a:bodyPr wrap="square" rtlCol="0">
            <a:spAutoFit/>
          </a:bodyPr>
          <a:lstStyle/>
          <a:p>
            <a:r>
              <a:rPr lang="en-US" sz="2400" dirty="0">
                <a:latin typeface="Lora" pitchFamily="2" charset="0"/>
              </a:rPr>
              <a:t>Does she need to administratively exhaust?</a:t>
            </a:r>
          </a:p>
        </p:txBody>
      </p:sp>
      <p:sp>
        <p:nvSpPr>
          <p:cNvPr id="9" name="TextBox 8">
            <a:extLst>
              <a:ext uri="{FF2B5EF4-FFF2-40B4-BE49-F238E27FC236}">
                <a16:creationId xmlns:a16="http://schemas.microsoft.com/office/drawing/2014/main" id="{C3A20CF7-05C9-A248-99D7-32F00A587898}"/>
              </a:ext>
            </a:extLst>
          </p:cNvPr>
          <p:cNvSpPr txBox="1"/>
          <p:nvPr/>
        </p:nvSpPr>
        <p:spPr>
          <a:xfrm>
            <a:off x="1670756" y="4851021"/>
            <a:ext cx="5317066"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ADA/CADA retaliation claim</a:t>
            </a:r>
          </a:p>
        </p:txBody>
      </p:sp>
    </p:spTree>
    <p:extLst>
      <p:ext uri="{BB962C8B-B14F-4D97-AF65-F5344CB8AC3E}">
        <p14:creationId xmlns:p14="http://schemas.microsoft.com/office/powerpoint/2010/main" val="404739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4"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3"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animBg="1"/>
      <p:bldP spid="5" grpId="2" animBg="1"/>
      <p:bldP spid="6" grpId="3" animBg="1"/>
      <p:bldP spid="9" grpId="4"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p:txBody>
          <a:bodyPr>
            <a:normAutofit fontScale="90000"/>
          </a:bodyPr>
          <a:lstStyle/>
          <a:p>
            <a:br>
              <a:rPr lang="en-US" sz="3100"/>
            </a:br>
            <a:r>
              <a:rPr lang="en-US" sz="3100"/>
              <a:t>Hypothetical no. 2</a:t>
            </a:r>
            <a:br>
              <a:rPr lang="en-US"/>
            </a:br>
            <a:endParaRPr lang="en-US"/>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57867" y="2371240"/>
            <a:ext cx="8547027" cy="2110449"/>
          </a:xfrm>
        </p:spPr>
        <p:txBody>
          <a:bodyPr>
            <a:normAutofit fontScale="92500"/>
          </a:bodyPr>
          <a:lstStyle/>
          <a:p>
            <a:pPr marL="0" indent="0">
              <a:buNone/>
            </a:pPr>
            <a:r>
              <a:rPr lang="en-US" sz="2400">
                <a:latin typeface="Lora" pitchFamily="2" charset="0"/>
              </a:rPr>
              <a:t>Jan works as an account manager for a marketing firm where she is earning $80,000 per year.  She learns that five of her male counterparts who have the same or less experience than her are making $100,000 per year.  When she asks her boss to explain the discrepancy, she is told that she’s ungrateful and she is taken off half of her accounts.  What claims might Jan have?</a:t>
            </a:r>
          </a:p>
          <a:p>
            <a:endParaRPr lang="en-US" sz="2400">
              <a:latin typeface="Lora" pitchFamily="2" charset="0"/>
            </a:endParaRPr>
          </a:p>
        </p:txBody>
      </p:sp>
      <p:sp>
        <p:nvSpPr>
          <p:cNvPr id="4" name="TextBox 3">
            <a:extLst>
              <a:ext uri="{FF2B5EF4-FFF2-40B4-BE49-F238E27FC236}">
                <a16:creationId xmlns:a16="http://schemas.microsoft.com/office/drawing/2014/main" id="{A2E0A9D8-736B-394D-B728-339087E808C7}"/>
              </a:ext>
            </a:extLst>
          </p:cNvPr>
          <p:cNvSpPr txBox="1"/>
          <p:nvPr/>
        </p:nvSpPr>
        <p:spPr>
          <a:xfrm>
            <a:off x="1670756" y="4662311"/>
            <a:ext cx="5483806"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Title VII/CADA sex discrimination </a:t>
            </a:r>
          </a:p>
        </p:txBody>
      </p:sp>
      <p:sp>
        <p:nvSpPr>
          <p:cNvPr id="5" name="TextBox 4">
            <a:extLst>
              <a:ext uri="{FF2B5EF4-FFF2-40B4-BE49-F238E27FC236}">
                <a16:creationId xmlns:a16="http://schemas.microsoft.com/office/drawing/2014/main" id="{20824506-2AFA-844C-9FBC-5F4F8F3204E0}"/>
              </a:ext>
            </a:extLst>
          </p:cNvPr>
          <p:cNvSpPr txBox="1"/>
          <p:nvPr/>
        </p:nvSpPr>
        <p:spPr>
          <a:xfrm>
            <a:off x="1670756" y="5574157"/>
            <a:ext cx="6027503"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Equal Pay Act disparate pay and retaliation </a:t>
            </a:r>
          </a:p>
        </p:txBody>
      </p:sp>
      <p:sp>
        <p:nvSpPr>
          <p:cNvPr id="6" name="TextBox 5">
            <a:extLst>
              <a:ext uri="{FF2B5EF4-FFF2-40B4-BE49-F238E27FC236}">
                <a16:creationId xmlns:a16="http://schemas.microsoft.com/office/drawing/2014/main" id="{E283F081-C686-3C42-8C1C-50603AB47218}"/>
              </a:ext>
            </a:extLst>
          </p:cNvPr>
          <p:cNvSpPr txBox="1"/>
          <p:nvPr/>
        </p:nvSpPr>
        <p:spPr>
          <a:xfrm>
            <a:off x="1557867" y="6107289"/>
            <a:ext cx="7157156" cy="461665"/>
          </a:xfrm>
          <a:prstGeom prst="rect">
            <a:avLst/>
          </a:prstGeom>
          <a:noFill/>
        </p:spPr>
        <p:txBody>
          <a:bodyPr wrap="square" rtlCol="0">
            <a:spAutoFit/>
          </a:bodyPr>
          <a:lstStyle/>
          <a:p>
            <a:r>
              <a:rPr lang="en-US" sz="2400">
                <a:latin typeface="Lora" pitchFamily="2" charset="0"/>
              </a:rPr>
              <a:t>Does she need to administratively exhaust?</a:t>
            </a:r>
          </a:p>
        </p:txBody>
      </p:sp>
      <p:sp>
        <p:nvSpPr>
          <p:cNvPr id="9" name="TextBox 8">
            <a:extLst>
              <a:ext uri="{FF2B5EF4-FFF2-40B4-BE49-F238E27FC236}">
                <a16:creationId xmlns:a16="http://schemas.microsoft.com/office/drawing/2014/main" id="{905A8B1F-394F-0048-8CDE-84A3755B2974}"/>
              </a:ext>
            </a:extLst>
          </p:cNvPr>
          <p:cNvSpPr txBox="1"/>
          <p:nvPr/>
        </p:nvSpPr>
        <p:spPr>
          <a:xfrm>
            <a:off x="1670756" y="5122600"/>
            <a:ext cx="5159022"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Title VII/CADA retaliation claim</a:t>
            </a:r>
          </a:p>
        </p:txBody>
      </p:sp>
    </p:spTree>
    <p:extLst>
      <p:ext uri="{BB962C8B-B14F-4D97-AF65-F5344CB8AC3E}">
        <p14:creationId xmlns:p14="http://schemas.microsoft.com/office/powerpoint/2010/main" val="111822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4"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3"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animBg="1"/>
      <p:bldP spid="5" grpId="2" animBg="1"/>
      <p:bldP spid="6" grpId="3" animBg="1"/>
      <p:bldP spid="9" grpId="4"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p:txBody>
          <a:bodyPr>
            <a:normAutofit fontScale="90000"/>
          </a:bodyPr>
          <a:lstStyle/>
          <a:p>
            <a:br>
              <a:rPr lang="en-US" sz="3100">
                <a:latin typeface="Lora" pitchFamily="2" charset="0"/>
              </a:rPr>
            </a:br>
            <a:r>
              <a:rPr lang="en-US" sz="3100">
                <a:latin typeface="Lora" pitchFamily="2" charset="0"/>
              </a:rPr>
              <a:t>Hypothetical no. 3</a:t>
            </a:r>
            <a:br>
              <a:rPr lang="en-US">
                <a:latin typeface="Lora" pitchFamily="2" charset="0"/>
              </a:rPr>
            </a:b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557867" y="2371240"/>
            <a:ext cx="8547027" cy="2110449"/>
          </a:xfrm>
        </p:spPr>
        <p:txBody>
          <a:bodyPr>
            <a:normAutofit/>
          </a:bodyPr>
          <a:lstStyle/>
          <a:p>
            <a:pPr marL="0" indent="0">
              <a:buNone/>
            </a:pPr>
            <a:r>
              <a:rPr lang="en-US" sz="2400" dirty="0">
                <a:latin typeface="Lora" pitchFamily="2" charset="0"/>
              </a:rPr>
              <a:t>Stanley is an African-American man who just turned 55.  His workplace is filled with mostly younger, white men.  Out of the blue, he is told that he is being let go.  He later learns that he is being replaced by a 33-year-old white man.  </a:t>
            </a:r>
            <a:r>
              <a:rPr lang="en-US" sz="2400">
                <a:latin typeface="Lora" pitchFamily="2" charset="0"/>
              </a:rPr>
              <a:t>What claims might Stanley have?</a:t>
            </a:r>
          </a:p>
          <a:p>
            <a:endParaRPr lang="en-US" sz="2400">
              <a:latin typeface="Lora" pitchFamily="2" charset="0"/>
            </a:endParaRPr>
          </a:p>
        </p:txBody>
      </p:sp>
      <p:sp>
        <p:nvSpPr>
          <p:cNvPr id="4" name="TextBox 3">
            <a:extLst>
              <a:ext uri="{FF2B5EF4-FFF2-40B4-BE49-F238E27FC236}">
                <a16:creationId xmlns:a16="http://schemas.microsoft.com/office/drawing/2014/main" id="{A2E0A9D8-736B-394D-B728-339087E808C7}"/>
              </a:ext>
            </a:extLst>
          </p:cNvPr>
          <p:cNvSpPr txBox="1"/>
          <p:nvPr/>
        </p:nvSpPr>
        <p:spPr>
          <a:xfrm>
            <a:off x="1670756" y="4662311"/>
            <a:ext cx="5298455" cy="430887"/>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Lora" pitchFamily="2" charset="0"/>
              </a:rPr>
              <a:t>Title VII/CADA race discrimination </a:t>
            </a:r>
          </a:p>
        </p:txBody>
      </p:sp>
      <p:sp>
        <p:nvSpPr>
          <p:cNvPr id="5" name="TextBox 4">
            <a:extLst>
              <a:ext uri="{FF2B5EF4-FFF2-40B4-BE49-F238E27FC236}">
                <a16:creationId xmlns:a16="http://schemas.microsoft.com/office/drawing/2014/main" id="{20824506-2AFA-844C-9FBC-5F4F8F3204E0}"/>
              </a:ext>
            </a:extLst>
          </p:cNvPr>
          <p:cNvSpPr txBox="1"/>
          <p:nvPr/>
        </p:nvSpPr>
        <p:spPr>
          <a:xfrm>
            <a:off x="1670757" y="5574157"/>
            <a:ext cx="5159022"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42 U.S.C. § 1981 discrimination claim</a:t>
            </a:r>
          </a:p>
        </p:txBody>
      </p:sp>
      <p:sp>
        <p:nvSpPr>
          <p:cNvPr id="6" name="TextBox 5">
            <a:extLst>
              <a:ext uri="{FF2B5EF4-FFF2-40B4-BE49-F238E27FC236}">
                <a16:creationId xmlns:a16="http://schemas.microsoft.com/office/drawing/2014/main" id="{E283F081-C686-3C42-8C1C-50603AB47218}"/>
              </a:ext>
            </a:extLst>
          </p:cNvPr>
          <p:cNvSpPr txBox="1"/>
          <p:nvPr/>
        </p:nvSpPr>
        <p:spPr>
          <a:xfrm>
            <a:off x="1557867" y="6107289"/>
            <a:ext cx="7157156" cy="461665"/>
          </a:xfrm>
          <a:prstGeom prst="rect">
            <a:avLst/>
          </a:prstGeom>
          <a:noFill/>
        </p:spPr>
        <p:txBody>
          <a:bodyPr wrap="square" rtlCol="0">
            <a:spAutoFit/>
          </a:bodyPr>
          <a:lstStyle/>
          <a:p>
            <a:r>
              <a:rPr lang="en-US" sz="2400">
                <a:latin typeface="Lora" pitchFamily="2" charset="0"/>
              </a:rPr>
              <a:t>Does he need to administratively exhaust?</a:t>
            </a:r>
          </a:p>
        </p:txBody>
      </p:sp>
      <p:sp>
        <p:nvSpPr>
          <p:cNvPr id="9" name="TextBox 8">
            <a:extLst>
              <a:ext uri="{FF2B5EF4-FFF2-40B4-BE49-F238E27FC236}">
                <a16:creationId xmlns:a16="http://schemas.microsoft.com/office/drawing/2014/main" id="{905A8B1F-394F-0048-8CDE-84A3755B2974}"/>
              </a:ext>
            </a:extLst>
          </p:cNvPr>
          <p:cNvSpPr txBox="1"/>
          <p:nvPr/>
        </p:nvSpPr>
        <p:spPr>
          <a:xfrm>
            <a:off x="1670756" y="5122600"/>
            <a:ext cx="5159022" cy="430887"/>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Lora" pitchFamily="2" charset="0"/>
              </a:rPr>
              <a:t>ADEA/CADA age discrimination</a:t>
            </a:r>
          </a:p>
        </p:txBody>
      </p:sp>
    </p:spTree>
    <p:extLst>
      <p:ext uri="{BB962C8B-B14F-4D97-AF65-F5344CB8AC3E}">
        <p14:creationId xmlns:p14="http://schemas.microsoft.com/office/powerpoint/2010/main" val="160600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4"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2"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3"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1" animBg="1"/>
      <p:bldP spid="5" grpId="2" animBg="1"/>
      <p:bldP spid="6" grpId="3" animBg="1"/>
      <p:bldP spid="9"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B8D3-517D-2005-29C5-20BB10E4A7C4}"/>
              </a:ext>
            </a:extLst>
          </p:cNvPr>
          <p:cNvSpPr>
            <a:spLocks noGrp="1"/>
          </p:cNvSpPr>
          <p:nvPr>
            <p:ph type="title"/>
          </p:nvPr>
        </p:nvSpPr>
        <p:spPr/>
        <p:txBody>
          <a:bodyPr/>
          <a:lstStyle/>
          <a:p>
            <a:r>
              <a:rPr lang="en-US">
                <a:latin typeface="Lora" pitchFamily="2" charset="0"/>
              </a:rPr>
              <a:t>At Will Employment</a:t>
            </a:r>
          </a:p>
        </p:txBody>
      </p:sp>
      <p:sp>
        <p:nvSpPr>
          <p:cNvPr id="3" name="Content Placeholder 2">
            <a:extLst>
              <a:ext uri="{FF2B5EF4-FFF2-40B4-BE49-F238E27FC236}">
                <a16:creationId xmlns:a16="http://schemas.microsoft.com/office/drawing/2014/main" id="{F67C768A-368A-0E8E-C897-722D7D3BBDD3}"/>
              </a:ext>
            </a:extLst>
          </p:cNvPr>
          <p:cNvSpPr>
            <a:spLocks noGrp="1"/>
          </p:cNvSpPr>
          <p:nvPr>
            <p:ph idx="1"/>
          </p:nvPr>
        </p:nvSpPr>
        <p:spPr>
          <a:xfrm>
            <a:off x="2124635" y="2420472"/>
            <a:ext cx="7836229" cy="3319556"/>
          </a:xfrm>
        </p:spPr>
        <p:txBody>
          <a:bodyPr/>
          <a:lstStyle/>
          <a:p>
            <a:r>
              <a:rPr lang="en-US" sz="2000">
                <a:latin typeface="Lora" pitchFamily="2" charset="0"/>
              </a:rPr>
              <a:t>By default, employees in Colorado are “at-will.”</a:t>
            </a:r>
          </a:p>
          <a:p>
            <a:r>
              <a:rPr lang="en-US" sz="2000">
                <a:latin typeface="Lora" pitchFamily="2" charset="0"/>
              </a:rPr>
              <a:t>“Employment at will” means that, absent a contract, collective bargaining agreement, or statute to the contrary, either party to an employment-at-will relationship may terminate the employment for any cause or no cause. </a:t>
            </a:r>
          </a:p>
          <a:p>
            <a:pPr lvl="2"/>
            <a:endParaRPr lang="en-US" sz="1800">
              <a:latin typeface="Lora" pitchFamily="2" charset="0"/>
            </a:endParaRPr>
          </a:p>
          <a:p>
            <a:endParaRPr lang="en-US">
              <a:latin typeface="Lora" pitchFamily="2" charset="0"/>
            </a:endParaRPr>
          </a:p>
        </p:txBody>
      </p:sp>
    </p:spTree>
    <p:extLst>
      <p:ext uri="{BB962C8B-B14F-4D97-AF65-F5344CB8AC3E}">
        <p14:creationId xmlns:p14="http://schemas.microsoft.com/office/powerpoint/2010/main" val="56507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74CA-3FE8-4BB1-9A2A-C9843C075CEB}"/>
              </a:ext>
            </a:extLst>
          </p:cNvPr>
          <p:cNvSpPr>
            <a:spLocks noGrp="1"/>
          </p:cNvSpPr>
          <p:nvPr>
            <p:ph type="title"/>
          </p:nvPr>
        </p:nvSpPr>
        <p:spPr>
          <a:xfrm>
            <a:off x="2250100" y="728209"/>
            <a:ext cx="7691797" cy="1188720"/>
          </a:xfrm>
          <a:ln>
            <a:solidFill>
              <a:schemeClr val="tx1"/>
            </a:solidFill>
          </a:ln>
          <a:effectLst/>
          <a:scene3d>
            <a:camera prst="orthographicFront">
              <a:rot lat="0" lon="0" rev="0"/>
            </a:camera>
            <a:lightRig rig="contrasting" dir="t">
              <a:rot lat="0" lon="0" rev="7800000"/>
            </a:lightRig>
          </a:scene3d>
          <a:sp3d>
            <a:bevelT w="139700" h="139700"/>
          </a:sp3d>
        </p:spPr>
        <p:txBody>
          <a:bodyPr/>
          <a:lstStyle/>
          <a:p>
            <a:r>
              <a:rPr lang="en-US">
                <a:latin typeface="Lora" pitchFamily="2" charset="0"/>
              </a:rPr>
              <a:t>Most COMMON employment law statutes</a:t>
            </a:r>
          </a:p>
        </p:txBody>
      </p:sp>
      <p:sp>
        <p:nvSpPr>
          <p:cNvPr id="3" name="Content Placeholder 2">
            <a:extLst>
              <a:ext uri="{FF2B5EF4-FFF2-40B4-BE49-F238E27FC236}">
                <a16:creationId xmlns:a16="http://schemas.microsoft.com/office/drawing/2014/main" id="{87BFCD8C-1CE7-4707-BAE8-0E6CABC8443F}"/>
              </a:ext>
            </a:extLst>
          </p:cNvPr>
          <p:cNvSpPr>
            <a:spLocks noGrp="1"/>
          </p:cNvSpPr>
          <p:nvPr>
            <p:ph idx="1"/>
          </p:nvPr>
        </p:nvSpPr>
        <p:spPr>
          <a:xfrm>
            <a:off x="1963403" y="2150144"/>
            <a:ext cx="8265189" cy="4091936"/>
          </a:xfrm>
        </p:spPr>
        <p:txBody>
          <a:bodyPr>
            <a:normAutofit fontScale="92500" lnSpcReduction="10000"/>
          </a:bodyPr>
          <a:lstStyle/>
          <a:p>
            <a:pPr lvl="0"/>
            <a:r>
              <a:rPr lang="en-US" sz="2600">
                <a:latin typeface="Lora" pitchFamily="2" charset="0"/>
              </a:rPr>
              <a:t>Title VII of the Civil Rights Act of 1964 (Title VII)</a:t>
            </a:r>
            <a:endParaRPr lang="en-US" sz="2600">
              <a:highlight>
                <a:srgbClr val="FFFF00"/>
              </a:highlight>
              <a:latin typeface="Lora" pitchFamily="2" charset="0"/>
            </a:endParaRPr>
          </a:p>
          <a:p>
            <a:pPr lvl="0"/>
            <a:r>
              <a:rPr lang="en-US" sz="2600">
                <a:latin typeface="Lora" pitchFamily="2" charset="0"/>
              </a:rPr>
              <a:t>Age Discrimination in Employment Act (ADEA)</a:t>
            </a:r>
          </a:p>
          <a:p>
            <a:r>
              <a:rPr lang="en-US" sz="2600">
                <a:latin typeface="Lora" pitchFamily="2" charset="0"/>
              </a:rPr>
              <a:t>Americans with Disabilities Act (ADA)</a:t>
            </a:r>
          </a:p>
          <a:p>
            <a:pPr lvl="0"/>
            <a:r>
              <a:rPr lang="en-US" sz="2600">
                <a:latin typeface="Lora" pitchFamily="2" charset="0"/>
              </a:rPr>
              <a:t>Colorado Anti-Discrimination Act (CADA)</a:t>
            </a:r>
          </a:p>
          <a:p>
            <a:pPr lvl="0"/>
            <a:r>
              <a:rPr lang="en-US" sz="2600">
                <a:latin typeface="Lora" pitchFamily="2" charset="0"/>
              </a:rPr>
              <a:t>42 U.S.C. § 1981</a:t>
            </a:r>
          </a:p>
          <a:p>
            <a:pPr lvl="0"/>
            <a:r>
              <a:rPr lang="en-US" sz="2600">
                <a:latin typeface="Lora" pitchFamily="2" charset="0"/>
              </a:rPr>
              <a:t>42 U.S.C. § 1983</a:t>
            </a:r>
          </a:p>
          <a:p>
            <a:pPr lvl="0"/>
            <a:r>
              <a:rPr lang="en-US" sz="2600">
                <a:latin typeface="Lora" pitchFamily="2" charset="0"/>
              </a:rPr>
              <a:t>Family Medical Leave Act (FMLA)</a:t>
            </a:r>
          </a:p>
          <a:p>
            <a:pPr lvl="0"/>
            <a:r>
              <a:rPr lang="en-US" sz="2600">
                <a:latin typeface="Lora" pitchFamily="2" charset="0"/>
              </a:rPr>
              <a:t>Equal Pay Act (EPA)</a:t>
            </a:r>
          </a:p>
          <a:p>
            <a:pPr lvl="0"/>
            <a:r>
              <a:rPr lang="en-US" sz="2600">
                <a:latin typeface="Lora" pitchFamily="2" charset="0"/>
              </a:rPr>
              <a:t>Colorado Equal Pay for Equal Work Act (CEPEWA)</a:t>
            </a:r>
          </a:p>
          <a:p>
            <a:pPr marL="0" lvl="0" indent="0">
              <a:buNone/>
            </a:pPr>
            <a:endParaRPr lang="en-US" sz="2600">
              <a:latin typeface="Lora" pitchFamily="2" charset="0"/>
            </a:endParaRPr>
          </a:p>
          <a:p>
            <a:pPr lvl="0"/>
            <a:endParaRPr lang="en-US" sz="2000">
              <a:latin typeface="Lora" pitchFamily="2" charset="0"/>
            </a:endParaRPr>
          </a:p>
        </p:txBody>
      </p:sp>
    </p:spTree>
    <p:extLst>
      <p:ext uri="{BB962C8B-B14F-4D97-AF65-F5344CB8AC3E}">
        <p14:creationId xmlns:p14="http://schemas.microsoft.com/office/powerpoint/2010/main" val="345221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6D86-2AC6-AD9E-31DD-9A2ECEE6E79F}"/>
              </a:ext>
            </a:extLst>
          </p:cNvPr>
          <p:cNvSpPr>
            <a:spLocks noGrp="1"/>
          </p:cNvSpPr>
          <p:nvPr>
            <p:ph type="title"/>
          </p:nvPr>
        </p:nvSpPr>
        <p:spPr>
          <a:xfrm>
            <a:off x="2231136" y="610996"/>
            <a:ext cx="7729728" cy="1188720"/>
          </a:xfrm>
        </p:spPr>
        <p:txBody>
          <a:bodyPr/>
          <a:lstStyle/>
          <a:p>
            <a:r>
              <a:rPr lang="en-US">
                <a:latin typeface="Lora" pitchFamily="2" charset="0"/>
              </a:rPr>
              <a:t>Other employment law statutes that we won’t cover today</a:t>
            </a:r>
          </a:p>
        </p:txBody>
      </p:sp>
      <p:sp>
        <p:nvSpPr>
          <p:cNvPr id="3" name="Content Placeholder 2">
            <a:extLst>
              <a:ext uri="{FF2B5EF4-FFF2-40B4-BE49-F238E27FC236}">
                <a16:creationId xmlns:a16="http://schemas.microsoft.com/office/drawing/2014/main" id="{5B0EA5F2-3429-62B6-94A2-F47DBEE7B97E}"/>
              </a:ext>
            </a:extLst>
          </p:cNvPr>
          <p:cNvSpPr>
            <a:spLocks noGrp="1"/>
          </p:cNvSpPr>
          <p:nvPr>
            <p:ph idx="1"/>
          </p:nvPr>
        </p:nvSpPr>
        <p:spPr>
          <a:xfrm>
            <a:off x="2231136" y="1954924"/>
            <a:ext cx="7729728" cy="3900937"/>
          </a:xfrm>
        </p:spPr>
        <p:txBody>
          <a:bodyPr>
            <a:noAutofit/>
          </a:bodyPr>
          <a:lstStyle/>
          <a:p>
            <a:r>
              <a:rPr lang="en-US" sz="2000">
                <a:latin typeface="Lora" pitchFamily="2" charset="0"/>
              </a:rPr>
              <a:t>Colorado Wage Claim Act</a:t>
            </a:r>
          </a:p>
          <a:p>
            <a:r>
              <a:rPr lang="en-US" sz="2000">
                <a:latin typeface="Lora" pitchFamily="2" charset="0"/>
              </a:rPr>
              <a:t>Fair Labor Standards Act</a:t>
            </a:r>
          </a:p>
          <a:p>
            <a:r>
              <a:rPr lang="en-US" sz="2000">
                <a:latin typeface="Lora" pitchFamily="2" charset="0"/>
              </a:rPr>
              <a:t>Colorado Healthy Families and Workplaces Act (HFWA)</a:t>
            </a:r>
          </a:p>
          <a:p>
            <a:r>
              <a:rPr lang="en-US" sz="2000">
                <a:latin typeface="Lora" pitchFamily="2" charset="0"/>
              </a:rPr>
              <a:t>Colorado Public Health Emergency Whistleblower Act (PHEW)</a:t>
            </a:r>
          </a:p>
          <a:p>
            <a:r>
              <a:rPr lang="en-US" sz="2000">
                <a:latin typeface="Lora" pitchFamily="2" charset="0"/>
              </a:rPr>
              <a:t>Lawful Off-Duty Conduct Statute</a:t>
            </a:r>
          </a:p>
          <a:p>
            <a:r>
              <a:rPr lang="en-US" sz="2000">
                <a:latin typeface="Lora" pitchFamily="2" charset="0"/>
              </a:rPr>
              <a:t>Common-law claims, e.g., interference with contract, outrageous conduct, sexual misconduct, breach of contract, promissory estoppel, unjust enrichment </a:t>
            </a:r>
          </a:p>
          <a:p>
            <a:r>
              <a:rPr lang="en-US" sz="2000">
                <a:latin typeface="Lora" pitchFamily="2" charset="0"/>
              </a:rPr>
              <a:t>ERISA</a:t>
            </a:r>
          </a:p>
          <a:p>
            <a:r>
              <a:rPr lang="en-US" sz="2000">
                <a:latin typeface="Lora" pitchFamily="2" charset="0"/>
              </a:rPr>
              <a:t>And so many more!</a:t>
            </a:r>
          </a:p>
          <a:p>
            <a:endParaRPr lang="en-US" sz="2000">
              <a:latin typeface="Lora" pitchFamily="2" charset="0"/>
            </a:endParaRPr>
          </a:p>
        </p:txBody>
      </p:sp>
    </p:spTree>
    <p:extLst>
      <p:ext uri="{BB962C8B-B14F-4D97-AF65-F5344CB8AC3E}">
        <p14:creationId xmlns:p14="http://schemas.microsoft.com/office/powerpoint/2010/main" val="30771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1481959" y="248583"/>
            <a:ext cx="8655953" cy="1169399"/>
          </a:xfrm>
        </p:spPr>
        <p:txBody>
          <a:bodyPr>
            <a:normAutofit fontScale="90000"/>
          </a:bodyPr>
          <a:lstStyle/>
          <a:p>
            <a:r>
              <a:rPr lang="en-US" sz="3100">
                <a:latin typeface="Lora" pitchFamily="2" charset="0"/>
              </a:rPr>
              <a:t>A note about administrative exhaustion</a:t>
            </a: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192696" y="1523999"/>
            <a:ext cx="9780104" cy="5579165"/>
          </a:xfrm>
        </p:spPr>
        <p:txBody>
          <a:bodyPr>
            <a:noAutofit/>
          </a:bodyPr>
          <a:lstStyle/>
          <a:p>
            <a:r>
              <a:rPr lang="en-US">
                <a:latin typeface="Lora" pitchFamily="2" charset="0"/>
              </a:rPr>
              <a:t>Certain claims require that a charge of discrimination be filed with:</a:t>
            </a:r>
          </a:p>
          <a:p>
            <a:pPr lvl="1"/>
            <a:r>
              <a:rPr lang="en-US">
                <a:latin typeface="Lora" pitchFamily="2" charset="0"/>
              </a:rPr>
              <a:t>Equal Employment Opportunity Commission (EEOC) for Title VII, ADA, and ADEA claims within </a:t>
            </a:r>
            <a:r>
              <a:rPr lang="en-US" u="sng">
                <a:latin typeface="Lora" pitchFamily="2" charset="0"/>
              </a:rPr>
              <a:t>300 days of adverse action</a:t>
            </a:r>
          </a:p>
          <a:p>
            <a:pPr lvl="1"/>
            <a:r>
              <a:rPr lang="en-US">
                <a:latin typeface="Lora" pitchFamily="2" charset="0"/>
              </a:rPr>
              <a:t>Colorado Civil Rights Division (CCRD) for CADA claims within </a:t>
            </a:r>
            <a:r>
              <a:rPr lang="en-US" u="sng">
                <a:latin typeface="Lora" pitchFamily="2" charset="0"/>
              </a:rPr>
              <a:t>300 days of adverse action**</a:t>
            </a:r>
          </a:p>
          <a:p>
            <a:r>
              <a:rPr lang="en-US">
                <a:latin typeface="Lora" pitchFamily="2" charset="0"/>
              </a:rPr>
              <a:t>If you file a timely charge with the CCRD and the EEOC also has jurisdiction (i.e., the employer has the requisite number of employees), the charge will be dual-filed with the EEOC; this </a:t>
            </a:r>
            <a:r>
              <a:rPr lang="en-US">
                <a:latin typeface="Lora" pitchFamily="2" charset="0"/>
                <a:sym typeface="Wingdings" panose="05000000000000000000" pitchFamily="2" charset="2"/>
              </a:rPr>
              <a:t>allows for exhaustion of </a:t>
            </a:r>
            <a:r>
              <a:rPr lang="en-US">
                <a:latin typeface="Lora" pitchFamily="2" charset="0"/>
              </a:rPr>
              <a:t>federal and state claims</a:t>
            </a:r>
          </a:p>
          <a:p>
            <a:r>
              <a:rPr lang="en-US">
                <a:latin typeface="Lora" pitchFamily="2" charset="0"/>
              </a:rPr>
              <a:t>Can only file suit after receipt of Notice of Right to Sue (NRTS)</a:t>
            </a:r>
          </a:p>
          <a:p>
            <a:pPr lvl="1"/>
            <a:r>
              <a:rPr lang="en-US">
                <a:latin typeface="Lora" pitchFamily="2" charset="0"/>
              </a:rPr>
              <a:t>Except for an ADEA claim: can file a lawsuit 60 days after filing a charge w/o a NRTS </a:t>
            </a:r>
          </a:p>
          <a:p>
            <a:pPr lvl="1"/>
            <a:r>
              <a:rPr lang="en-US">
                <a:latin typeface="Lora" pitchFamily="2" charset="0"/>
              </a:rPr>
              <a:t>Have 90 days to file a lawsuit from receipt of NRTS (but use the date on the NRTS to be safe)</a:t>
            </a:r>
          </a:p>
          <a:p>
            <a:r>
              <a:rPr lang="en-US">
                <a:latin typeface="Lora" pitchFamily="2" charset="0"/>
              </a:rPr>
              <a:t>Exhaustion is an affirmative defense, not a jurisdictional requirement. </a:t>
            </a:r>
            <a:r>
              <a:rPr lang="en-US" i="1">
                <a:latin typeface="Lora" pitchFamily="2" charset="0"/>
              </a:rPr>
              <a:t>Lincoln v. BNSF Ry. Co.,</a:t>
            </a:r>
            <a:r>
              <a:rPr lang="en-US">
                <a:latin typeface="Lora" pitchFamily="2" charset="0"/>
              </a:rPr>
              <a:t> 900 F.3d 1166 (10th Cir. 2018).</a:t>
            </a:r>
          </a:p>
          <a:p>
            <a:pPr marL="0" indent="0">
              <a:buNone/>
            </a:pPr>
            <a:endParaRPr lang="en-US">
              <a:latin typeface="Lora" pitchFamily="2" charset="0"/>
            </a:endParaRPr>
          </a:p>
        </p:txBody>
      </p:sp>
    </p:spTree>
    <p:extLst>
      <p:ext uri="{BB962C8B-B14F-4D97-AF65-F5344CB8AC3E}">
        <p14:creationId xmlns:p14="http://schemas.microsoft.com/office/powerpoint/2010/main" val="3727429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1726885" y="248583"/>
            <a:ext cx="8411027" cy="1169399"/>
          </a:xfrm>
        </p:spPr>
        <p:txBody>
          <a:bodyPr>
            <a:normAutofit fontScale="90000"/>
          </a:bodyPr>
          <a:lstStyle/>
          <a:p>
            <a:r>
              <a:rPr lang="en-US" sz="3100">
                <a:latin typeface="Lora" pitchFamily="2" charset="0"/>
              </a:rPr>
              <a:t>administrative exhaustion (cont.)</a:t>
            </a: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1205948" y="1613347"/>
            <a:ext cx="9780104" cy="4996070"/>
          </a:xfrm>
        </p:spPr>
        <p:txBody>
          <a:bodyPr>
            <a:noAutofit/>
          </a:bodyPr>
          <a:lstStyle/>
          <a:p>
            <a:r>
              <a:rPr lang="en-US" dirty="0">
                <a:latin typeface="Lora" pitchFamily="2" charset="0"/>
              </a:rPr>
              <a:t>You must exhaust </a:t>
            </a:r>
            <a:r>
              <a:rPr lang="en-US" i="1" dirty="0">
                <a:latin typeface="Lora" pitchFamily="2" charset="0"/>
              </a:rPr>
              <a:t>every</a:t>
            </a:r>
            <a:r>
              <a:rPr lang="en-US" dirty="0">
                <a:latin typeface="Lora" pitchFamily="2" charset="0"/>
              </a:rPr>
              <a:t> discriminatory act, including ones that occur after the initial charge filing by filing a new charge.</a:t>
            </a:r>
          </a:p>
          <a:p>
            <a:r>
              <a:rPr lang="en-US" dirty="0">
                <a:latin typeface="Lora" pitchFamily="2" charset="0"/>
              </a:rPr>
              <a:t>For “untimely” adverse actions that occurred before the 300-day filing window, you may still be able to use them:</a:t>
            </a:r>
          </a:p>
          <a:p>
            <a:pPr lvl="1"/>
            <a:r>
              <a:rPr lang="en-US" u="sng" dirty="0">
                <a:latin typeface="Lora" pitchFamily="2" charset="0"/>
              </a:rPr>
              <a:t>If there was a hostile work environment</a:t>
            </a:r>
            <a:r>
              <a:rPr lang="en-US" dirty="0">
                <a:latin typeface="Lora" pitchFamily="2" charset="0"/>
              </a:rPr>
              <a:t>, “the entire time period of the hostile work environment may be considered by a court for the purposes of determining liability,” even those incidents that fall outside the charge filing period, so long as they are related to timely acts. </a:t>
            </a:r>
            <a:r>
              <a:rPr lang="en-US" i="1" dirty="0" err="1">
                <a:latin typeface="Lora" pitchFamily="2" charset="0"/>
              </a:rPr>
              <a:t>Nat’l</a:t>
            </a:r>
            <a:r>
              <a:rPr lang="en-US" i="1" dirty="0">
                <a:latin typeface="Lora" pitchFamily="2" charset="0"/>
              </a:rPr>
              <a:t> R.R. Passenger Corp. v. Morgan</a:t>
            </a:r>
            <a:r>
              <a:rPr lang="en-US" dirty="0">
                <a:latin typeface="Lora" pitchFamily="2" charset="0"/>
              </a:rPr>
              <a:t>, 536 U.S. 101, 117 (2002)</a:t>
            </a:r>
          </a:p>
          <a:p>
            <a:pPr lvl="2"/>
            <a:r>
              <a:rPr lang="en-US" dirty="0">
                <a:latin typeface="Lora" pitchFamily="2" charset="0"/>
              </a:rPr>
              <a:t>Courts look to several non-exclusive factors in their analysis of whether the untimely and timely acts are related, including “type, frequency, and perpetrator” and “whether the acts occurred when the employee was working in the same place” </a:t>
            </a:r>
            <a:r>
              <a:rPr lang="en-US" i="1" dirty="0">
                <a:latin typeface="Lora" pitchFamily="2" charset="0"/>
              </a:rPr>
              <a:t>Hansen v. SkyWest Airlines</a:t>
            </a:r>
            <a:r>
              <a:rPr lang="en-US" dirty="0">
                <a:latin typeface="Lora" pitchFamily="2" charset="0"/>
              </a:rPr>
              <a:t>, 844 F.3d 914, 923 (10th Cir. 2016)</a:t>
            </a:r>
          </a:p>
          <a:p>
            <a:pPr lvl="1"/>
            <a:r>
              <a:rPr lang="en-US" u="sng" dirty="0">
                <a:latin typeface="Lora" pitchFamily="2" charset="0"/>
              </a:rPr>
              <a:t>As background evidence</a:t>
            </a:r>
            <a:r>
              <a:rPr lang="en-US" dirty="0">
                <a:latin typeface="Lora" pitchFamily="2" charset="0"/>
              </a:rPr>
              <a:t> to support the adverse actions that occurred within the charge filing period, </a:t>
            </a:r>
            <a:r>
              <a:rPr lang="en-US" i="1" dirty="0">
                <a:latin typeface="Lora" pitchFamily="2" charset="0"/>
              </a:rPr>
              <a:t>Morgan</a:t>
            </a:r>
            <a:r>
              <a:rPr lang="en-US" dirty="0">
                <a:latin typeface="Lora" pitchFamily="2" charset="0"/>
              </a:rPr>
              <a:t>, 536 U.S. at 113</a:t>
            </a:r>
          </a:p>
          <a:p>
            <a:pPr marL="0" indent="0">
              <a:buNone/>
            </a:pPr>
            <a:endParaRPr lang="en-US" dirty="0">
              <a:latin typeface="Lora" pitchFamily="2" charset="0"/>
            </a:endParaRPr>
          </a:p>
        </p:txBody>
      </p:sp>
    </p:spTree>
    <p:extLst>
      <p:ext uri="{BB962C8B-B14F-4D97-AF65-F5344CB8AC3E}">
        <p14:creationId xmlns:p14="http://schemas.microsoft.com/office/powerpoint/2010/main" val="245874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018A0-7B66-4E23-9006-BB4FD8192F97}"/>
              </a:ext>
            </a:extLst>
          </p:cNvPr>
          <p:cNvSpPr>
            <a:spLocks noGrp="1"/>
          </p:cNvSpPr>
          <p:nvPr>
            <p:ph type="title"/>
          </p:nvPr>
        </p:nvSpPr>
        <p:spPr>
          <a:xfrm>
            <a:off x="2231136" y="514118"/>
            <a:ext cx="7729728" cy="1188720"/>
          </a:xfrm>
        </p:spPr>
        <p:txBody>
          <a:bodyPr>
            <a:normAutofit fontScale="90000"/>
          </a:bodyPr>
          <a:lstStyle/>
          <a:p>
            <a:r>
              <a:rPr lang="en-US" sz="3100">
                <a:latin typeface="Lora" pitchFamily="2" charset="0"/>
              </a:rPr>
              <a:t>administrative exhaustion (cont.)</a:t>
            </a:r>
            <a:endParaRPr lang="en-US">
              <a:latin typeface="Lora" pitchFamily="2" charset="0"/>
            </a:endParaRPr>
          </a:p>
        </p:txBody>
      </p:sp>
      <p:sp>
        <p:nvSpPr>
          <p:cNvPr id="3" name="Content Placeholder 2">
            <a:extLst>
              <a:ext uri="{FF2B5EF4-FFF2-40B4-BE49-F238E27FC236}">
                <a16:creationId xmlns:a16="http://schemas.microsoft.com/office/drawing/2014/main" id="{40A2D017-8377-455F-8B96-A01431C38892}"/>
              </a:ext>
            </a:extLst>
          </p:cNvPr>
          <p:cNvSpPr>
            <a:spLocks noGrp="1"/>
          </p:cNvSpPr>
          <p:nvPr>
            <p:ph idx="1"/>
          </p:nvPr>
        </p:nvSpPr>
        <p:spPr>
          <a:xfrm>
            <a:off x="2231136" y="1912608"/>
            <a:ext cx="7729728" cy="4101423"/>
          </a:xfrm>
        </p:spPr>
        <p:txBody>
          <a:bodyPr>
            <a:normAutofit fontScale="92500" lnSpcReduction="20000"/>
          </a:bodyPr>
          <a:lstStyle/>
          <a:p>
            <a:r>
              <a:rPr lang="en-US" sz="2000">
                <a:latin typeface="Lora" pitchFamily="2" charset="0"/>
              </a:rPr>
              <a:t>Statutes that </a:t>
            </a:r>
            <a:r>
              <a:rPr lang="en-US" sz="2000" i="1">
                <a:latin typeface="Lora" pitchFamily="2" charset="0"/>
              </a:rPr>
              <a:t>require</a:t>
            </a:r>
            <a:r>
              <a:rPr lang="en-US" sz="2000">
                <a:latin typeface="Lora" pitchFamily="2" charset="0"/>
              </a:rPr>
              <a:t> administrative exhaustion:</a:t>
            </a:r>
          </a:p>
          <a:p>
            <a:pPr lvl="1"/>
            <a:r>
              <a:rPr lang="en-US" sz="1800">
                <a:latin typeface="Lora" pitchFamily="2" charset="0"/>
              </a:rPr>
              <a:t>Title VII</a:t>
            </a:r>
          </a:p>
          <a:p>
            <a:pPr lvl="1"/>
            <a:r>
              <a:rPr lang="en-US" sz="1800">
                <a:latin typeface="Lora" pitchFamily="2" charset="0"/>
              </a:rPr>
              <a:t>ADA</a:t>
            </a:r>
          </a:p>
          <a:p>
            <a:pPr lvl="1"/>
            <a:r>
              <a:rPr lang="en-US" sz="1800">
                <a:latin typeface="Lora" pitchFamily="2" charset="0"/>
              </a:rPr>
              <a:t>CADA</a:t>
            </a:r>
          </a:p>
          <a:p>
            <a:pPr lvl="1"/>
            <a:r>
              <a:rPr lang="en-US" sz="2000">
                <a:latin typeface="Lora" pitchFamily="2" charset="0"/>
              </a:rPr>
              <a:t>ADEA (but you can file 60 days after filing)</a:t>
            </a:r>
          </a:p>
          <a:p>
            <a:pPr lvl="1"/>
            <a:r>
              <a:rPr lang="en-US" sz="2000">
                <a:latin typeface="Lora" pitchFamily="2" charset="0"/>
              </a:rPr>
              <a:t>HWFA &amp; PHEW (with the CDLE)</a:t>
            </a:r>
          </a:p>
          <a:p>
            <a:r>
              <a:rPr lang="en-US" sz="2000">
                <a:latin typeface="Lora" pitchFamily="2" charset="0"/>
              </a:rPr>
              <a:t>Statutes that </a:t>
            </a:r>
            <a:r>
              <a:rPr lang="en-US" sz="2000" i="1">
                <a:latin typeface="Lora" pitchFamily="2" charset="0"/>
              </a:rPr>
              <a:t>do not</a:t>
            </a:r>
            <a:r>
              <a:rPr lang="en-US" sz="2000">
                <a:latin typeface="Lora" pitchFamily="2" charset="0"/>
              </a:rPr>
              <a:t> require administrative exhaustion:</a:t>
            </a:r>
          </a:p>
          <a:p>
            <a:pPr lvl="1"/>
            <a:r>
              <a:rPr lang="en-US" sz="1800">
                <a:latin typeface="Lora" pitchFamily="2" charset="0"/>
              </a:rPr>
              <a:t>42 U.S.C. § 1981</a:t>
            </a:r>
          </a:p>
          <a:p>
            <a:pPr lvl="1"/>
            <a:r>
              <a:rPr lang="en-US" sz="1800">
                <a:latin typeface="Lora" pitchFamily="2" charset="0"/>
              </a:rPr>
              <a:t>42 U.S.C. § 1983</a:t>
            </a:r>
          </a:p>
          <a:p>
            <a:pPr lvl="1"/>
            <a:r>
              <a:rPr lang="en-US" sz="1800">
                <a:latin typeface="Lora" pitchFamily="2" charset="0"/>
              </a:rPr>
              <a:t>FMLA</a:t>
            </a:r>
          </a:p>
          <a:p>
            <a:pPr lvl="1"/>
            <a:r>
              <a:rPr lang="en-US" sz="1800">
                <a:latin typeface="Lora" pitchFamily="2" charset="0"/>
              </a:rPr>
              <a:t>EPA (filing with EEOC is optional)</a:t>
            </a:r>
          </a:p>
          <a:p>
            <a:pPr lvl="1"/>
            <a:r>
              <a:rPr lang="en-US" sz="1800">
                <a:latin typeface="Lora" pitchFamily="2" charset="0"/>
              </a:rPr>
              <a:t>EPEWA (filing with CCRD is optional)</a:t>
            </a:r>
            <a:endParaRPr lang="en-US">
              <a:latin typeface="Lora" pitchFamily="2" charset="0"/>
            </a:endParaRPr>
          </a:p>
        </p:txBody>
      </p:sp>
    </p:spTree>
    <p:extLst>
      <p:ext uri="{BB962C8B-B14F-4D97-AF65-F5344CB8AC3E}">
        <p14:creationId xmlns:p14="http://schemas.microsoft.com/office/powerpoint/2010/main" val="181748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5E924-6924-694F-A53F-12476CF8B809}"/>
              </a:ext>
            </a:extLst>
          </p:cNvPr>
          <p:cNvSpPr>
            <a:spLocks noGrp="1"/>
          </p:cNvSpPr>
          <p:nvPr>
            <p:ph type="title"/>
          </p:nvPr>
        </p:nvSpPr>
        <p:spPr>
          <a:xfrm>
            <a:off x="2137006" y="480598"/>
            <a:ext cx="7729728" cy="1188720"/>
          </a:xfrm>
        </p:spPr>
        <p:txBody>
          <a:bodyPr>
            <a:normAutofit fontScale="90000"/>
          </a:bodyPr>
          <a:lstStyle/>
          <a:p>
            <a:r>
              <a:rPr lang="en-US">
                <a:latin typeface="Lora" pitchFamily="2" charset="0"/>
              </a:rPr>
              <a:t>Statutes of limitation for claims with no administrative exhaustion</a:t>
            </a:r>
          </a:p>
        </p:txBody>
      </p:sp>
      <p:sp>
        <p:nvSpPr>
          <p:cNvPr id="3" name="Content Placeholder 2">
            <a:extLst>
              <a:ext uri="{FF2B5EF4-FFF2-40B4-BE49-F238E27FC236}">
                <a16:creationId xmlns:a16="http://schemas.microsoft.com/office/drawing/2014/main" id="{6634B0B3-C91F-CA4B-AE49-627E7F570B7B}"/>
              </a:ext>
            </a:extLst>
          </p:cNvPr>
          <p:cNvSpPr>
            <a:spLocks noGrp="1"/>
          </p:cNvSpPr>
          <p:nvPr>
            <p:ph idx="1"/>
          </p:nvPr>
        </p:nvSpPr>
        <p:spPr>
          <a:xfrm>
            <a:off x="2137006" y="1940361"/>
            <a:ext cx="7729728" cy="4267200"/>
          </a:xfrm>
        </p:spPr>
        <p:txBody>
          <a:bodyPr>
            <a:normAutofit lnSpcReduction="10000"/>
          </a:bodyPr>
          <a:lstStyle/>
          <a:p>
            <a:r>
              <a:rPr lang="en-US" sz="2000" dirty="0">
                <a:latin typeface="Lora" pitchFamily="2" charset="0"/>
              </a:rPr>
              <a:t>42 U.S.C. § 1981: </a:t>
            </a:r>
          </a:p>
          <a:p>
            <a:pPr lvl="1"/>
            <a:r>
              <a:rPr lang="en-US" sz="1800" dirty="0">
                <a:latin typeface="Lora" pitchFamily="2" charset="0"/>
              </a:rPr>
              <a:t>4-year SOL on breach of contract claims (e.g., termination)</a:t>
            </a:r>
          </a:p>
          <a:p>
            <a:pPr lvl="1"/>
            <a:r>
              <a:rPr lang="en-US" sz="1800" dirty="0">
                <a:latin typeface="Lora" pitchFamily="2" charset="0"/>
              </a:rPr>
              <a:t>2-year SOL on failure to contract claims (e.g., failure to hire)</a:t>
            </a:r>
          </a:p>
          <a:p>
            <a:r>
              <a:rPr lang="en-US" sz="2000" dirty="0">
                <a:latin typeface="Lora" pitchFamily="2" charset="0"/>
              </a:rPr>
              <a:t>42 U.S.C. § 1983: </a:t>
            </a:r>
            <a:r>
              <a:rPr lang="en-US" sz="1800" dirty="0">
                <a:latin typeface="Lora" pitchFamily="2" charset="0"/>
              </a:rPr>
              <a:t>3 years</a:t>
            </a:r>
          </a:p>
          <a:p>
            <a:r>
              <a:rPr lang="en-US" sz="2000" dirty="0">
                <a:latin typeface="Lora" pitchFamily="2" charset="0"/>
              </a:rPr>
              <a:t>FMLA: 2 years (increases to 3 years if violation was willful)</a:t>
            </a:r>
          </a:p>
          <a:p>
            <a:r>
              <a:rPr lang="en-US" sz="2000" dirty="0">
                <a:latin typeface="Lora" pitchFamily="2" charset="0"/>
              </a:rPr>
              <a:t>EPA: 2 years from each disparate pay period (increases to 3 years if violation was willful)</a:t>
            </a:r>
          </a:p>
          <a:p>
            <a:r>
              <a:rPr lang="en-US" sz="2000" dirty="0">
                <a:latin typeface="Lora" pitchFamily="2" charset="0"/>
              </a:rPr>
              <a:t>CEPEWA: 2 years</a:t>
            </a:r>
          </a:p>
          <a:p>
            <a:pPr marL="228600" lvl="1" indent="0">
              <a:buNone/>
            </a:pPr>
            <a:endParaRPr lang="en-US" sz="1800" dirty="0">
              <a:latin typeface="Lora" pitchFamily="2" charset="0"/>
            </a:endParaRPr>
          </a:p>
          <a:p>
            <a:pPr marL="228600" lvl="1" indent="0">
              <a:buNone/>
            </a:pPr>
            <a:r>
              <a:rPr lang="en-US" sz="1800" u="sng" dirty="0">
                <a:latin typeface="Lora" pitchFamily="2" charset="0"/>
              </a:rPr>
              <a:t>Note:</a:t>
            </a:r>
            <a:r>
              <a:rPr lang="en-US" sz="1800" dirty="0">
                <a:latin typeface="Lora" pitchFamily="2" charset="0"/>
              </a:rPr>
              <a:t> these claims </a:t>
            </a:r>
            <a:r>
              <a:rPr lang="en-US" sz="1800" i="1" dirty="0">
                <a:latin typeface="Lora" pitchFamily="2" charset="0"/>
              </a:rPr>
              <a:t>do not</a:t>
            </a:r>
            <a:r>
              <a:rPr lang="en-US" sz="1800" dirty="0">
                <a:latin typeface="Lora" pitchFamily="2" charset="0"/>
              </a:rPr>
              <a:t> toll</a:t>
            </a:r>
            <a:r>
              <a:rPr lang="en-US" sz="1800" i="1" dirty="0">
                <a:latin typeface="Lora" pitchFamily="2" charset="0"/>
              </a:rPr>
              <a:t> </a:t>
            </a:r>
            <a:r>
              <a:rPr lang="en-US" sz="1800" dirty="0">
                <a:latin typeface="Lora" pitchFamily="2" charset="0"/>
              </a:rPr>
              <a:t>pending the outcome of a EEOC or CCRD charge</a:t>
            </a:r>
            <a:endParaRPr lang="en-US" dirty="0">
              <a:latin typeface="Lora" pitchFamily="2" charset="0"/>
            </a:endParaRPr>
          </a:p>
          <a:p>
            <a:endParaRPr lang="en-US" dirty="0">
              <a:latin typeface="Lora" pitchFamily="2" charset="0"/>
            </a:endParaRPr>
          </a:p>
        </p:txBody>
      </p:sp>
    </p:spTree>
    <p:extLst>
      <p:ext uri="{BB962C8B-B14F-4D97-AF65-F5344CB8AC3E}">
        <p14:creationId xmlns:p14="http://schemas.microsoft.com/office/powerpoint/2010/main" val="170476017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Tahoma"/>
        <a:font script="Arab" typeface="Majalla UI"/>
        <a:font script="Hebr" typeface="Arial"/>
        <a:font script="Telu" typeface="Gautami"/>
        <a:font script="Ethi" typeface="Nyala"/>
        <a:font script="Jpan" typeface="HGｺﾞｼｯｸE"/>
        <a:font script="Grek" typeface="Corbel"/>
        <a:font script="Sinh" typeface="Iskoola Pota"/>
        <a:font script="Taml" typeface="Latha"/>
        <a:font script="Deva" typeface="Mangal"/>
        <a:font script="Knda" typeface="Tunga"/>
        <a:font script="Tibt" typeface="Microsoft Himalaya"/>
        <a:font script="Khmr" typeface="DaunPenh"/>
        <a:font script="Hant" typeface="微軟正黑體"/>
        <a:font script="Cyrl" typeface="Corbel"/>
        <a:font script="Laoo" typeface="DokChampa"/>
        <a:font script="Mong" typeface="Mongolian Baiti"/>
        <a:font script="Hans" typeface="华文中宋"/>
        <a:font script="Guru" typeface="Raavi"/>
        <a:font script="Thaa" typeface="MV Boli"/>
        <a:font script="Cans" typeface="Euphemia"/>
        <a:font script="Hang" typeface="휴먼매직체"/>
        <a:font script="Syrc" typeface="Estrangelo Edessa"/>
      </a:majorFont>
      <a:minorFont>
        <a:latin typeface="Gill Sans MT" panose="020B0502020104020203"/>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Tahoma"/>
        <a:font script="Arab" typeface="Majalla UI"/>
        <a:font script="Hebr" typeface="Arial"/>
        <a:font script="Telu" typeface="Gautami"/>
        <a:font script="Ethi" typeface="Nyala"/>
        <a:font script="Jpan" typeface="HGｺﾞｼｯｸE"/>
        <a:font script="Grek" typeface="Corbel"/>
        <a:font script="Sinh" typeface="Iskoola Pota"/>
        <a:font script="Taml" typeface="Latha"/>
        <a:font script="Deva" typeface="Mangal"/>
        <a:font script="Knda" typeface="Tunga"/>
        <a:font script="Tibt" typeface="Microsoft Himalaya"/>
        <a:font script="Khmr" typeface="DaunPenh"/>
        <a:font script="Hant" typeface="微軟正黑體"/>
        <a:font script="Cyrl" typeface="Corbel"/>
        <a:font script="Laoo" typeface="DokChampa"/>
        <a:font script="Mong" typeface="Mongolian Baiti"/>
        <a:font script="Hans" typeface="华文中宋"/>
        <a:font script="Guru" typeface="Raavi"/>
        <a:font script="Thaa" typeface="MV Boli"/>
        <a:font script="Cans" typeface="Euphemia"/>
        <a:font script="Hang" typeface="휴먼매직체"/>
        <a:font script="Syrc" typeface="Estrangelo Edessa"/>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tileRect/>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tileRect/>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Tibt" typeface="Microsoft Himalaya"/>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Talu" typeface="Microsoft New Tai Lue"/>
        <a:font script="Armn" typeface="Arial"/>
        <a:font script="Sinh" typeface="Iskoola Pota"/>
        <a:font script="Tfng" typeface="Ebrima"/>
        <a:font script="Sora" typeface="Nirmala UI"/>
        <a:font script="Deva" typeface="Mangal"/>
        <a:font script="Knda" typeface="Tunga"/>
        <a:font script="Orya" typeface="Kalinga"/>
        <a:font script="Khmr" typeface="MoolBoran"/>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Light"/>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Syrn" typeface="Estrangelo Edessa"/>
        <a:font script="Nkoo" typeface="Ebrima"/>
        <a:font script="Yiii" typeface="Microsoft Yi Baiti"/>
        <a:font script="Cher" typeface="Plantagenet Cherokee"/>
        <a:font script="Geor" typeface="Sylfaen"/>
        <a:font script="Tibt" typeface="Microsoft Himalaya"/>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Talu" typeface="Microsoft New Tai Lue"/>
        <a:font script="Armn" typeface="Arial"/>
        <a:font script="Sinh" typeface="Iskoola Pota"/>
        <a:font script="Tfng" typeface="Ebrima"/>
        <a:font script="Sora" typeface="Nirmala UI"/>
        <a:font script="Deva" typeface="Mangal"/>
        <a:font script="Knda" typeface="Tunga"/>
        <a:font script="Orya" typeface="Kalinga"/>
        <a:font script="Khmr" typeface="DaunPenh"/>
        <a:font script="Mymr" typeface="Myanmar Text"/>
        <a:font script="Olck" typeface="Nirmala UI"/>
        <a:font script="Bugi" typeface="Leelawadee UI"/>
        <a:font script="Java" typeface="Javanese Text"/>
        <a:font script="Taml" typeface="Latha"/>
        <a:font script="Laoo" typeface="DokChampa"/>
        <a:font script="Mong" typeface="Mongolian Baiti"/>
        <a:font script="Hans" typeface="等线"/>
        <a:font script="Phag" typeface="Phagspa"/>
        <a:font script="Guru" typeface="Raavi"/>
        <a:font script="Osma" typeface="Ebrima"/>
        <a:font script="Hant" typeface="新細明體"/>
        <a:font script="Mlym" typeface="Kartik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12</TotalTime>
  <Words>3319</Words>
  <Application>Microsoft Macintosh PowerPoint</Application>
  <PresentationFormat>Widescreen</PresentationFormat>
  <Paragraphs>203</Paragraphs>
  <Slides>26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Gill Sans MT</vt:lpstr>
      <vt:lpstr>Lora</vt:lpstr>
      <vt:lpstr>Parcel</vt:lpstr>
      <vt:lpstr>Representing Pro Bono clients in federal court  Employment law in 80 minutes</vt:lpstr>
      <vt:lpstr>If you accept an employment case…</vt:lpstr>
      <vt:lpstr>At Will Employment</vt:lpstr>
      <vt:lpstr>Most COMMON employment law statutes</vt:lpstr>
      <vt:lpstr>Other employment law statutes that we won’t cover today</vt:lpstr>
      <vt:lpstr>A note about administrative exhaustion</vt:lpstr>
      <vt:lpstr>administrative exhaustion (cont.)</vt:lpstr>
      <vt:lpstr>administrative exhaustion (cont.)</vt:lpstr>
      <vt:lpstr>Statutes of limitation for claims with no administrative exhaustion</vt:lpstr>
      <vt:lpstr> Title vii </vt:lpstr>
      <vt:lpstr> AGE DISCRIMINATION IN EMPLOYMENT ACT (ADEA) </vt:lpstr>
      <vt:lpstr> Americans with disabilities act (ada) </vt:lpstr>
      <vt:lpstr> COLORADO ANTI-DISCRIMINATION ACT (CADA) </vt:lpstr>
      <vt:lpstr> 42 U.S.C. § 1981 </vt:lpstr>
      <vt:lpstr>42 U.S.C. § 1983 </vt:lpstr>
      <vt:lpstr>How do you prove these claims?</vt:lpstr>
      <vt:lpstr>How do you prove these claims? (cont.)</vt:lpstr>
      <vt:lpstr>How do you prove these claims? (cont.)</vt:lpstr>
      <vt:lpstr> FAMILY MEDICAL LEAVE ACT (FMLA) </vt:lpstr>
      <vt:lpstr> FAMILY MEDICAL LEAVE ACT (FMLA) (cont.) </vt:lpstr>
      <vt:lpstr> EQUAL PAY ACT (EPA) </vt:lpstr>
      <vt:lpstr>Equal Pay for Equal Work Act (EPEWA)</vt:lpstr>
      <vt:lpstr>Discovery in employment discrimination cases</vt:lpstr>
      <vt:lpstr> Hypothetical no. 1 </vt:lpstr>
      <vt:lpstr> Hypothetical no. 2 </vt:lpstr>
      <vt:lpstr> Hypothetical no. 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 Bono clients in federal court  Employment law in 80 minutes</dc:title>
  <dc:creator>Ariel DeFazio</dc:creator>
  <cp:lastModifiedBy>Dana Collier Smith</cp:lastModifiedBy>
  <cp:revision>2</cp:revision>
  <cp:lastPrinted>1900-01-01T00:00:00Z</cp:lastPrinted>
  <dcterms:created xsi:type="dcterms:W3CDTF">1900-01-01T00:00:00Z</dcterms:created>
  <dcterms:modified xsi:type="dcterms:W3CDTF">2022-07-22T14:46:51Z</dcterms:modified>
</cp:coreProperties>
</file>