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sldIdLst>
    <p:sldId id="562" r:id="rId2"/>
    <p:sldId id="533" r:id="rId3"/>
    <p:sldId id="548" r:id="rId4"/>
    <p:sldId id="549" r:id="rId5"/>
    <p:sldId id="554" r:id="rId6"/>
    <p:sldId id="550" r:id="rId7"/>
    <p:sldId id="551" r:id="rId8"/>
    <p:sldId id="553" r:id="rId9"/>
    <p:sldId id="552" r:id="rId10"/>
    <p:sldId id="557" r:id="rId11"/>
    <p:sldId id="558" r:id="rId12"/>
    <p:sldId id="561" r:id="rId13"/>
    <p:sldId id="559" r:id="rId14"/>
    <p:sldId id="560" r:id="rId15"/>
    <p:sldId id="5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3297" autoAdjust="0"/>
  </p:normalViewPr>
  <p:slideViewPr>
    <p:cSldViewPr snapToGrid="0">
      <p:cViewPr varScale="1">
        <p:scale>
          <a:sx n="104" d="100"/>
          <a:sy n="104" d="100"/>
        </p:scale>
        <p:origin x="93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F23C-92AC-4624-A95D-2FB1E21CD47A}" type="datetimeFigureOut">
              <a:rPr lang="en-US" smtClean="0"/>
              <a:t>3/27/21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E82C-823B-41FC-9817-B393F499F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6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F23C-92AC-4624-A95D-2FB1E21CD47A}" type="datetimeFigureOut">
              <a:rPr lang="en-US" smtClean="0"/>
              <a:t>3/27/21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E82C-823B-41FC-9817-B393F499F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72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F23C-92AC-4624-A95D-2FB1E21CD47A}" type="datetimeFigureOut">
              <a:rPr lang="en-US" smtClean="0"/>
              <a:t>3/27/21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E82C-823B-41FC-9817-B393F499F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4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F23C-92AC-4624-A95D-2FB1E21CD47A}" type="datetimeFigureOut">
              <a:rPr lang="en-US" smtClean="0"/>
              <a:t>3/27/21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E82C-823B-41FC-9817-B393F499F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38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F23C-92AC-4624-A95D-2FB1E21CD47A}" type="datetimeFigureOut">
              <a:rPr lang="en-US" smtClean="0"/>
              <a:t>3/27/21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E82C-823B-41FC-9817-B393F499F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32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F23C-92AC-4624-A95D-2FB1E21CD47A}" type="datetimeFigureOut">
              <a:rPr lang="en-US" smtClean="0"/>
              <a:t>3/27/21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E82C-823B-41FC-9817-B393F499F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9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F23C-92AC-4624-A95D-2FB1E21CD47A}" type="datetimeFigureOut">
              <a:rPr lang="en-US" smtClean="0"/>
              <a:t>3/27/21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E82C-823B-41FC-9817-B393F499F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5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F23C-92AC-4624-A95D-2FB1E21CD47A}" type="datetimeFigureOut">
              <a:rPr lang="en-US" smtClean="0"/>
              <a:t>3/27/21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E82C-823B-41FC-9817-B393F499F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2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F23C-92AC-4624-A95D-2FB1E21CD47A}" type="datetimeFigureOut">
              <a:rPr lang="en-US" smtClean="0"/>
              <a:t>3/27/21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E82C-823B-41FC-9817-B393F499F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5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F23C-92AC-4624-A95D-2FB1E21CD47A}" type="datetimeFigureOut">
              <a:rPr lang="en-US" smtClean="0"/>
              <a:t>3/27/21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E82C-823B-41FC-9817-B393F499F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4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F23C-92AC-4624-A95D-2FB1E21CD47A}" type="datetimeFigureOut">
              <a:rPr lang="en-US" smtClean="0"/>
              <a:t>3/27/21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E82C-823B-41FC-9817-B393F499F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87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61F23C-92AC-4624-A95D-2FB1E21CD47A}" type="datetimeFigureOut">
              <a:rPr lang="en-US" smtClean="0"/>
              <a:t>3/27/21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2F4E82C-823B-41FC-9817-B393F499FC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65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David Stark, Esq.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&amp;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Jessica  E. Yates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800" dirty="0">
                <a:solidFill>
                  <a:schemeClr val="tx1"/>
                </a:solidFill>
              </a:rPr>
              <a:t>Attorney Regulation Counsel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43280"/>
            <a:ext cx="7315200" cy="520192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002060"/>
                </a:solidFill>
              </a:rPr>
              <a:t>Back to Basics – Ethical Issues      Posed by Attorney Bills</a:t>
            </a:r>
          </a:p>
        </p:txBody>
      </p:sp>
    </p:spTree>
    <p:extLst>
      <p:ext uri="{BB962C8B-B14F-4D97-AF65-F5344CB8AC3E}">
        <p14:creationId xmlns:p14="http://schemas.microsoft.com/office/powerpoint/2010/main" val="3662754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B0FE8-DA47-4451-BA24-2D3083591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Recent Changes in Colorado’s </a:t>
            </a:r>
            <a:br>
              <a:rPr lang="en-US" sz="4400" dirty="0"/>
            </a:br>
            <a:r>
              <a:rPr lang="en-US" sz="4400" dirty="0"/>
              <a:t>Fee Rules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2AB0D-3166-4E6A-971A-5CE56B2F9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8560" y="335280"/>
            <a:ext cx="7755685" cy="6126480"/>
          </a:xfrm>
        </p:spPr>
        <p:txBody>
          <a:bodyPr/>
          <a:lstStyle/>
          <a:p>
            <a:r>
              <a:rPr lang="en-US" sz="2400" dirty="0"/>
              <a:t>Colo. RPC 1.5(h) – Flat fee agreements (January 31, 2019)</a:t>
            </a:r>
          </a:p>
          <a:p>
            <a:pPr lvl="1"/>
            <a:r>
              <a:rPr lang="en-US" sz="2400" i="1" dirty="0"/>
              <a:t>Not the same as a “capped” fee agreement!</a:t>
            </a:r>
          </a:p>
          <a:p>
            <a:pPr lvl="1"/>
            <a:r>
              <a:rPr lang="en-US" sz="2400" dirty="0"/>
              <a:t>When to be paid (or when a deposit is considered earned) with respect to specific tasks or benchmarks</a:t>
            </a:r>
          </a:p>
          <a:p>
            <a:pPr lvl="1"/>
            <a:r>
              <a:rPr lang="en-US" sz="2400" dirty="0"/>
              <a:t>What happens if the representation terminates early?</a:t>
            </a:r>
          </a:p>
          <a:p>
            <a:pPr lvl="1"/>
            <a:r>
              <a:rPr lang="en-US" sz="2400" dirty="0"/>
              <a:t>Sample form agreement</a:t>
            </a:r>
          </a:p>
          <a:p>
            <a:pPr lvl="1"/>
            <a:r>
              <a:rPr lang="en-US" sz="2400" dirty="0"/>
              <a:t>Colo. RPC 1.15A considerations if there is a dispute over whether a benchmark was achieved</a:t>
            </a:r>
          </a:p>
          <a:p>
            <a:pPr lvl="1"/>
            <a:r>
              <a:rPr lang="en-US" sz="2400" dirty="0"/>
              <a:t>Colo. RPC 1.5(a) considerations over an “unreasonable fee” if fee agreement “frontloads” most of earned fees</a:t>
            </a:r>
          </a:p>
          <a:p>
            <a:pPr marL="914400" lvl="2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85856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B0FE8-DA47-4451-BA24-2D3083591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Recent Changes in Colorado’s </a:t>
            </a:r>
            <a:br>
              <a:rPr lang="en-US" sz="4400" dirty="0"/>
            </a:br>
            <a:r>
              <a:rPr lang="en-US" sz="4400" dirty="0"/>
              <a:t>Fee Rules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2AB0D-3166-4E6A-971A-5CE56B2F9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7920" y="579120"/>
            <a:ext cx="7782560" cy="5597843"/>
          </a:xfrm>
        </p:spPr>
        <p:txBody>
          <a:bodyPr>
            <a:normAutofit/>
          </a:bodyPr>
          <a:lstStyle/>
          <a:p>
            <a:r>
              <a:rPr lang="en-US" sz="2400" dirty="0"/>
              <a:t>Colo. RPC 1.5(c) – Contingent fee agreements (January 1, 2021)</a:t>
            </a:r>
          </a:p>
          <a:p>
            <a:pPr lvl="1"/>
            <a:r>
              <a:rPr lang="en-US" sz="2400" dirty="0"/>
              <a:t>Chapter 23.2 repealed and substantively folded into RPC 1.5 so all fee requirements are in one place</a:t>
            </a:r>
          </a:p>
          <a:p>
            <a:pPr lvl="1"/>
            <a:r>
              <a:rPr lang="en-US" sz="2400" dirty="0"/>
              <a:t>Form fee agreement and form disbursement statement</a:t>
            </a:r>
          </a:p>
          <a:p>
            <a:pPr lvl="1"/>
            <a:r>
              <a:rPr lang="en-US" sz="2400" dirty="0"/>
              <a:t>Some changes to the disclosures to clients, more explicit requirements regarding the scope of representation</a:t>
            </a:r>
          </a:p>
          <a:p>
            <a:pPr lvl="1"/>
            <a:r>
              <a:rPr lang="en-US" sz="2400" dirty="0"/>
              <a:t>Addresses conversion clauses, fee sharing with additional counsel</a:t>
            </a:r>
          </a:p>
        </p:txBody>
      </p:sp>
    </p:spTree>
    <p:extLst>
      <p:ext uri="{BB962C8B-B14F-4D97-AF65-F5344CB8AC3E}">
        <p14:creationId xmlns:p14="http://schemas.microsoft.com/office/powerpoint/2010/main" val="3418743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B0FE8-DA47-4451-BA24-2D3083591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Reminders and Practice Tips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2AB0D-3166-4E6A-971A-5CE56B2F9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0" y="568960"/>
            <a:ext cx="7493000" cy="5608003"/>
          </a:xfrm>
        </p:spPr>
        <p:txBody>
          <a:bodyPr>
            <a:normAutofit/>
          </a:bodyPr>
          <a:lstStyle/>
          <a:p>
            <a:r>
              <a:rPr lang="en-US" sz="2500" dirty="0"/>
              <a:t>No such thing as a “nonrefundable” fee or retainer, or any other provision restricting the client’s right to terminate the representation or get a refund of unearned fees.  Colo. RPC 1.5(g)</a:t>
            </a:r>
          </a:p>
          <a:p>
            <a:r>
              <a:rPr lang="en-US" sz="2500" dirty="0"/>
              <a:t>“Scope of representation” is not a defined term – and the source of a lot of client confusion:</a:t>
            </a:r>
          </a:p>
          <a:p>
            <a:pPr lvl="1"/>
            <a:r>
              <a:rPr lang="en-US" sz="2500" dirty="0"/>
              <a:t>Does the scope include counterclaim?  An appeal?</a:t>
            </a:r>
          </a:p>
          <a:p>
            <a:pPr lvl="1"/>
            <a:r>
              <a:rPr lang="en-US" sz="2500" dirty="0"/>
              <a:t>Does the scope of a criminal matter include collateral civil or immigration proceedings?</a:t>
            </a:r>
          </a:p>
          <a:p>
            <a:pPr lvl="1"/>
            <a:r>
              <a:rPr lang="en-US" sz="2500" dirty="0"/>
              <a:t>Should your engagement letter tell the client what you are </a:t>
            </a:r>
            <a:r>
              <a:rPr lang="en-US" sz="2500" u="sng" dirty="0"/>
              <a:t>not</a:t>
            </a:r>
            <a:r>
              <a:rPr lang="en-US" sz="2500" dirty="0"/>
              <a:t> doing?</a:t>
            </a:r>
          </a:p>
        </p:txBody>
      </p:sp>
    </p:spTree>
    <p:extLst>
      <p:ext uri="{BB962C8B-B14F-4D97-AF65-F5344CB8AC3E}">
        <p14:creationId xmlns:p14="http://schemas.microsoft.com/office/powerpoint/2010/main" val="1589082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B0FE8-DA47-4451-BA24-2D3083591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When is </a:t>
            </a:r>
            <a:br>
              <a:rPr lang="en-US" sz="4400" dirty="0"/>
            </a:br>
            <a:r>
              <a:rPr lang="en-US" sz="4400" dirty="0"/>
              <a:t>Colo. RPC 8.4(c) </a:t>
            </a:r>
            <a:br>
              <a:rPr lang="en-US" sz="4400" dirty="0"/>
            </a:br>
            <a:r>
              <a:rPr lang="en-US" sz="4400" dirty="0"/>
              <a:t>an issue?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2AB0D-3166-4E6A-971A-5CE56B2F9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0160" y="1036320"/>
            <a:ext cx="7533640" cy="5140643"/>
          </a:xfrm>
        </p:spPr>
        <p:txBody>
          <a:bodyPr/>
          <a:lstStyle/>
          <a:p>
            <a:r>
              <a:rPr lang="en-US" sz="2500" dirty="0"/>
              <a:t>Sending client bills with misrepresentations about the work performed or the hours worked</a:t>
            </a:r>
          </a:p>
          <a:p>
            <a:r>
              <a:rPr lang="en-US" sz="2500" dirty="0"/>
              <a:t>Submitting a fee affidavit to the court reciting lawyer’s full rate when client was billed at a discount</a:t>
            </a:r>
          </a:p>
          <a:p>
            <a:r>
              <a:rPr lang="en-US" sz="2500" dirty="0"/>
              <a:t>Using firm resources to moonlight and collect fees on the side</a:t>
            </a:r>
          </a:p>
          <a:p>
            <a:r>
              <a:rPr lang="en-US" sz="2500" dirty="0"/>
              <a:t>Disbursing settlement proceeds to client when attorney is aware of unpaid medical liens (and not returning calls)</a:t>
            </a:r>
          </a:p>
          <a:p>
            <a:r>
              <a:rPr lang="en-US" sz="2500" dirty="0"/>
              <a:t>Taking client deposits/retainers and treating them as earned and consuming fees before work was performed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1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B0FE8-DA47-4451-BA24-2D3083591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Resources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2AB0D-3166-4E6A-971A-5CE56B2F9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9680" y="965200"/>
            <a:ext cx="7564120" cy="5211763"/>
          </a:xfrm>
        </p:spPr>
        <p:txBody>
          <a:bodyPr/>
          <a:lstStyle/>
          <a:p>
            <a:r>
              <a:rPr lang="en-US" sz="3200" dirty="0"/>
              <a:t>Colorado Bar Association Ethics Committee:  hotline and ethics opinions</a:t>
            </a:r>
          </a:p>
          <a:p>
            <a:r>
              <a:rPr lang="en-US" sz="3200" dirty="0"/>
              <a:t>OARC Trust Account School</a:t>
            </a:r>
          </a:p>
          <a:p>
            <a:r>
              <a:rPr lang="en-US" sz="3200" dirty="0"/>
              <a:t>OARC Self-Assessment</a:t>
            </a:r>
          </a:p>
          <a:p>
            <a:pPr lvl="1"/>
            <a:r>
              <a:rPr lang="en-US" sz="3200" dirty="0"/>
              <a:t>See www.coloradosupremecourt.com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509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B0FE8-DA47-4451-BA24-2D3083591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tx1"/>
                </a:solidFill>
              </a:rPr>
              <a:t>Questions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2AB0D-3166-4E6A-971A-5CE56B2F9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9680" y="782321"/>
            <a:ext cx="7564120" cy="5273039"/>
          </a:xfrm>
          <a:ln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23000">
                  <a:schemeClr val="accent6">
                    <a:lumMod val="89000"/>
                  </a:schemeClr>
                </a:gs>
                <a:gs pos="69000">
                  <a:schemeClr val="accent6">
                    <a:lumMod val="75000"/>
                  </a:schemeClr>
                </a:gs>
                <a:gs pos="97000">
                  <a:schemeClr val="accent6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002060"/>
                </a:solidFill>
              </a:rPr>
              <a:t>Thank you letting us present on     Ethics of Attorney Bills</a:t>
            </a:r>
            <a:r>
              <a:rPr lang="en-US" sz="2400" dirty="0">
                <a:solidFill>
                  <a:srgbClr val="002060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37445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BC787-CB50-41A4-ACF7-C07D324E9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sz="4400" dirty="0"/>
              <a:t>Working </a:t>
            </a:r>
            <a:br>
              <a:rPr lang="en-US" sz="4400" dirty="0"/>
            </a:br>
            <a:r>
              <a:rPr lang="en-US" sz="4400" dirty="0"/>
              <a:t>from home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CEE62-ED9B-4ECB-9EC4-32B24DEB3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400" y="864108"/>
            <a:ext cx="8107680" cy="5120640"/>
          </a:xfrm>
        </p:spPr>
        <p:txBody>
          <a:bodyPr>
            <a:noAutofit/>
          </a:bodyPr>
          <a:lstStyle/>
          <a:p>
            <a:r>
              <a:rPr lang="en-US" sz="2200" dirty="0"/>
              <a:t>The Rules are the same</a:t>
            </a:r>
          </a:p>
          <a:p>
            <a:r>
              <a:rPr lang="en-US" sz="2200" dirty="0"/>
              <a:t>You are on your own and the temptation is heightened</a:t>
            </a:r>
          </a:p>
          <a:p>
            <a:r>
              <a:rPr lang="en-US" altLang="en-US" sz="2200" b="1" dirty="0">
                <a:solidFill>
                  <a:srgbClr val="002060"/>
                </a:solidFill>
              </a:rPr>
              <a:t>As you finish a task, write it down. </a:t>
            </a:r>
          </a:p>
          <a:p>
            <a:pPr marL="457200" indent="-457200">
              <a:buNone/>
            </a:pPr>
            <a:r>
              <a:rPr lang="en-US" altLang="en-US" sz="2200" dirty="0"/>
              <a:t>		  1. Don’t wait until the end of the day or week or 	               	       month. </a:t>
            </a:r>
          </a:p>
          <a:p>
            <a:pPr marL="457200" indent="-457200">
              <a:buNone/>
            </a:pPr>
            <a:r>
              <a:rPr lang="en-US" altLang="en-US" sz="2200" dirty="0"/>
              <a:t>		  2. You will lose time and it may be just a guess</a:t>
            </a:r>
          </a:p>
          <a:p>
            <a:pPr marL="457200" indent="-457200">
              <a:buNone/>
            </a:pPr>
            <a:r>
              <a:rPr lang="en-US" altLang="en-US" sz="2200" dirty="0"/>
              <a:t>		  3. Your LAA will be upset if you try to dump your time 	             	       sheets on her at the end of the week or month. </a:t>
            </a:r>
            <a:endParaRPr lang="en-US" sz="2200" dirty="0"/>
          </a:p>
          <a:p>
            <a:r>
              <a:rPr lang="en-US" sz="2200" dirty="0"/>
              <a:t>The possibility of scrutiny is heightened</a:t>
            </a:r>
          </a:p>
          <a:p>
            <a:r>
              <a:rPr lang="en-US" sz="2200" dirty="0"/>
              <a:t>Consider alternative billing arrangements</a:t>
            </a:r>
          </a:p>
          <a:p>
            <a:pPr lvl="1"/>
            <a:r>
              <a:rPr lang="en-US" sz="2200" dirty="0"/>
              <a:t>Junk the billable hour</a:t>
            </a:r>
          </a:p>
          <a:p>
            <a:pPr lvl="1"/>
            <a:r>
              <a:rPr lang="en-US" sz="2200" dirty="0"/>
              <a:t>We must get better at pricing</a:t>
            </a:r>
          </a:p>
          <a:p>
            <a:pPr lvl="1"/>
            <a:r>
              <a:rPr lang="en-US" sz="2200" dirty="0"/>
              <a:t>We must get better at budgeting</a:t>
            </a:r>
          </a:p>
          <a:p>
            <a:pPr lvl="1"/>
            <a:r>
              <a:rPr lang="en-US" sz="2200" dirty="0"/>
              <a:t>Is there a reason for a change order? </a:t>
            </a:r>
          </a:p>
        </p:txBody>
      </p:sp>
    </p:spTree>
    <p:extLst>
      <p:ext uri="{BB962C8B-B14F-4D97-AF65-F5344CB8AC3E}">
        <p14:creationId xmlns:p14="http://schemas.microsoft.com/office/powerpoint/2010/main" val="248040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BCF43-6B04-4A5B-9F31-83088852F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Bills </a:t>
            </a:r>
            <a:br>
              <a:rPr lang="en-US" sz="4400" dirty="0"/>
            </a:br>
            <a:r>
              <a:rPr lang="en-US" sz="4400" dirty="0"/>
              <a:t>Must 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486DF-7989-4894-ACFA-C45F12848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885852" cy="5120640"/>
          </a:xfrm>
        </p:spPr>
        <p:txBody>
          <a:bodyPr>
            <a:normAutofit/>
          </a:bodyPr>
          <a:lstStyle/>
          <a:p>
            <a:r>
              <a:rPr lang="en-US" sz="2800" dirty="0"/>
              <a:t>Reasonable Fees and Expenses-Rule 1.5</a:t>
            </a:r>
          </a:p>
          <a:p>
            <a:r>
              <a:rPr lang="en-US" sz="2800" dirty="0"/>
              <a:t>Understandable and Detailed-Rule 1.4</a:t>
            </a:r>
          </a:p>
          <a:p>
            <a:r>
              <a:rPr lang="en-US" sz="2800" dirty="0"/>
              <a:t>Honest with no misrepresentation-Rule 8.4</a:t>
            </a:r>
          </a:p>
        </p:txBody>
      </p:sp>
    </p:spTree>
    <p:extLst>
      <p:ext uri="{BB962C8B-B14F-4D97-AF65-F5344CB8AC3E}">
        <p14:creationId xmlns:p14="http://schemas.microsoft.com/office/powerpoint/2010/main" val="1602017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6B915-989A-4636-A2AD-ABCC39BAF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What </a:t>
            </a:r>
            <a:br>
              <a:rPr lang="en-US" sz="4400" dirty="0"/>
            </a:br>
            <a:r>
              <a:rPr lang="en-US" sz="4400" dirty="0"/>
              <a:t>not to do </a:t>
            </a:r>
            <a:r>
              <a:rPr lang="en-US" dirty="0"/>
              <a:t>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7E500-9C9B-4780-9CDD-AC9DDB3CA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1123836"/>
            <a:ext cx="7926492" cy="4860911"/>
          </a:xfrm>
        </p:spPr>
        <p:txBody>
          <a:bodyPr>
            <a:normAutofit fontScale="70000" lnSpcReduction="20000"/>
          </a:bodyPr>
          <a:lstStyle/>
          <a:p>
            <a:endParaRPr lang="en-US" sz="3100" dirty="0"/>
          </a:p>
          <a:p>
            <a:r>
              <a:rPr lang="en-US" sz="3100" dirty="0"/>
              <a:t>No Block Billing	</a:t>
            </a:r>
          </a:p>
          <a:p>
            <a:pPr lvl="1"/>
            <a:r>
              <a:rPr lang="en-US" sz="3100" dirty="0"/>
              <a:t>Often used to pad hours</a:t>
            </a:r>
          </a:p>
          <a:p>
            <a:pPr lvl="1"/>
            <a:r>
              <a:rPr lang="en-US" sz="3100" dirty="0"/>
              <a:t>Often used to drive up bills</a:t>
            </a:r>
          </a:p>
          <a:p>
            <a:r>
              <a:rPr lang="en-US" sz="3100" dirty="0"/>
              <a:t>No Double Billing for the same time</a:t>
            </a:r>
          </a:p>
          <a:p>
            <a:pPr lvl="1"/>
            <a:r>
              <a:rPr lang="en-US" sz="3100" dirty="0"/>
              <a:t>2 clients have hearings in same court, back-to-back</a:t>
            </a:r>
          </a:p>
          <a:p>
            <a:r>
              <a:rPr lang="en-US" sz="3100" dirty="0"/>
              <a:t>No Billing for Travel or Portal to Portal</a:t>
            </a:r>
          </a:p>
          <a:p>
            <a:r>
              <a:rPr lang="en-US" sz="3100" dirty="0"/>
              <a:t>No Billing for two lawyers when one will do</a:t>
            </a:r>
          </a:p>
          <a:p>
            <a:r>
              <a:rPr lang="en-US" sz="3100" dirty="0"/>
              <a:t>No Billing for Clerical work</a:t>
            </a:r>
          </a:p>
          <a:p>
            <a:r>
              <a:rPr lang="en-US" sz="3100" dirty="0"/>
              <a:t>No Billing for Training</a:t>
            </a:r>
          </a:p>
          <a:p>
            <a:r>
              <a:rPr lang="en-US" sz="3100" dirty="0"/>
              <a:t>No Billing for Donuts and Pastries </a:t>
            </a:r>
          </a:p>
          <a:p>
            <a:r>
              <a:rPr lang="en-US" sz="3100" dirty="0"/>
              <a:t>No Hoarding by Partners with higher rates doing associate work, associates doing paralegal work and paralegals doing clerical work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868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7E306-1AD2-4416-BF41-772862F11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More </a:t>
            </a:r>
            <a:br>
              <a:rPr lang="en-US" sz="4400" dirty="0"/>
            </a:br>
            <a:r>
              <a:rPr lang="en-US" sz="4400" dirty="0"/>
              <a:t>what not </a:t>
            </a:r>
            <a:br>
              <a:rPr lang="en-US" sz="4400" dirty="0"/>
            </a:br>
            <a:r>
              <a:rPr lang="en-US" sz="4400" dirty="0"/>
              <a:t>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80E74-A6DE-4279-890B-37D41DAFA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 Billing for overhead </a:t>
            </a:r>
          </a:p>
          <a:p>
            <a:r>
              <a:rPr lang="en-US" sz="2400" dirty="0"/>
              <a:t>No Marking up costs</a:t>
            </a:r>
          </a:p>
          <a:p>
            <a:r>
              <a:rPr lang="en-US" sz="2400" dirty="0"/>
              <a:t>No Inventing hours that weren’t really worked</a:t>
            </a:r>
          </a:p>
          <a:p>
            <a:r>
              <a:rPr lang="en-US" sz="2400" dirty="0"/>
              <a:t>No Billing a second client for recycled work</a:t>
            </a:r>
          </a:p>
          <a:p>
            <a:r>
              <a:rPr lang="en-US" sz="2400" dirty="0"/>
              <a:t>No Churning or running the meter</a:t>
            </a:r>
          </a:p>
          <a:p>
            <a:pPr lvl="1"/>
            <a:r>
              <a:rPr lang="en-US" sz="2400" dirty="0"/>
              <a:t>Incentive to be inefficient</a:t>
            </a:r>
          </a:p>
          <a:p>
            <a:pPr lvl="1"/>
            <a:r>
              <a:rPr lang="en-US" sz="2400" dirty="0"/>
              <a:t>Overstaffing</a:t>
            </a:r>
          </a:p>
          <a:p>
            <a:pPr lvl="1"/>
            <a:r>
              <a:rPr lang="en-US" sz="2400" dirty="0"/>
              <a:t>Make-work that doesn’t lead to the result</a:t>
            </a:r>
          </a:p>
          <a:p>
            <a:r>
              <a:rPr lang="en-US" sz="2400" dirty="0"/>
              <a:t>No Billing for billing</a:t>
            </a:r>
          </a:p>
        </p:txBody>
      </p:sp>
    </p:spTree>
    <p:extLst>
      <p:ext uri="{BB962C8B-B14F-4D97-AF65-F5344CB8AC3E}">
        <p14:creationId xmlns:p14="http://schemas.microsoft.com/office/powerpoint/2010/main" val="101184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F8331-006C-4675-9772-187B2F1A5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Engagement Letters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BB651-BA79-4ECF-BE88-A6E425BA0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Perhaps not required but unwise to fail to have one-Rule 1.5</a:t>
            </a:r>
          </a:p>
          <a:p>
            <a:r>
              <a:rPr lang="en-US" sz="2200" dirty="0"/>
              <a:t>It is a contract and the rules of contract apply</a:t>
            </a:r>
          </a:p>
          <a:p>
            <a:r>
              <a:rPr lang="en-US" sz="2200" dirty="0"/>
              <a:t>Courts will construe in favor of client</a:t>
            </a:r>
          </a:p>
          <a:p>
            <a:r>
              <a:rPr lang="en-US" sz="2200" dirty="0"/>
              <a:t>Essentials</a:t>
            </a:r>
          </a:p>
          <a:p>
            <a:pPr lvl="1"/>
            <a:r>
              <a:rPr lang="en-US" sz="2200" dirty="0"/>
              <a:t>Who is the client?</a:t>
            </a:r>
          </a:p>
          <a:p>
            <a:pPr lvl="1"/>
            <a:r>
              <a:rPr lang="en-US" sz="2200" dirty="0"/>
              <a:t>What is the scope of the work?</a:t>
            </a:r>
          </a:p>
          <a:p>
            <a:pPr lvl="1"/>
            <a:r>
              <a:rPr lang="en-US" sz="2200" dirty="0"/>
              <a:t>What is the basis or rate of fees?</a:t>
            </a:r>
          </a:p>
          <a:p>
            <a:pPr lvl="1"/>
            <a:r>
              <a:rPr lang="en-US" sz="2200" dirty="0"/>
              <a:t>“Evergreen” clause</a:t>
            </a:r>
          </a:p>
          <a:p>
            <a:pPr lvl="1"/>
            <a:r>
              <a:rPr lang="en-US" sz="2200" dirty="0"/>
              <a:t>“No affiliates” clause</a:t>
            </a:r>
          </a:p>
          <a:p>
            <a:r>
              <a:rPr lang="en-US" sz="2200" dirty="0"/>
              <a:t>Midstream modification</a:t>
            </a:r>
          </a:p>
          <a:p>
            <a:r>
              <a:rPr lang="en-US" sz="2200" dirty="0"/>
              <a:t>Increasing rates</a:t>
            </a:r>
          </a:p>
          <a:p>
            <a:r>
              <a:rPr lang="en-US" sz="2200" dirty="0"/>
              <a:t>Must the client sign? Should the client sign?</a:t>
            </a:r>
          </a:p>
        </p:txBody>
      </p:sp>
    </p:spTree>
    <p:extLst>
      <p:ext uri="{BB962C8B-B14F-4D97-AF65-F5344CB8AC3E}">
        <p14:creationId xmlns:p14="http://schemas.microsoft.com/office/powerpoint/2010/main" val="128132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3075C-BAFE-4341-8C59-78015454C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Dishonest Billing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718ED-09E5-4EA5-8E51-D49E299CF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45574"/>
            <a:ext cx="7762293" cy="5139174"/>
          </a:xfrm>
        </p:spPr>
        <p:txBody>
          <a:bodyPr>
            <a:normAutofit fontScale="62500" lnSpcReduction="20000"/>
          </a:bodyPr>
          <a:lstStyle/>
          <a:p>
            <a:endParaRPr lang="en-US" sz="2600" dirty="0"/>
          </a:p>
          <a:p>
            <a:r>
              <a:rPr lang="en-US" sz="3400" dirty="0"/>
              <a:t>Why? </a:t>
            </a:r>
          </a:p>
          <a:p>
            <a:pPr lvl="1"/>
            <a:r>
              <a:rPr lang="en-US" sz="3400" dirty="0"/>
              <a:t>Hours needed to meet target</a:t>
            </a:r>
          </a:p>
          <a:p>
            <a:pPr lvl="1"/>
            <a:r>
              <a:rPr lang="en-US" sz="3400" dirty="0"/>
              <a:t>Hours needed for bonus</a:t>
            </a:r>
          </a:p>
          <a:p>
            <a:pPr lvl="1"/>
            <a:r>
              <a:rPr lang="en-US" sz="3400" dirty="0"/>
              <a:t>Hours to show valuable person</a:t>
            </a:r>
          </a:p>
          <a:p>
            <a:r>
              <a:rPr lang="en-US" sz="3400" dirty="0"/>
              <a:t>How does it start?</a:t>
            </a:r>
          </a:p>
          <a:p>
            <a:pPr lvl="1"/>
            <a:r>
              <a:rPr lang="en-US" sz="3400" dirty="0"/>
              <a:t>Borrowing hours </a:t>
            </a:r>
          </a:p>
          <a:p>
            <a:pPr lvl="1"/>
            <a:r>
              <a:rPr lang="en-US" sz="3400" dirty="0"/>
              <a:t>Like borrowing from trust account</a:t>
            </a:r>
          </a:p>
          <a:p>
            <a:pPr lvl="1"/>
            <a:r>
              <a:rPr lang="en-US" sz="3400" dirty="0"/>
              <a:t>Padding begins</a:t>
            </a:r>
          </a:p>
          <a:p>
            <a:r>
              <a:rPr lang="en-US" sz="3400" dirty="0"/>
              <a:t>Evidence</a:t>
            </a:r>
          </a:p>
          <a:p>
            <a:pPr lvl="1"/>
            <a:r>
              <a:rPr lang="en-US" sz="3400" dirty="0"/>
              <a:t>Hours needed at year-end</a:t>
            </a:r>
          </a:p>
          <a:p>
            <a:pPr lvl="1"/>
            <a:r>
              <a:rPr lang="en-US" sz="3400" dirty="0"/>
              <a:t>Hours billed per day</a:t>
            </a:r>
          </a:p>
          <a:p>
            <a:pPr lvl="1"/>
            <a:r>
              <a:rPr lang="en-US" sz="3400" dirty="0"/>
              <a:t>Days with billing in a month</a:t>
            </a:r>
          </a:p>
          <a:p>
            <a:pPr lvl="1"/>
            <a:r>
              <a:rPr lang="en-US" sz="3400" dirty="0"/>
              <a:t>Time estimates</a:t>
            </a:r>
          </a:p>
          <a:p>
            <a:pPr lvl="1"/>
            <a:r>
              <a:rPr lang="en-US" sz="3400" dirty="0"/>
              <a:t>Lack of detail</a:t>
            </a:r>
          </a:p>
          <a:p>
            <a:pPr lvl="1"/>
            <a:r>
              <a:rPr lang="en-US" sz="3400" dirty="0"/>
              <a:t>Standardized work descriptions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442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E8A0B-268B-4739-9777-9AA7D6D5C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Clients getting aggressive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7558F-21CB-4C19-B95D-6510792D5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896012" cy="5120640"/>
          </a:xfrm>
        </p:spPr>
        <p:txBody>
          <a:bodyPr>
            <a:noAutofit/>
          </a:bodyPr>
          <a:lstStyle/>
          <a:p>
            <a:r>
              <a:rPr lang="en-US" sz="2400" dirty="0"/>
              <a:t>Outside Counsel Guidelines</a:t>
            </a:r>
          </a:p>
          <a:p>
            <a:pPr lvl="1"/>
            <a:r>
              <a:rPr lang="en-US" sz="2400" dirty="0"/>
              <a:t>Drafting their own engagement letter</a:t>
            </a:r>
          </a:p>
          <a:p>
            <a:pPr lvl="1"/>
            <a:r>
              <a:rPr lang="en-US" sz="2400" dirty="0"/>
              <a:t>Who may work</a:t>
            </a:r>
          </a:p>
          <a:p>
            <a:pPr lvl="1"/>
            <a:r>
              <a:rPr lang="en-US" sz="2400" dirty="0"/>
              <a:t>Whom they will pay for</a:t>
            </a:r>
          </a:p>
          <a:p>
            <a:pPr lvl="2"/>
            <a:r>
              <a:rPr lang="en-US" sz="2400" dirty="0"/>
              <a:t>One lawyer </a:t>
            </a:r>
          </a:p>
          <a:p>
            <a:pPr lvl="2"/>
            <a:r>
              <a:rPr lang="en-US" sz="2400" dirty="0"/>
              <a:t>No first-year associates</a:t>
            </a:r>
          </a:p>
          <a:p>
            <a:pPr lvl="1"/>
            <a:r>
              <a:rPr lang="en-US" sz="2400" dirty="0"/>
              <a:t>What expenses they will pay for</a:t>
            </a:r>
          </a:p>
          <a:p>
            <a:pPr lvl="1"/>
            <a:r>
              <a:rPr lang="en-US" sz="2400" dirty="0"/>
              <a:t>What constitutes a conflict</a:t>
            </a:r>
          </a:p>
          <a:p>
            <a:pPr lvl="1"/>
            <a:r>
              <a:rPr lang="en-US" sz="2400" dirty="0"/>
              <a:t>Diversity requirements</a:t>
            </a:r>
          </a:p>
          <a:p>
            <a:pPr lvl="1"/>
            <a:r>
              <a:rPr lang="en-US" sz="2400" dirty="0"/>
              <a:t>Discounts</a:t>
            </a:r>
          </a:p>
          <a:p>
            <a:pPr lvl="1"/>
            <a:r>
              <a:rPr lang="en-US" sz="2400" dirty="0"/>
              <a:t>Electronic Billing</a:t>
            </a:r>
          </a:p>
          <a:p>
            <a:pPr lvl="1"/>
            <a:r>
              <a:rPr lang="en-US" sz="2400" dirty="0"/>
              <a:t>Bill Audits</a:t>
            </a:r>
          </a:p>
          <a:p>
            <a:pPr lvl="1"/>
            <a:r>
              <a:rPr lang="en-US" sz="2400" dirty="0"/>
              <a:t>Computer-assisted research</a:t>
            </a:r>
          </a:p>
        </p:txBody>
      </p:sp>
    </p:spTree>
    <p:extLst>
      <p:ext uri="{BB962C8B-B14F-4D97-AF65-F5344CB8AC3E}">
        <p14:creationId xmlns:p14="http://schemas.microsoft.com/office/powerpoint/2010/main" val="2316307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B0FE8-DA47-4451-BA24-2D3083591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Risks and Exposure </a:t>
            </a:r>
            <a:br>
              <a:rPr lang="en-US" sz="4400" dirty="0"/>
            </a:br>
            <a:r>
              <a:rPr lang="en-US" sz="4400" dirty="0"/>
              <a:t>of Padding Bills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2AB0D-3166-4E6A-971A-5CE56B2F9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570892" cy="5120640"/>
          </a:xfrm>
        </p:spPr>
        <p:txBody>
          <a:bodyPr>
            <a:normAutofit/>
          </a:bodyPr>
          <a:lstStyle/>
          <a:p>
            <a:r>
              <a:rPr lang="en-US" sz="2800" dirty="0"/>
              <a:t>Civil Liability</a:t>
            </a:r>
          </a:p>
          <a:p>
            <a:pPr marL="0" indent="0">
              <a:buNone/>
            </a:pPr>
            <a:r>
              <a:rPr lang="en-US" sz="2800" dirty="0"/>
              <a:t>	Breach of Contract, Breach of Fiduciary 	Duty, 	Malpractice</a:t>
            </a:r>
          </a:p>
          <a:p>
            <a:r>
              <a:rPr lang="en-US" sz="2800" dirty="0"/>
              <a:t>Lawyer Discipline-Rule 8.4</a:t>
            </a:r>
          </a:p>
          <a:p>
            <a:r>
              <a:rPr lang="en-US" sz="2800" dirty="0"/>
              <a:t>Criminal Charges</a:t>
            </a:r>
          </a:p>
          <a:p>
            <a:pPr marL="0" indent="0">
              <a:buNone/>
            </a:pPr>
            <a:r>
              <a:rPr lang="en-US" sz="2800" dirty="0"/>
              <a:t>	Mail Fraud</a:t>
            </a:r>
          </a:p>
          <a:p>
            <a:pPr marL="0" indent="0">
              <a:buNone/>
            </a:pPr>
            <a:r>
              <a:rPr lang="en-US" sz="2800" dirty="0"/>
              <a:t>	Wire Fraud</a:t>
            </a:r>
          </a:p>
          <a:p>
            <a:r>
              <a:rPr lang="en-US" sz="2800" dirty="0"/>
              <a:t>You are Fired</a:t>
            </a:r>
          </a:p>
          <a:p>
            <a:r>
              <a:rPr lang="en-US" sz="28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1851891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249</TotalTime>
  <Words>950</Words>
  <Application>Microsoft Macintosh PowerPoint</Application>
  <PresentationFormat>Widescreen</PresentationFormat>
  <Paragraphs>128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Corbel</vt:lpstr>
      <vt:lpstr>Wingdings 2</vt:lpstr>
      <vt:lpstr>Frame</vt:lpstr>
      <vt:lpstr>David Stark, Esq.  &amp;  Jessica  E. Yates, Attorney Regulation Counsel</vt:lpstr>
      <vt:lpstr>Working  from home </vt:lpstr>
      <vt:lpstr>Bills  Must Be</vt:lpstr>
      <vt:lpstr>What  not to do   </vt:lpstr>
      <vt:lpstr>More  what not  to do</vt:lpstr>
      <vt:lpstr>Engagement Letters</vt:lpstr>
      <vt:lpstr>Dishonest Billing </vt:lpstr>
      <vt:lpstr>Clients getting aggressive</vt:lpstr>
      <vt:lpstr>Risks and Exposure  of Padding Bills </vt:lpstr>
      <vt:lpstr>Recent Changes in Colorado’s  Fee Rules </vt:lpstr>
      <vt:lpstr>Recent Changes in Colorado’s  Fee Rules </vt:lpstr>
      <vt:lpstr>Reminders and Practice Tips </vt:lpstr>
      <vt:lpstr>When is  Colo. RPC 8.4(c)  an issue? </vt:lpstr>
      <vt:lpstr>Resources </vt:lpstr>
      <vt:lpstr>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from home</dc:title>
  <dc:creator>Jessica Yates</dc:creator>
  <cp:lastModifiedBy>Dana Collier Smith</cp:lastModifiedBy>
  <cp:revision>57</cp:revision>
  <dcterms:modified xsi:type="dcterms:W3CDTF">2021-03-27T21:36:57Z</dcterms:modified>
</cp:coreProperties>
</file>