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6" r:id="rId7"/>
    <p:sldId id="260" r:id="rId8"/>
    <p:sldId id="261" r:id="rId9"/>
    <p:sldId id="262" r:id="rId10"/>
    <p:sldId id="263" r:id="rId11"/>
    <p:sldId id="264" r:id="rId12"/>
    <p:sldId id="268" r:id="rId13"/>
    <p:sldId id="267"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2" d="100"/>
          <a:sy n="112" d="100"/>
        </p:scale>
        <p:origin x="32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8/12/21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8/12/21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8/12/21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8/12/21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8/12/21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8/12/21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B01342-70DF-4B3B-9672-0D02B0735D3A}"/>
              </a:ext>
            </a:extLst>
          </p:cNvPr>
          <p:cNvSpPr>
            <a:spLocks noGrp="1"/>
          </p:cNvSpPr>
          <p:nvPr>
            <p:ph type="ctrTitle"/>
          </p:nvPr>
        </p:nvSpPr>
        <p:spPr>
          <a:xfrm>
            <a:off x="2350618" y="783040"/>
            <a:ext cx="9144000" cy="1641490"/>
          </a:xfrm>
        </p:spPr>
        <p:txBody>
          <a:bodyPr>
            <a:normAutofit/>
          </a:bodyPr>
          <a:lstStyle/>
          <a:p>
            <a:r>
              <a:rPr lang="en-US" sz="4400" b="1" dirty="0">
                <a:latin typeface="Century Schoolbook" panose="02040604050505020304" pitchFamily="18" charset="0"/>
              </a:rPr>
              <a:t>Much Ado about Rule 30(b)(6) Depositions</a:t>
            </a:r>
          </a:p>
        </p:txBody>
      </p:sp>
      <p:sp>
        <p:nvSpPr>
          <p:cNvPr id="8" name="TextBox 7">
            <a:extLst>
              <a:ext uri="{FF2B5EF4-FFF2-40B4-BE49-F238E27FC236}">
                <a16:creationId xmlns:a16="http://schemas.microsoft.com/office/drawing/2014/main" id="{B6DE28BF-1F67-4546-A909-B3092C41EC01}"/>
              </a:ext>
            </a:extLst>
          </p:cNvPr>
          <p:cNvSpPr txBox="1"/>
          <p:nvPr/>
        </p:nvSpPr>
        <p:spPr>
          <a:xfrm>
            <a:off x="3071177" y="1690062"/>
            <a:ext cx="5683911" cy="3170099"/>
          </a:xfrm>
          <a:prstGeom prst="rect">
            <a:avLst/>
          </a:prstGeom>
          <a:noFill/>
        </p:spPr>
        <p:txBody>
          <a:bodyPr wrap="square" rtlCol="0">
            <a:spAutoFit/>
          </a:bodyPr>
          <a:lstStyle/>
          <a:p>
            <a:pPr algn="ctr"/>
            <a:r>
              <a:rPr lang="en-US" sz="2000" dirty="0">
                <a:latin typeface="Century Schoolbook" panose="02040604050505020304" pitchFamily="18" charset="0"/>
              </a:rPr>
              <a:t>Jessamyn L. Jones, Esq.</a:t>
            </a:r>
          </a:p>
          <a:p>
            <a:pPr algn="ctr"/>
            <a:r>
              <a:rPr lang="en-US" sz="2000" dirty="0">
                <a:latin typeface="Century Schoolbook" panose="02040604050505020304" pitchFamily="18" charset="0"/>
              </a:rPr>
              <a:t>3i Law</a:t>
            </a:r>
          </a:p>
          <a:p>
            <a:pPr algn="ctr"/>
            <a:r>
              <a:rPr lang="en-US" sz="2000" dirty="0">
                <a:latin typeface="Century Schoolbook" panose="02040604050505020304" pitchFamily="18" charset="0"/>
              </a:rPr>
              <a:t>jjones@3ilawfirm.com</a:t>
            </a:r>
          </a:p>
          <a:p>
            <a:pPr algn="ctr"/>
            <a:endParaRPr lang="en-US" sz="2000" dirty="0">
              <a:latin typeface="Century Schoolbook" panose="02040604050505020304" pitchFamily="18" charset="0"/>
            </a:endParaRPr>
          </a:p>
          <a:p>
            <a:pPr algn="ctr"/>
            <a:endParaRPr lang="en-US" sz="2000" dirty="0">
              <a:latin typeface="Century Schoolbook" panose="02040604050505020304" pitchFamily="18" charset="0"/>
            </a:endParaRPr>
          </a:p>
          <a:p>
            <a:pPr algn="ctr"/>
            <a:endParaRPr lang="en-US" sz="2000" dirty="0">
              <a:latin typeface="Century Schoolbook" panose="02040604050505020304" pitchFamily="18" charset="0"/>
            </a:endParaRPr>
          </a:p>
          <a:p>
            <a:pPr marL="342900" indent="-342900" algn="ctr">
              <a:buFont typeface="Arial" panose="020B0604020202020204" pitchFamily="34" charset="0"/>
              <a:buChar char="•"/>
            </a:pPr>
            <a:endParaRPr lang="en-US" sz="2000" dirty="0">
              <a:latin typeface="Century Schoolbook" panose="02040604050505020304" pitchFamily="18" charset="0"/>
            </a:endParaRPr>
          </a:p>
          <a:p>
            <a:pPr algn="ctr"/>
            <a:r>
              <a:rPr lang="en-US" sz="2000" dirty="0">
                <a:latin typeface="Century Schoolbook" panose="02040604050505020304" pitchFamily="18" charset="0"/>
              </a:rPr>
              <a:t>Hon. S. Kato Crews</a:t>
            </a:r>
          </a:p>
          <a:p>
            <a:pPr algn="ctr"/>
            <a:r>
              <a:rPr lang="en-US" sz="2000" dirty="0">
                <a:latin typeface="Century Schoolbook" panose="02040604050505020304" pitchFamily="18" charset="0"/>
              </a:rPr>
              <a:t>U.S. District Court, District of Colorado</a:t>
            </a:r>
          </a:p>
          <a:p>
            <a:pPr algn="ctr"/>
            <a:r>
              <a:rPr lang="en-US" sz="2000" dirty="0">
                <a:latin typeface="Century Schoolbook" panose="02040604050505020304" pitchFamily="18" charset="0"/>
              </a:rPr>
              <a:t>crews_chambers@cod.uscourts.gov</a:t>
            </a:r>
          </a:p>
        </p:txBody>
      </p:sp>
      <p:pic>
        <p:nvPicPr>
          <p:cNvPr id="3" name="Picture 2">
            <a:extLst>
              <a:ext uri="{FF2B5EF4-FFF2-40B4-BE49-F238E27FC236}">
                <a16:creationId xmlns:a16="http://schemas.microsoft.com/office/drawing/2014/main" id="{9BA8BB5D-588D-4EE5-9DE8-6A6DB21ED509}"/>
              </a:ext>
            </a:extLst>
          </p:cNvPr>
          <p:cNvPicPr>
            <a:picLocks noChangeAspect="1"/>
          </p:cNvPicPr>
          <p:nvPr/>
        </p:nvPicPr>
        <p:blipFill>
          <a:blip r:embed="rId2"/>
          <a:stretch>
            <a:fillRect/>
          </a:stretch>
        </p:blipFill>
        <p:spPr>
          <a:xfrm>
            <a:off x="4765369" y="2760862"/>
            <a:ext cx="2295525" cy="476250"/>
          </a:xfrm>
          <a:prstGeom prst="rect">
            <a:avLst/>
          </a:prstGeom>
        </p:spPr>
      </p:pic>
      <p:pic>
        <p:nvPicPr>
          <p:cNvPr id="5" name="Picture 4">
            <a:extLst>
              <a:ext uri="{FF2B5EF4-FFF2-40B4-BE49-F238E27FC236}">
                <a16:creationId xmlns:a16="http://schemas.microsoft.com/office/drawing/2014/main" id="{67A2C0F9-786C-48BF-A791-D26BDE1D0AFC}"/>
              </a:ext>
            </a:extLst>
          </p:cNvPr>
          <p:cNvPicPr>
            <a:picLocks noChangeAspect="1"/>
          </p:cNvPicPr>
          <p:nvPr/>
        </p:nvPicPr>
        <p:blipFill>
          <a:blip r:embed="rId3"/>
          <a:stretch>
            <a:fillRect/>
          </a:stretch>
        </p:blipFill>
        <p:spPr>
          <a:xfrm>
            <a:off x="5277789" y="4860161"/>
            <a:ext cx="1428750" cy="1438275"/>
          </a:xfrm>
          <a:prstGeom prst="rect">
            <a:avLst/>
          </a:prstGeom>
        </p:spPr>
      </p:pic>
    </p:spTree>
    <p:extLst>
      <p:ext uri="{BB962C8B-B14F-4D97-AF65-F5344CB8AC3E}">
        <p14:creationId xmlns:p14="http://schemas.microsoft.com/office/powerpoint/2010/main" val="384102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29D9A-8B29-4DCE-A108-A5FE94362542}"/>
              </a:ext>
            </a:extLst>
          </p:cNvPr>
          <p:cNvSpPr>
            <a:spLocks noGrp="1"/>
          </p:cNvSpPr>
          <p:nvPr>
            <p:ph idx="1"/>
          </p:nvPr>
        </p:nvSpPr>
        <p:spPr>
          <a:xfrm>
            <a:off x="979100" y="1094105"/>
            <a:ext cx="10233800" cy="4351338"/>
          </a:xfrm>
        </p:spPr>
        <p:txBody>
          <a:bodyPr>
            <a:normAutofit/>
          </a:bodyPr>
          <a:lstStyle/>
          <a:p>
            <a:pPr marL="0" indent="0" algn="ctr">
              <a:buNone/>
            </a:pPr>
            <a:r>
              <a:rPr lang="en-US" sz="3600" dirty="0">
                <a:effectLst/>
                <a:latin typeface="Century Schoolbook" panose="02040604050505020304" pitchFamily="18" charset="0"/>
                <a:ea typeface="Calibri" panose="020F0502020204030204" pitchFamily="34" charset="0"/>
                <a:cs typeface="Times New Roman" panose="02020603050405020304" pitchFamily="18" charset="0"/>
              </a:rPr>
              <a:t>All facts and documents supporting your counterclaim including when such facts were learned and how such facts were learned. This topic also includes persons with knowledge of such facts including their current location including address and telephone number.</a:t>
            </a:r>
            <a:endParaRPr lang="en-US" sz="3600" dirty="0"/>
          </a:p>
        </p:txBody>
      </p:sp>
    </p:spTree>
    <p:extLst>
      <p:ext uri="{BB962C8B-B14F-4D97-AF65-F5344CB8AC3E}">
        <p14:creationId xmlns:p14="http://schemas.microsoft.com/office/powerpoint/2010/main" val="48177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11785-E269-4C3B-8420-DF43FEA76F37}"/>
              </a:ext>
            </a:extLst>
          </p:cNvPr>
          <p:cNvSpPr>
            <a:spLocks noGrp="1"/>
          </p:cNvSpPr>
          <p:nvPr>
            <p:ph idx="1"/>
          </p:nvPr>
        </p:nvSpPr>
        <p:spPr>
          <a:xfrm>
            <a:off x="979100" y="721029"/>
            <a:ext cx="10233800" cy="4351338"/>
          </a:xfrm>
        </p:spPr>
        <p:txBody>
          <a:bodyPr>
            <a:noAutofit/>
          </a:bodyPr>
          <a:lstStyle/>
          <a:p>
            <a:pPr marL="0" indent="0" algn="ctr">
              <a:buNone/>
            </a:pPr>
            <a:r>
              <a:rPr lang="en-US" dirty="0">
                <a:effectLst/>
                <a:latin typeface="Century Schoolbook" panose="02040604050505020304" pitchFamily="18" charset="0"/>
                <a:ea typeface="Calibri" panose="020F0502020204030204" pitchFamily="34" charset="0"/>
                <a:cs typeface="Times New Roman" panose="02020603050405020304" pitchFamily="18" charset="0"/>
              </a:rPr>
              <a:t>The contents of your claim notes and why such entries were made in your claim notes generally found in Exh. 1.  This includes standards and guidelines given to those making entries in Exh. 81 as to what information should be placed in claim notes such as Exh. 1.  Limit this to claim notes during the period of June through September 2017 involving this claim. This includes but is not limited to the obligation to make contemporaneous recording and/or notes of conversations relating to a claim and whether you believe it is in compliance with your standards and guidelines to enter notes of phone conversations in one place, and then later insert summaries of those conversations into claim notes in Exh. 81 and if so, whether it is permissible to destroy the original records of such phone conversations.</a:t>
            </a:r>
            <a:endParaRPr lang="en-US" dirty="0"/>
          </a:p>
        </p:txBody>
      </p:sp>
    </p:spTree>
    <p:extLst>
      <p:ext uri="{BB962C8B-B14F-4D97-AF65-F5344CB8AC3E}">
        <p14:creationId xmlns:p14="http://schemas.microsoft.com/office/powerpoint/2010/main" val="2120695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5007B5-39BA-4262-B3C7-EB897F8A4443}"/>
              </a:ext>
            </a:extLst>
          </p:cNvPr>
          <p:cNvSpPr>
            <a:spLocks noGrp="1"/>
          </p:cNvSpPr>
          <p:nvPr>
            <p:ph idx="1"/>
          </p:nvPr>
        </p:nvSpPr>
        <p:spPr>
          <a:xfrm>
            <a:off x="979100" y="933171"/>
            <a:ext cx="10233800" cy="4351338"/>
          </a:xfrm>
        </p:spPr>
        <p:txBody>
          <a:bodyPr>
            <a:normAutofit/>
          </a:bodyPr>
          <a:lstStyle/>
          <a:p>
            <a:pPr marL="0" indent="0" algn="ctr">
              <a:buNone/>
            </a:pPr>
            <a:r>
              <a:rPr lang="en-US" sz="3600" dirty="0">
                <a:latin typeface="Century Schoolbook" panose="02040604050505020304" pitchFamily="18" charset="0"/>
              </a:rPr>
              <a:t>The identities of all witnesses likely to have knowledge of each of the other topics in this Section.</a:t>
            </a:r>
          </a:p>
          <a:p>
            <a:pPr marL="0" indent="0" algn="ctr">
              <a:buNone/>
            </a:pPr>
            <a:endParaRPr lang="en-US" sz="3600" dirty="0">
              <a:latin typeface="Century Schoolbook" panose="02040604050505020304" pitchFamily="18" charset="0"/>
            </a:endParaRPr>
          </a:p>
          <a:p>
            <a:pPr marL="0" indent="0" algn="ctr">
              <a:buNone/>
            </a:pPr>
            <a:r>
              <a:rPr lang="en-US" sz="3600" dirty="0">
                <a:latin typeface="Century Schoolbook" panose="02040604050505020304" pitchFamily="18" charset="0"/>
              </a:rPr>
              <a:t>The location, type, name, and contents of all documents likely to contain evidence of each of the other topics in this Section.</a:t>
            </a:r>
          </a:p>
        </p:txBody>
      </p:sp>
    </p:spTree>
    <p:extLst>
      <p:ext uri="{BB962C8B-B14F-4D97-AF65-F5344CB8AC3E}">
        <p14:creationId xmlns:p14="http://schemas.microsoft.com/office/powerpoint/2010/main" val="120263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C3A7D-DA59-4FD5-9A0E-55CBFCF66AEE}"/>
              </a:ext>
            </a:extLst>
          </p:cNvPr>
          <p:cNvSpPr>
            <a:spLocks noGrp="1"/>
          </p:cNvSpPr>
          <p:nvPr>
            <p:ph type="title"/>
          </p:nvPr>
        </p:nvSpPr>
        <p:spPr/>
        <p:txBody>
          <a:bodyPr/>
          <a:lstStyle/>
          <a:p>
            <a:pPr algn="ctr"/>
            <a:r>
              <a:rPr lang="en-US" dirty="0">
                <a:latin typeface="Century Schoolbook" panose="02040604050505020304" pitchFamily="18" charset="0"/>
              </a:rPr>
              <a:t>Confer, Confer, Confer</a:t>
            </a:r>
          </a:p>
        </p:txBody>
      </p:sp>
      <p:pic>
        <p:nvPicPr>
          <p:cNvPr id="7" name="Content Placeholder 6">
            <a:extLst>
              <a:ext uri="{FF2B5EF4-FFF2-40B4-BE49-F238E27FC236}">
                <a16:creationId xmlns:a16="http://schemas.microsoft.com/office/drawing/2014/main" id="{6F8927B2-E3E0-4318-A450-8CBE05FB18C0}"/>
              </a:ext>
            </a:extLst>
          </p:cNvPr>
          <p:cNvPicPr>
            <a:picLocks noGrp="1" noChangeAspect="1"/>
          </p:cNvPicPr>
          <p:nvPr>
            <p:ph idx="1"/>
          </p:nvPr>
        </p:nvPicPr>
        <p:blipFill>
          <a:blip r:embed="rId2"/>
          <a:stretch>
            <a:fillRect/>
          </a:stretch>
        </p:blipFill>
        <p:spPr>
          <a:xfrm>
            <a:off x="3716559" y="1825625"/>
            <a:ext cx="5041457" cy="4351338"/>
          </a:xfrm>
          <a:prstGeom prst="rect">
            <a:avLst/>
          </a:prstGeom>
        </p:spPr>
      </p:pic>
    </p:spTree>
    <p:extLst>
      <p:ext uri="{BB962C8B-B14F-4D97-AF65-F5344CB8AC3E}">
        <p14:creationId xmlns:p14="http://schemas.microsoft.com/office/powerpoint/2010/main" val="3600375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687A9-B771-45CD-ABE2-9A8AB1ED033E}"/>
              </a:ext>
            </a:extLst>
          </p:cNvPr>
          <p:cNvSpPr>
            <a:spLocks noGrp="1"/>
          </p:cNvSpPr>
          <p:nvPr>
            <p:ph type="title"/>
          </p:nvPr>
        </p:nvSpPr>
        <p:spPr>
          <a:xfrm>
            <a:off x="589483" y="2471903"/>
            <a:ext cx="10515600" cy="1325563"/>
          </a:xfrm>
        </p:spPr>
        <p:txBody>
          <a:bodyPr/>
          <a:lstStyle/>
          <a:p>
            <a:pPr algn="ctr"/>
            <a:r>
              <a:rPr lang="en-US" dirty="0"/>
              <a:t>- The End -</a:t>
            </a:r>
          </a:p>
        </p:txBody>
      </p:sp>
    </p:spTree>
    <p:extLst>
      <p:ext uri="{BB962C8B-B14F-4D97-AF65-F5344CB8AC3E}">
        <p14:creationId xmlns:p14="http://schemas.microsoft.com/office/powerpoint/2010/main" val="111924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699B1-12D5-407B-93D4-9B1788404CDE}"/>
              </a:ext>
            </a:extLst>
          </p:cNvPr>
          <p:cNvSpPr>
            <a:spLocks noGrp="1"/>
          </p:cNvSpPr>
          <p:nvPr>
            <p:ph type="title"/>
          </p:nvPr>
        </p:nvSpPr>
        <p:spPr/>
        <p:txBody>
          <a:bodyPr/>
          <a:lstStyle/>
          <a:p>
            <a:r>
              <a:rPr lang="en-US" dirty="0">
                <a:latin typeface="Century Schoolbook" panose="02040604050505020304" pitchFamily="18" charset="0"/>
              </a:rPr>
              <a:t>Roadmap</a:t>
            </a:r>
          </a:p>
        </p:txBody>
      </p:sp>
      <p:sp>
        <p:nvSpPr>
          <p:cNvPr id="3" name="Content Placeholder 2">
            <a:extLst>
              <a:ext uri="{FF2B5EF4-FFF2-40B4-BE49-F238E27FC236}">
                <a16:creationId xmlns:a16="http://schemas.microsoft.com/office/drawing/2014/main" id="{1F80C0CA-AA03-4A78-A239-3B78426007EC}"/>
              </a:ext>
            </a:extLst>
          </p:cNvPr>
          <p:cNvSpPr>
            <a:spLocks noGrp="1"/>
          </p:cNvSpPr>
          <p:nvPr>
            <p:ph idx="1"/>
          </p:nvPr>
        </p:nvSpPr>
        <p:spPr/>
        <p:txBody>
          <a:bodyPr/>
          <a:lstStyle/>
          <a:p>
            <a:r>
              <a:rPr lang="en-US" dirty="0">
                <a:latin typeface="Century Schoolbook" panose="02040604050505020304" pitchFamily="18" charset="0"/>
              </a:rPr>
              <a:t>Refresher on the Purpose of a Rule 30(b)(6) deposition</a:t>
            </a:r>
          </a:p>
          <a:p>
            <a:r>
              <a:rPr lang="en-US" dirty="0">
                <a:latin typeface="Century Schoolbook" panose="02040604050505020304" pitchFamily="18" charset="0"/>
              </a:rPr>
              <a:t>Some Basics</a:t>
            </a:r>
          </a:p>
          <a:p>
            <a:r>
              <a:rPr lang="en-US" dirty="0">
                <a:latin typeface="Century Schoolbook" panose="02040604050505020304" pitchFamily="18" charset="0"/>
              </a:rPr>
              <a:t>Clarifying Misnomers</a:t>
            </a:r>
          </a:p>
          <a:p>
            <a:r>
              <a:rPr lang="en-US" dirty="0">
                <a:latin typeface="Century Schoolbook" panose="02040604050505020304" pitchFamily="18" charset="0"/>
              </a:rPr>
              <a:t>2020 Amendment</a:t>
            </a:r>
          </a:p>
          <a:p>
            <a:r>
              <a:rPr lang="en-US" dirty="0">
                <a:latin typeface="Century Schoolbook" panose="02040604050505020304" pitchFamily="18" charset="0"/>
              </a:rPr>
              <a:t>Examples of Problematic Subjects</a:t>
            </a:r>
          </a:p>
          <a:p>
            <a:endParaRPr lang="en-US" dirty="0"/>
          </a:p>
        </p:txBody>
      </p:sp>
    </p:spTree>
    <p:extLst>
      <p:ext uri="{BB962C8B-B14F-4D97-AF65-F5344CB8AC3E}">
        <p14:creationId xmlns:p14="http://schemas.microsoft.com/office/powerpoint/2010/main" val="378386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2695-2A36-4F28-B928-712877017633}"/>
              </a:ext>
            </a:extLst>
          </p:cNvPr>
          <p:cNvSpPr>
            <a:spLocks noGrp="1"/>
          </p:cNvSpPr>
          <p:nvPr>
            <p:ph type="title"/>
          </p:nvPr>
        </p:nvSpPr>
        <p:spPr/>
        <p:txBody>
          <a:bodyPr/>
          <a:lstStyle/>
          <a:p>
            <a:r>
              <a:rPr lang="en-US" dirty="0">
                <a:latin typeface="Century Schoolbook" panose="02040604050505020304" pitchFamily="18" charset="0"/>
              </a:rPr>
              <a:t>Purpose of the 30(b)(6)</a:t>
            </a:r>
          </a:p>
        </p:txBody>
      </p:sp>
      <p:pic>
        <p:nvPicPr>
          <p:cNvPr id="5" name="Content Placeholder 4" descr="Text&#10;&#10;Description automatically generated">
            <a:extLst>
              <a:ext uri="{FF2B5EF4-FFF2-40B4-BE49-F238E27FC236}">
                <a16:creationId xmlns:a16="http://schemas.microsoft.com/office/drawing/2014/main" id="{571721AC-E1A9-4A11-A72D-279D6AB4DFA9}"/>
              </a:ext>
            </a:extLst>
          </p:cNvPr>
          <p:cNvPicPr>
            <a:picLocks noGrp="1" noChangeAspect="1"/>
          </p:cNvPicPr>
          <p:nvPr>
            <p:ph idx="1"/>
          </p:nvPr>
        </p:nvPicPr>
        <p:blipFill>
          <a:blip r:embed="rId2"/>
          <a:stretch>
            <a:fillRect/>
          </a:stretch>
        </p:blipFill>
        <p:spPr>
          <a:xfrm>
            <a:off x="584247" y="1912141"/>
            <a:ext cx="11023505" cy="3518841"/>
          </a:xfrm>
        </p:spPr>
      </p:pic>
    </p:spTree>
    <p:extLst>
      <p:ext uri="{BB962C8B-B14F-4D97-AF65-F5344CB8AC3E}">
        <p14:creationId xmlns:p14="http://schemas.microsoft.com/office/powerpoint/2010/main" val="3016022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D4E11C7-7BD5-4045-AC27-3F529BEC7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D32017E5-7D4D-40F6-9E3F-BD59799E07C7}"/>
              </a:ext>
            </a:extLst>
          </p:cNvPr>
          <p:cNvSpPr>
            <a:spLocks noGrp="1"/>
          </p:cNvSpPr>
          <p:nvPr>
            <p:ph type="title"/>
          </p:nvPr>
        </p:nvSpPr>
        <p:spPr>
          <a:xfrm>
            <a:off x="838200" y="1115786"/>
            <a:ext cx="3473851" cy="4626428"/>
          </a:xfrm>
          <a:effectLst/>
        </p:spPr>
        <p:txBody>
          <a:bodyPr anchor="ctr">
            <a:normAutofit/>
          </a:bodyPr>
          <a:lstStyle/>
          <a:p>
            <a:pPr algn="r"/>
            <a:r>
              <a:rPr lang="en-US" sz="4400" dirty="0">
                <a:solidFill>
                  <a:schemeClr val="tx1">
                    <a:lumMod val="95000"/>
                  </a:schemeClr>
                </a:solidFill>
                <a:latin typeface="Century Schoolbook" panose="02040604050505020304" pitchFamily="18" charset="0"/>
              </a:rPr>
              <a:t>Some Basics</a:t>
            </a:r>
          </a:p>
        </p:txBody>
      </p:sp>
      <p:cxnSp>
        <p:nvCxnSpPr>
          <p:cNvPr id="10" name="Straight Connector 9">
            <a:extLst>
              <a:ext uri="{FF2B5EF4-FFF2-40B4-BE49-F238E27FC236}">
                <a16:creationId xmlns:a16="http://schemas.microsoft.com/office/drawing/2014/main" id="{21FCCE20-1E4F-44FF-87B4-379D391A2D1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32907"/>
            <a:ext cx="0" cy="279218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4F8FC17-9E23-418F-9B66-597ECCC947E3}"/>
              </a:ext>
            </a:extLst>
          </p:cNvPr>
          <p:cNvSpPr>
            <a:spLocks noGrp="1"/>
          </p:cNvSpPr>
          <p:nvPr>
            <p:ph idx="1"/>
          </p:nvPr>
        </p:nvSpPr>
        <p:spPr>
          <a:xfrm>
            <a:off x="4838244" y="1883882"/>
            <a:ext cx="6827563" cy="4626428"/>
          </a:xfrm>
        </p:spPr>
        <p:txBody>
          <a:bodyPr anchor="ctr">
            <a:normAutofit/>
          </a:bodyPr>
          <a:lstStyle/>
          <a:p>
            <a:r>
              <a:rPr lang="en-US" dirty="0">
                <a:solidFill>
                  <a:schemeClr val="tx1">
                    <a:lumMod val="95000"/>
                  </a:schemeClr>
                </a:solidFill>
                <a:latin typeface="Century Schoolbook" panose="02040604050505020304" pitchFamily="18" charset="0"/>
              </a:rPr>
              <a:t>Differs from the normal deposition</a:t>
            </a:r>
          </a:p>
          <a:p>
            <a:r>
              <a:rPr lang="en-US" dirty="0">
                <a:solidFill>
                  <a:schemeClr val="tx1">
                    <a:lumMod val="95000"/>
                  </a:schemeClr>
                </a:solidFill>
                <a:latin typeface="Century Schoolbook" panose="02040604050505020304" pitchFamily="18" charset="0"/>
              </a:rPr>
              <a:t>Creates obligations on both sides</a:t>
            </a:r>
          </a:p>
          <a:p>
            <a:r>
              <a:rPr lang="en-US" dirty="0">
                <a:effectLst/>
                <a:latin typeface="Century Schoolbook" panose="02040604050505020304" pitchFamily="18" charset="0"/>
                <a:ea typeface="Calibri" panose="020F0502020204030204" pitchFamily="34" charset="0"/>
                <a:cs typeface="Times New Roman" panose="02020603050405020304" pitchFamily="18" charset="0"/>
              </a:rPr>
              <a:t>An overbroad notice subjects the noticed party to an impossible task</a:t>
            </a:r>
          </a:p>
          <a:p>
            <a:r>
              <a:rPr lang="en-US" dirty="0">
                <a:solidFill>
                  <a:schemeClr val="tx1">
                    <a:lumMod val="95000"/>
                  </a:schemeClr>
                </a:solidFill>
                <a:latin typeface="Century Schoolbook" panose="02040604050505020304" pitchFamily="18" charset="0"/>
              </a:rPr>
              <a:t>Not intended to be memory tests for the designated representative(s)</a:t>
            </a:r>
          </a:p>
          <a:p>
            <a:r>
              <a:rPr lang="en-US" dirty="0">
                <a:solidFill>
                  <a:schemeClr val="tx1">
                    <a:lumMod val="95000"/>
                  </a:schemeClr>
                </a:solidFill>
                <a:latin typeface="Century Schoolbook" panose="02040604050505020304" pitchFamily="18" charset="0"/>
              </a:rPr>
              <a:t>Topics should be tailored to the facts of the case</a:t>
            </a:r>
          </a:p>
          <a:p>
            <a:endParaRPr lang="en-US" dirty="0">
              <a:solidFill>
                <a:schemeClr val="tx1">
                  <a:lumMod val="95000"/>
                </a:schemeClr>
              </a:solidFill>
              <a:latin typeface="Century Schoolbook" panose="02040604050505020304" pitchFamily="18" charset="0"/>
            </a:endParaRPr>
          </a:p>
          <a:p>
            <a:endParaRPr lang="en-US" dirty="0">
              <a:solidFill>
                <a:schemeClr val="tx1">
                  <a:lumMod val="95000"/>
                </a:schemeClr>
              </a:solidFill>
              <a:latin typeface="Century Schoolbook" panose="02040604050505020304" pitchFamily="18" charset="0"/>
            </a:endParaRPr>
          </a:p>
        </p:txBody>
      </p:sp>
    </p:spTree>
    <p:extLst>
      <p:ext uri="{BB962C8B-B14F-4D97-AF65-F5344CB8AC3E}">
        <p14:creationId xmlns:p14="http://schemas.microsoft.com/office/powerpoint/2010/main" val="261057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84328-8309-45E7-97F8-CF2893BC605C}"/>
              </a:ext>
            </a:extLst>
          </p:cNvPr>
          <p:cNvSpPr>
            <a:spLocks noGrp="1"/>
          </p:cNvSpPr>
          <p:nvPr>
            <p:ph type="title"/>
          </p:nvPr>
        </p:nvSpPr>
        <p:spPr/>
        <p:txBody>
          <a:bodyPr/>
          <a:lstStyle/>
          <a:p>
            <a:r>
              <a:rPr lang="en-US" dirty="0">
                <a:latin typeface="Century Schoolbook" panose="02040604050505020304" pitchFamily="18" charset="0"/>
              </a:rPr>
              <a:t>Clarifying Misnomers</a:t>
            </a:r>
          </a:p>
        </p:txBody>
      </p:sp>
      <p:sp>
        <p:nvSpPr>
          <p:cNvPr id="3" name="Content Placeholder 2">
            <a:extLst>
              <a:ext uri="{FF2B5EF4-FFF2-40B4-BE49-F238E27FC236}">
                <a16:creationId xmlns:a16="http://schemas.microsoft.com/office/drawing/2014/main" id="{6FF242D3-3140-410B-8D67-B6BB37DA3A1C}"/>
              </a:ext>
            </a:extLst>
          </p:cNvPr>
          <p:cNvSpPr>
            <a:spLocks noGrp="1"/>
          </p:cNvSpPr>
          <p:nvPr>
            <p:ph idx="1"/>
          </p:nvPr>
        </p:nvSpPr>
        <p:spPr/>
        <p:txBody>
          <a:bodyPr>
            <a:normAutofit/>
          </a:bodyPr>
          <a:lstStyle/>
          <a:p>
            <a:r>
              <a:rPr lang="en-US" dirty="0">
                <a:latin typeface="Century Schoolbook" panose="02040604050505020304" pitchFamily="18" charset="0"/>
              </a:rPr>
              <a:t>Not limited to the subjects in the notice</a:t>
            </a:r>
          </a:p>
          <a:p>
            <a:r>
              <a:rPr lang="en-US" dirty="0">
                <a:latin typeface="Century Schoolbook" panose="02040604050505020304" pitchFamily="18" charset="0"/>
                <a:ea typeface="Calibri" panose="020F0502020204030204" pitchFamily="34" charset="0"/>
                <a:cs typeface="Times New Roman" panose="02020603050405020304" pitchFamily="18" charset="0"/>
              </a:rPr>
              <a:t>T</a:t>
            </a:r>
            <a:r>
              <a:rPr lang="en-US" sz="2800" dirty="0">
                <a:effectLst/>
                <a:latin typeface="Century Schoolbook" panose="02040604050505020304" pitchFamily="18" charset="0"/>
                <a:ea typeface="Calibri" panose="020F0502020204030204" pitchFamily="34" charset="0"/>
                <a:cs typeface="Times New Roman" panose="02020603050405020304" pitchFamily="18" charset="0"/>
              </a:rPr>
              <a:t>he deposition of each person designated is considered a separate deposition</a:t>
            </a:r>
          </a:p>
          <a:p>
            <a:r>
              <a:rPr lang="en-US" sz="2800" dirty="0">
                <a:effectLst/>
                <a:latin typeface="Century Schoolbook" panose="02040604050505020304" pitchFamily="18" charset="0"/>
                <a:ea typeface="Calibri" panose="020F0502020204030204" pitchFamily="34" charset="0"/>
                <a:cs typeface="Times New Roman" panose="02020603050405020304" pitchFamily="18" charset="0"/>
              </a:rPr>
              <a:t>The fact a party has already deposed individuals who later serve as 30(b)(6) representatives does not preclude the 30(b)(6) deposition, and vice versa</a:t>
            </a:r>
          </a:p>
          <a:p>
            <a:r>
              <a:rPr lang="en-US" sz="2800" dirty="0">
                <a:effectLst/>
                <a:latin typeface="Century Schoolbook" panose="02040604050505020304" pitchFamily="18" charset="0"/>
                <a:ea typeface="Calibri" panose="020F0502020204030204" pitchFamily="34" charset="0"/>
                <a:cs typeface="Times New Roman" panose="02020603050405020304" pitchFamily="18" charset="0"/>
              </a:rPr>
              <a:t>No requirement a 30(b)(6) occur before individual depositions of corporate representatives, and vice versa</a:t>
            </a:r>
          </a:p>
          <a:p>
            <a:r>
              <a:rPr lang="en-US" sz="2800" dirty="0">
                <a:effectLst/>
                <a:latin typeface="Century Schoolbook" panose="02040604050505020304" pitchFamily="18" charset="0"/>
                <a:ea typeface="Calibri" panose="020F0502020204030204" pitchFamily="34" charset="0"/>
                <a:cs typeface="Times New Roman" panose="02020603050405020304" pitchFamily="18" charset="0"/>
              </a:rPr>
              <a:t>Legal topics are not completely off limits in a 30(b)(6)</a:t>
            </a:r>
            <a:endParaRPr lang="en-US" dirty="0">
              <a:latin typeface="Century Schoolbook" panose="02040604050505020304" pitchFamily="18" charset="0"/>
            </a:endParaRPr>
          </a:p>
          <a:p>
            <a:endParaRPr lang="en-US" dirty="0">
              <a:latin typeface="Century Schoolbook" panose="02040604050505020304" pitchFamily="18" charset="0"/>
            </a:endParaRPr>
          </a:p>
          <a:p>
            <a:endParaRPr lang="en-US" dirty="0">
              <a:latin typeface="Century Schoolbook" panose="02040604050505020304" pitchFamily="18" charset="0"/>
            </a:endParaRPr>
          </a:p>
        </p:txBody>
      </p:sp>
    </p:spTree>
    <p:extLst>
      <p:ext uri="{BB962C8B-B14F-4D97-AF65-F5344CB8AC3E}">
        <p14:creationId xmlns:p14="http://schemas.microsoft.com/office/powerpoint/2010/main" val="408470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8286-4A38-4DAF-AAA3-64DBBD300DB5}"/>
              </a:ext>
            </a:extLst>
          </p:cNvPr>
          <p:cNvSpPr>
            <a:spLocks noGrp="1"/>
          </p:cNvSpPr>
          <p:nvPr>
            <p:ph type="title"/>
          </p:nvPr>
        </p:nvSpPr>
        <p:spPr/>
        <p:txBody>
          <a:bodyPr/>
          <a:lstStyle/>
          <a:p>
            <a:r>
              <a:rPr lang="en-US" dirty="0">
                <a:latin typeface="Century Schoolbook" panose="02040604050505020304" pitchFamily="18" charset="0"/>
              </a:rPr>
              <a:t>Instructions not to Answer</a:t>
            </a:r>
          </a:p>
        </p:txBody>
      </p:sp>
      <p:sp>
        <p:nvSpPr>
          <p:cNvPr id="3" name="Content Placeholder 2">
            <a:extLst>
              <a:ext uri="{FF2B5EF4-FFF2-40B4-BE49-F238E27FC236}">
                <a16:creationId xmlns:a16="http://schemas.microsoft.com/office/drawing/2014/main" id="{59B0BBE4-BA71-484B-BF30-6C162D098DC2}"/>
              </a:ext>
            </a:extLst>
          </p:cNvPr>
          <p:cNvSpPr>
            <a:spLocks noGrp="1"/>
          </p:cNvSpPr>
          <p:nvPr>
            <p:ph idx="1"/>
          </p:nvPr>
        </p:nvSpPr>
        <p:spPr/>
        <p:txBody>
          <a:bodyPr>
            <a:normAutofit/>
          </a:bodyPr>
          <a:lstStyle/>
          <a:p>
            <a:r>
              <a:rPr lang="en-US" dirty="0"/>
              <a:t>When necessary to preserve a privilege</a:t>
            </a:r>
          </a:p>
          <a:p>
            <a:r>
              <a:rPr lang="en-US" dirty="0"/>
              <a:t>To enforce a limitation ordered by the court</a:t>
            </a:r>
          </a:p>
          <a:p>
            <a:r>
              <a:rPr lang="en-US" dirty="0"/>
              <a:t>To present a motion under Rule 30(d)(3) (conducted in bad faith or in a manner that unreasonably annoys, embarrasses, or oppresses the deponent or party)</a:t>
            </a:r>
          </a:p>
        </p:txBody>
      </p:sp>
    </p:spTree>
    <p:extLst>
      <p:ext uri="{BB962C8B-B14F-4D97-AF65-F5344CB8AC3E}">
        <p14:creationId xmlns:p14="http://schemas.microsoft.com/office/powerpoint/2010/main" val="151835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6F45-7AEB-4460-9D49-4BFC46CFF380}"/>
              </a:ext>
            </a:extLst>
          </p:cNvPr>
          <p:cNvSpPr>
            <a:spLocks noGrp="1"/>
          </p:cNvSpPr>
          <p:nvPr>
            <p:ph type="title"/>
          </p:nvPr>
        </p:nvSpPr>
        <p:spPr/>
        <p:txBody>
          <a:bodyPr>
            <a:normAutofit/>
          </a:bodyPr>
          <a:lstStyle/>
          <a:p>
            <a:r>
              <a:rPr lang="en-US" sz="6600" dirty="0">
                <a:latin typeface="Century Schoolbook" panose="02040604050505020304" pitchFamily="18" charset="0"/>
              </a:rPr>
              <a:t>2020 Amendment</a:t>
            </a:r>
          </a:p>
        </p:txBody>
      </p:sp>
      <p:sp>
        <p:nvSpPr>
          <p:cNvPr id="3" name="Content Placeholder 2">
            <a:extLst>
              <a:ext uri="{FF2B5EF4-FFF2-40B4-BE49-F238E27FC236}">
                <a16:creationId xmlns:a16="http://schemas.microsoft.com/office/drawing/2014/main" id="{9B48DD79-5E86-4D65-B7BD-51F9886AAEFD}"/>
              </a:ext>
            </a:extLst>
          </p:cNvPr>
          <p:cNvSpPr>
            <a:spLocks noGrp="1"/>
          </p:cNvSpPr>
          <p:nvPr>
            <p:ph idx="1"/>
          </p:nvPr>
        </p:nvSpPr>
        <p:spPr/>
        <p:txBody>
          <a:bodyPr/>
          <a:lstStyle/>
          <a:p>
            <a:pPr algn="l"/>
            <a:r>
              <a:rPr lang="en-US" dirty="0">
                <a:latin typeface="TimesNewRomanPSMT"/>
              </a:rPr>
              <a:t>Directs </a:t>
            </a:r>
            <a:r>
              <a:rPr lang="en-US" sz="2800" b="0" i="0" u="none" strike="noStrike" baseline="0" dirty="0">
                <a:latin typeface="TimesNewRomanPSMT"/>
              </a:rPr>
              <a:t>the serving party and the named organization to confer before or promptly after the notice or subpoena is served about the matters for examination.</a:t>
            </a:r>
          </a:p>
          <a:p>
            <a:pPr marL="0" indent="0" algn="l">
              <a:buNone/>
            </a:pPr>
            <a:endParaRPr lang="en-US" sz="2800" b="0" i="0" u="none" strike="noStrike" baseline="0" dirty="0">
              <a:latin typeface="TimesNewRomanPSMT"/>
            </a:endParaRPr>
          </a:p>
          <a:p>
            <a:pPr algn="l"/>
            <a:r>
              <a:rPr lang="en-US" dirty="0">
                <a:latin typeface="TimesNewRomanPSMT"/>
              </a:rPr>
              <a:t>R</a:t>
            </a:r>
            <a:r>
              <a:rPr lang="en-US" sz="2800" b="0" i="0" u="none" strike="noStrike" baseline="0" dirty="0">
                <a:latin typeface="TimesNewRomanPSMT"/>
              </a:rPr>
              <a:t>equires that a subpoena notify a nonparty organization of its duty to confer and to designate each person who will testify.</a:t>
            </a:r>
            <a:endParaRPr lang="en-US" dirty="0"/>
          </a:p>
        </p:txBody>
      </p:sp>
    </p:spTree>
    <p:extLst>
      <p:ext uri="{BB962C8B-B14F-4D97-AF65-F5344CB8AC3E}">
        <p14:creationId xmlns:p14="http://schemas.microsoft.com/office/powerpoint/2010/main" val="334133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42F0-8DD1-4151-A2F9-2DA54E44E01A}"/>
              </a:ext>
            </a:extLst>
          </p:cNvPr>
          <p:cNvSpPr>
            <a:spLocks noGrp="1"/>
          </p:cNvSpPr>
          <p:nvPr>
            <p:ph type="title"/>
          </p:nvPr>
        </p:nvSpPr>
        <p:spPr/>
        <p:txBody>
          <a:bodyPr/>
          <a:lstStyle/>
          <a:p>
            <a:pPr algn="ctr"/>
            <a:r>
              <a:rPr lang="en-US" dirty="0">
                <a:latin typeface="Century Schoolbook" panose="02040604050505020304" pitchFamily="18" charset="0"/>
              </a:rPr>
              <a:t>Problematic Subjects</a:t>
            </a:r>
          </a:p>
        </p:txBody>
      </p:sp>
      <p:sp>
        <p:nvSpPr>
          <p:cNvPr id="3" name="Content Placeholder 2">
            <a:extLst>
              <a:ext uri="{FF2B5EF4-FFF2-40B4-BE49-F238E27FC236}">
                <a16:creationId xmlns:a16="http://schemas.microsoft.com/office/drawing/2014/main" id="{9B89A731-4009-429B-B437-8C0009989615}"/>
              </a:ext>
            </a:extLst>
          </p:cNvPr>
          <p:cNvSpPr>
            <a:spLocks noGrp="1"/>
          </p:cNvSpPr>
          <p:nvPr>
            <p:ph idx="1"/>
          </p:nvPr>
        </p:nvSpPr>
        <p:spPr>
          <a:xfrm>
            <a:off x="1120000" y="2593721"/>
            <a:ext cx="10233800" cy="1824660"/>
          </a:xfrm>
        </p:spPr>
        <p:txBody>
          <a:bodyPr>
            <a:normAutofit/>
          </a:bodyPr>
          <a:lstStyle/>
          <a:p>
            <a:pPr marL="0" indent="0" algn="ctr">
              <a:buNone/>
            </a:pPr>
            <a:r>
              <a:rPr lang="en-US" sz="3600" dirty="0">
                <a:effectLst/>
                <a:latin typeface="Century Schoolbook" panose="02040604050505020304" pitchFamily="18" charset="0"/>
                <a:ea typeface="Calibri" panose="020F0502020204030204" pitchFamily="34" charset="0"/>
                <a:cs typeface="Times New Roman" panose="02020603050405020304" pitchFamily="18" charset="0"/>
              </a:rPr>
              <a:t>All facts and documents, as well as the identity of all persons with knowledge of facts which support your affirmative defenses.</a:t>
            </a:r>
            <a:endParaRPr lang="en-US" sz="3600" dirty="0"/>
          </a:p>
        </p:txBody>
      </p:sp>
    </p:spTree>
    <p:extLst>
      <p:ext uri="{BB962C8B-B14F-4D97-AF65-F5344CB8AC3E}">
        <p14:creationId xmlns:p14="http://schemas.microsoft.com/office/powerpoint/2010/main" val="235935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732426-80E6-4082-92DE-49042DFFB519}"/>
              </a:ext>
            </a:extLst>
          </p:cNvPr>
          <p:cNvSpPr>
            <a:spLocks noGrp="1"/>
          </p:cNvSpPr>
          <p:nvPr>
            <p:ph idx="1"/>
          </p:nvPr>
        </p:nvSpPr>
        <p:spPr>
          <a:xfrm>
            <a:off x="1039533" y="1518386"/>
            <a:ext cx="10233800" cy="4351338"/>
          </a:xfrm>
        </p:spPr>
        <p:txBody>
          <a:bodyPr>
            <a:normAutofit/>
          </a:bodyPr>
          <a:lstStyle/>
          <a:p>
            <a:pPr marL="0" indent="0" algn="ctr">
              <a:buNone/>
            </a:pPr>
            <a:r>
              <a:rPr lang="en-US" sz="3600" dirty="0">
                <a:effectLst/>
                <a:latin typeface="Century Schoolbook" panose="02040604050505020304" pitchFamily="18" charset="0"/>
                <a:ea typeface="Calibri" panose="020F0502020204030204" pitchFamily="34" charset="0"/>
                <a:cs typeface="Times New Roman" panose="02020603050405020304" pitchFamily="18" charset="0"/>
              </a:rPr>
              <a:t>The contents of your claim notes and what these notes mean and how they were entered or changed and why they were entered or changed between the dates of June 25, 2017 through August 25, 2017.</a:t>
            </a:r>
            <a:endParaRPr lang="en-US" sz="3600" dirty="0"/>
          </a:p>
        </p:txBody>
      </p:sp>
    </p:spTree>
    <p:extLst>
      <p:ext uri="{BB962C8B-B14F-4D97-AF65-F5344CB8AC3E}">
        <p14:creationId xmlns:p14="http://schemas.microsoft.com/office/powerpoint/2010/main" val="158437375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{6AB18BA1-82FA-4612-8B2C-299D44E2CDD8}tf04033923</Template>
  <TotalTime>213</TotalTime>
  <Words>629</Words>
  <Application>Microsoft Macintosh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Schoolbook</vt:lpstr>
      <vt:lpstr>Corbel</vt:lpstr>
      <vt:lpstr>TimesNewRomanPSMT</vt:lpstr>
      <vt:lpstr>Depth</vt:lpstr>
      <vt:lpstr>Much Ado about Rule 30(b)(6) Depositions</vt:lpstr>
      <vt:lpstr>Roadmap</vt:lpstr>
      <vt:lpstr>Purpose of the 30(b)(6)</vt:lpstr>
      <vt:lpstr>Some Basics</vt:lpstr>
      <vt:lpstr>Clarifying Misnomers</vt:lpstr>
      <vt:lpstr>Instructions not to Answer</vt:lpstr>
      <vt:lpstr>2020 Amendment</vt:lpstr>
      <vt:lpstr>Problematic Subjects</vt:lpstr>
      <vt:lpstr>PowerPoint Presentation</vt:lpstr>
      <vt:lpstr>PowerPoint Presentation</vt:lpstr>
      <vt:lpstr>PowerPoint Presentation</vt:lpstr>
      <vt:lpstr>PowerPoint Presentation</vt:lpstr>
      <vt:lpstr>Confer, Confer, Confer</vt:lpstr>
      <vt:lpstr>- The End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Much Ado about Rule 30(b)(6) Depositions</dc:title>
  <dc:creator>S Kato Crews</dc:creator>
  <cp:lastModifiedBy>Dana Collier Smith</cp:lastModifiedBy>
  <cp:revision>34</cp:revision>
  <cp:lastPrinted>2021-06-16T22:52:34Z</cp:lastPrinted>
  <dcterms:created xsi:type="dcterms:W3CDTF">2021-06-12T01:11:30Z</dcterms:created>
  <dcterms:modified xsi:type="dcterms:W3CDTF">2021-08-12T16:47:55Z</dcterms:modified>
</cp:coreProperties>
</file>