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4"/>
  </p:sldMasterIdLst>
  <p:notesMasterIdLst>
    <p:notesMasterId r:id="rId31"/>
  </p:notesMasterIdLst>
  <p:sldIdLst>
    <p:sldId id="945" r:id="rId5"/>
    <p:sldId id="742" r:id="rId6"/>
    <p:sldId id="973" r:id="rId7"/>
    <p:sldId id="273" r:id="rId8"/>
    <p:sldId id="960" r:id="rId9"/>
    <p:sldId id="611" r:id="rId10"/>
    <p:sldId id="972" r:id="rId11"/>
    <p:sldId id="970" r:id="rId12"/>
    <p:sldId id="971" r:id="rId13"/>
    <p:sldId id="984" r:id="rId14"/>
    <p:sldId id="966" r:id="rId15"/>
    <p:sldId id="969" r:id="rId16"/>
    <p:sldId id="965" r:id="rId17"/>
    <p:sldId id="981" r:id="rId18"/>
    <p:sldId id="453" r:id="rId19"/>
    <p:sldId id="982" r:id="rId20"/>
    <p:sldId id="983" r:id="rId21"/>
    <p:sldId id="832" r:id="rId22"/>
    <p:sldId id="458" r:id="rId23"/>
    <p:sldId id="831" r:id="rId24"/>
    <p:sldId id="968" r:id="rId25"/>
    <p:sldId id="974" r:id="rId26"/>
    <p:sldId id="978" r:id="rId27"/>
    <p:sldId id="976" r:id="rId28"/>
    <p:sldId id="977" r:id="rId29"/>
    <p:sldId id="979" r:id="rId30"/>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y Thompson" initials="MT" lastIdx="1" clrIdx="0">
    <p:extLst>
      <p:ext uri="{19B8F6BF-5375-455C-9EA6-DF929625EA0E}">
        <p15:presenceInfo xmlns:p15="http://schemas.microsoft.com/office/powerpoint/2012/main" userId="Mary Thompson" providerId="None"/>
      </p:ext>
    </p:extLst>
  </p:cmAuthor>
  <p:cmAuthor id="2" name="Jill Langley" initials="JL" lastIdx="1" clrIdx="1">
    <p:extLst>
      <p:ext uri="{19B8F6BF-5375-455C-9EA6-DF929625EA0E}">
        <p15:presenceInfo xmlns:p15="http://schemas.microsoft.com/office/powerpoint/2012/main" userId="S::Jill_Langley@ca10.uscourts.gov::d2a01238-cc7f-4b8d-9b4e-3c2f0a41741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5" autoAdjust="0"/>
    <p:restoredTop sz="82538" autoAdjust="0"/>
  </p:normalViewPr>
  <p:slideViewPr>
    <p:cSldViewPr snapToGrid="0">
      <p:cViewPr varScale="1">
        <p:scale>
          <a:sx n="112" d="100"/>
          <a:sy n="112" d="100"/>
        </p:scale>
        <p:origin x="320" y="192"/>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606"/>
    </p:cViewPr>
  </p:sorterViewPr>
  <p:notesViewPr>
    <p:cSldViewPr snapToGrid="0">
      <p:cViewPr varScale="1">
        <p:scale>
          <a:sx n="83" d="100"/>
          <a:sy n="83" d="100"/>
        </p:scale>
        <p:origin x="381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259C30-CDC3-4613-AAF4-1468F573655E}" type="doc">
      <dgm:prSet loTypeId="urn:microsoft.com/office/officeart/2018/2/layout/IconVerticalSolidList" loCatId="icon" qsTypeId="urn:microsoft.com/office/officeart/2005/8/quickstyle/simple1" qsCatId="simple" csTypeId="urn:microsoft.com/office/officeart/2005/8/colors/colorful1" csCatId="colorful" phldr="1"/>
      <dgm:spPr/>
      <dgm:t>
        <a:bodyPr/>
        <a:lstStyle/>
        <a:p>
          <a:endParaRPr lang="en-US"/>
        </a:p>
      </dgm:t>
    </dgm:pt>
    <dgm:pt modelId="{1C6F5541-E8EB-48EC-8C4F-4E202CF2D0F3}">
      <dgm:prSet phldrT="[Text]" custT="1"/>
      <dgm:spPr/>
      <dgm:t>
        <a:bodyPr/>
        <a:lstStyle/>
        <a:p>
          <a:pPr>
            <a:lnSpc>
              <a:spcPct val="100000"/>
            </a:lnSpc>
          </a:pPr>
          <a:r>
            <a:rPr lang="en-US" sz="2400" dirty="0"/>
            <a:t>Federal Judiciary Standards of Judicial Conduct and Judicial Misconduct Options</a:t>
          </a:r>
        </a:p>
      </dgm:t>
    </dgm:pt>
    <dgm:pt modelId="{E6F89C99-68B2-4416-B0DA-A3FFB1629FF0}" type="parTrans" cxnId="{E9BD461A-D901-4F25-A073-650A44AF99AB}">
      <dgm:prSet/>
      <dgm:spPr/>
      <dgm:t>
        <a:bodyPr/>
        <a:lstStyle/>
        <a:p>
          <a:endParaRPr lang="en-US"/>
        </a:p>
      </dgm:t>
    </dgm:pt>
    <dgm:pt modelId="{36B4275B-60FF-4585-BC52-F090B4F1C401}" type="sibTrans" cxnId="{E9BD461A-D901-4F25-A073-650A44AF99AB}">
      <dgm:prSet/>
      <dgm:spPr/>
      <dgm:t>
        <a:bodyPr/>
        <a:lstStyle/>
        <a:p>
          <a:endParaRPr lang="en-US"/>
        </a:p>
      </dgm:t>
    </dgm:pt>
    <dgm:pt modelId="{F569CC6A-438E-46EC-8757-5A46AFBDCAE0}">
      <dgm:prSet phldrT="[Text]" custT="1"/>
      <dgm:spPr/>
      <dgm:t>
        <a:bodyPr/>
        <a:lstStyle/>
        <a:p>
          <a:pPr>
            <a:lnSpc>
              <a:spcPct val="100000"/>
            </a:lnSpc>
          </a:pPr>
          <a:r>
            <a:rPr lang="en-US" sz="2400" dirty="0"/>
            <a:t>Colorado State Professional Conduct Rules and Judicial Misconduct Process</a:t>
          </a:r>
        </a:p>
      </dgm:t>
    </dgm:pt>
    <dgm:pt modelId="{70415033-FA8A-498B-9507-5BD656E8C28C}" type="parTrans" cxnId="{2383E049-5078-4126-8882-B0C357D8B7CA}">
      <dgm:prSet/>
      <dgm:spPr/>
      <dgm:t>
        <a:bodyPr/>
        <a:lstStyle/>
        <a:p>
          <a:endParaRPr lang="en-US"/>
        </a:p>
      </dgm:t>
    </dgm:pt>
    <dgm:pt modelId="{F55B77EF-4EBC-41F0-A7B7-FFE4F0A29390}" type="sibTrans" cxnId="{2383E049-5078-4126-8882-B0C357D8B7CA}">
      <dgm:prSet/>
      <dgm:spPr/>
      <dgm:t>
        <a:bodyPr/>
        <a:lstStyle/>
        <a:p>
          <a:endParaRPr lang="en-US"/>
        </a:p>
      </dgm:t>
    </dgm:pt>
    <dgm:pt modelId="{405D6849-B760-4FC6-864E-385C1B020EA8}">
      <dgm:prSet phldrT="[Text]" custT="1"/>
      <dgm:spPr/>
      <dgm:t>
        <a:bodyPr/>
        <a:lstStyle/>
        <a:p>
          <a:pPr>
            <a:lnSpc>
              <a:spcPct val="100000"/>
            </a:lnSpc>
          </a:pPr>
          <a:r>
            <a:rPr lang="en-US" sz="2400" dirty="0"/>
            <a:t>Tips and Suggestions for Resolution</a:t>
          </a:r>
        </a:p>
      </dgm:t>
    </dgm:pt>
    <dgm:pt modelId="{A5DD8111-EF51-4552-B010-B4470FA31ED9}" type="parTrans" cxnId="{BA6499A0-AA9B-4C4F-9596-D90748885F3C}">
      <dgm:prSet/>
      <dgm:spPr/>
      <dgm:t>
        <a:bodyPr/>
        <a:lstStyle/>
        <a:p>
          <a:endParaRPr lang="en-US"/>
        </a:p>
      </dgm:t>
    </dgm:pt>
    <dgm:pt modelId="{8B138BDC-E42B-4BE4-B4D3-B124FBE16D12}" type="sibTrans" cxnId="{BA6499A0-AA9B-4C4F-9596-D90748885F3C}">
      <dgm:prSet/>
      <dgm:spPr/>
      <dgm:t>
        <a:bodyPr/>
        <a:lstStyle/>
        <a:p>
          <a:endParaRPr lang="en-US"/>
        </a:p>
      </dgm:t>
    </dgm:pt>
    <dgm:pt modelId="{475C7777-D164-4CA2-B783-63F95DA7E5D3}" type="pres">
      <dgm:prSet presAssocID="{A0259C30-CDC3-4613-AAF4-1468F573655E}" presName="root" presStyleCnt="0">
        <dgm:presLayoutVars>
          <dgm:dir/>
          <dgm:resizeHandles val="exact"/>
        </dgm:presLayoutVars>
      </dgm:prSet>
      <dgm:spPr/>
    </dgm:pt>
    <dgm:pt modelId="{9660EB92-5FD0-48A0-83C9-B72C99324364}" type="pres">
      <dgm:prSet presAssocID="{1C6F5541-E8EB-48EC-8C4F-4E202CF2D0F3}" presName="compNode" presStyleCnt="0"/>
      <dgm:spPr/>
    </dgm:pt>
    <dgm:pt modelId="{B85878F9-5973-4185-AE09-07476039A054}" type="pres">
      <dgm:prSet presAssocID="{1C6F5541-E8EB-48EC-8C4F-4E202CF2D0F3}" presName="bgRect" presStyleLbl="bgShp" presStyleIdx="0" presStyleCnt="3"/>
      <dgm:spPr/>
    </dgm:pt>
    <dgm:pt modelId="{ABD80762-843F-4B32-A3A8-D12FEF99C038}" type="pres">
      <dgm:prSet presAssocID="{1C6F5541-E8EB-48EC-8C4F-4E202CF2D0F3}" presName="iconRect" presStyleLbl="node1" presStyleIdx="0"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Onboarding"/>
        </a:ext>
      </dgm:extLst>
    </dgm:pt>
    <dgm:pt modelId="{F6EAC2D5-9395-4FF7-9210-203AA0EBEC6B}" type="pres">
      <dgm:prSet presAssocID="{1C6F5541-E8EB-48EC-8C4F-4E202CF2D0F3}" presName="spaceRect" presStyleCnt="0"/>
      <dgm:spPr/>
    </dgm:pt>
    <dgm:pt modelId="{B014D5AC-E1AC-4DF3-AFD4-1D06B514F670}" type="pres">
      <dgm:prSet presAssocID="{1C6F5541-E8EB-48EC-8C4F-4E202CF2D0F3}" presName="parTx" presStyleLbl="revTx" presStyleIdx="0" presStyleCnt="3">
        <dgm:presLayoutVars>
          <dgm:chMax val="0"/>
          <dgm:chPref val="0"/>
        </dgm:presLayoutVars>
      </dgm:prSet>
      <dgm:spPr/>
    </dgm:pt>
    <dgm:pt modelId="{F05F97B8-A377-4139-9E6F-E305CE31DC20}" type="pres">
      <dgm:prSet presAssocID="{36B4275B-60FF-4585-BC52-F090B4F1C401}" presName="sibTrans" presStyleCnt="0"/>
      <dgm:spPr/>
    </dgm:pt>
    <dgm:pt modelId="{AB021945-9E7C-41F7-ADD2-29FC5D9DE600}" type="pres">
      <dgm:prSet presAssocID="{F569CC6A-438E-46EC-8757-5A46AFBDCAE0}" presName="compNode" presStyleCnt="0"/>
      <dgm:spPr/>
    </dgm:pt>
    <dgm:pt modelId="{31084726-893C-4BC1-A3D3-751C1968DE09}" type="pres">
      <dgm:prSet presAssocID="{F569CC6A-438E-46EC-8757-5A46AFBDCAE0}" presName="bgRect" presStyleLbl="bgShp" presStyleIdx="1" presStyleCnt="3"/>
      <dgm:spPr/>
    </dgm:pt>
    <dgm:pt modelId="{982FCB29-ABD4-4FE9-B685-12E764FE797C}" type="pres">
      <dgm:prSet presAssocID="{F569CC6A-438E-46EC-8757-5A46AFBDCAE0}" presName="iconRect" presStyleLbl="node1" presStyleIdx="1" presStyleCnt="3"/>
      <dgm:spPr>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pt>
    <dgm:pt modelId="{EF6D54EB-E07B-42D0-B9E4-0030C34D4CA2}" type="pres">
      <dgm:prSet presAssocID="{F569CC6A-438E-46EC-8757-5A46AFBDCAE0}" presName="spaceRect" presStyleCnt="0"/>
      <dgm:spPr/>
    </dgm:pt>
    <dgm:pt modelId="{580CC7BB-1521-4F7D-9537-CE7214986195}" type="pres">
      <dgm:prSet presAssocID="{F569CC6A-438E-46EC-8757-5A46AFBDCAE0}" presName="parTx" presStyleLbl="revTx" presStyleIdx="1" presStyleCnt="3" custLinFactNeighborX="-1473" custLinFactNeighborY="-951">
        <dgm:presLayoutVars>
          <dgm:chMax val="0"/>
          <dgm:chPref val="0"/>
        </dgm:presLayoutVars>
      </dgm:prSet>
      <dgm:spPr/>
    </dgm:pt>
    <dgm:pt modelId="{3D839629-5557-4599-8C59-CDE884BC84D6}" type="pres">
      <dgm:prSet presAssocID="{F55B77EF-4EBC-41F0-A7B7-FFE4F0A29390}" presName="sibTrans" presStyleCnt="0"/>
      <dgm:spPr/>
    </dgm:pt>
    <dgm:pt modelId="{7D1998BF-3983-4CBE-AE10-52F7B317049A}" type="pres">
      <dgm:prSet presAssocID="{405D6849-B760-4FC6-864E-385C1B020EA8}" presName="compNode" presStyleCnt="0"/>
      <dgm:spPr/>
    </dgm:pt>
    <dgm:pt modelId="{92FA0919-86B4-4422-AC7D-489FEFD3D5A3}" type="pres">
      <dgm:prSet presAssocID="{405D6849-B760-4FC6-864E-385C1B020EA8}" presName="bgRect" presStyleLbl="bgShp" presStyleIdx="2" presStyleCnt="3"/>
      <dgm:spPr/>
    </dgm:pt>
    <dgm:pt modelId="{8729FCA5-BA03-4C55-A007-0601C53DC516}" type="pres">
      <dgm:prSet presAssocID="{405D6849-B760-4FC6-864E-385C1B020EA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cales of justice outline"/>
        </a:ext>
      </dgm:extLst>
    </dgm:pt>
    <dgm:pt modelId="{B384A922-862C-4402-89A6-704D85157AE7}" type="pres">
      <dgm:prSet presAssocID="{405D6849-B760-4FC6-864E-385C1B020EA8}" presName="spaceRect" presStyleCnt="0"/>
      <dgm:spPr/>
    </dgm:pt>
    <dgm:pt modelId="{A30D0CD4-794A-4478-9954-433F9D25263C}" type="pres">
      <dgm:prSet presAssocID="{405D6849-B760-4FC6-864E-385C1B020EA8}" presName="parTx" presStyleLbl="revTx" presStyleIdx="2" presStyleCnt="3">
        <dgm:presLayoutVars>
          <dgm:chMax val="0"/>
          <dgm:chPref val="0"/>
        </dgm:presLayoutVars>
      </dgm:prSet>
      <dgm:spPr/>
    </dgm:pt>
  </dgm:ptLst>
  <dgm:cxnLst>
    <dgm:cxn modelId="{E9BD461A-D901-4F25-A073-650A44AF99AB}" srcId="{A0259C30-CDC3-4613-AAF4-1468F573655E}" destId="{1C6F5541-E8EB-48EC-8C4F-4E202CF2D0F3}" srcOrd="0" destOrd="0" parTransId="{E6F89C99-68B2-4416-B0DA-A3FFB1629FF0}" sibTransId="{36B4275B-60FF-4585-BC52-F090B4F1C401}"/>
    <dgm:cxn modelId="{2383E049-5078-4126-8882-B0C357D8B7CA}" srcId="{A0259C30-CDC3-4613-AAF4-1468F573655E}" destId="{F569CC6A-438E-46EC-8757-5A46AFBDCAE0}" srcOrd="1" destOrd="0" parTransId="{70415033-FA8A-498B-9507-5BD656E8C28C}" sibTransId="{F55B77EF-4EBC-41F0-A7B7-FFE4F0A29390}"/>
    <dgm:cxn modelId="{1C06A267-46CC-4D28-9FAA-CDCE5675FDA5}" type="presOf" srcId="{1C6F5541-E8EB-48EC-8C4F-4E202CF2D0F3}" destId="{B014D5AC-E1AC-4DF3-AFD4-1D06B514F670}" srcOrd="0" destOrd="0" presId="urn:microsoft.com/office/officeart/2018/2/layout/IconVerticalSolidList"/>
    <dgm:cxn modelId="{A765F66C-F9DF-4C22-AE55-AC4E6BD3768D}" type="presOf" srcId="{F569CC6A-438E-46EC-8757-5A46AFBDCAE0}" destId="{580CC7BB-1521-4F7D-9537-CE7214986195}" srcOrd="0" destOrd="0" presId="urn:microsoft.com/office/officeart/2018/2/layout/IconVerticalSolidList"/>
    <dgm:cxn modelId="{BA6499A0-AA9B-4C4F-9596-D90748885F3C}" srcId="{A0259C30-CDC3-4613-AAF4-1468F573655E}" destId="{405D6849-B760-4FC6-864E-385C1B020EA8}" srcOrd="2" destOrd="0" parTransId="{A5DD8111-EF51-4552-B010-B4470FA31ED9}" sibTransId="{8B138BDC-E42B-4BE4-B4D3-B124FBE16D12}"/>
    <dgm:cxn modelId="{4A1FF7C5-7828-4B4F-8843-24341300823D}" type="presOf" srcId="{405D6849-B760-4FC6-864E-385C1B020EA8}" destId="{A30D0CD4-794A-4478-9954-433F9D25263C}" srcOrd="0" destOrd="0" presId="urn:microsoft.com/office/officeart/2018/2/layout/IconVerticalSolidList"/>
    <dgm:cxn modelId="{1830CBF8-3374-494B-81EE-FD6AE166ABBE}" type="presOf" srcId="{A0259C30-CDC3-4613-AAF4-1468F573655E}" destId="{475C7777-D164-4CA2-B783-63F95DA7E5D3}" srcOrd="0" destOrd="0" presId="urn:microsoft.com/office/officeart/2018/2/layout/IconVerticalSolidList"/>
    <dgm:cxn modelId="{06B3BF5F-6800-4BA4-9329-03039C636290}" type="presParOf" srcId="{475C7777-D164-4CA2-B783-63F95DA7E5D3}" destId="{9660EB92-5FD0-48A0-83C9-B72C99324364}" srcOrd="0" destOrd="0" presId="urn:microsoft.com/office/officeart/2018/2/layout/IconVerticalSolidList"/>
    <dgm:cxn modelId="{DA8AD4EC-B291-49F1-8874-D527E155377D}" type="presParOf" srcId="{9660EB92-5FD0-48A0-83C9-B72C99324364}" destId="{B85878F9-5973-4185-AE09-07476039A054}" srcOrd="0" destOrd="0" presId="urn:microsoft.com/office/officeart/2018/2/layout/IconVerticalSolidList"/>
    <dgm:cxn modelId="{7707FD06-1694-4B16-9574-90F6ADAB0035}" type="presParOf" srcId="{9660EB92-5FD0-48A0-83C9-B72C99324364}" destId="{ABD80762-843F-4B32-A3A8-D12FEF99C038}" srcOrd="1" destOrd="0" presId="urn:microsoft.com/office/officeart/2018/2/layout/IconVerticalSolidList"/>
    <dgm:cxn modelId="{C2A5B410-5F55-40AB-AE49-1138FB381AB6}" type="presParOf" srcId="{9660EB92-5FD0-48A0-83C9-B72C99324364}" destId="{F6EAC2D5-9395-4FF7-9210-203AA0EBEC6B}" srcOrd="2" destOrd="0" presId="urn:microsoft.com/office/officeart/2018/2/layout/IconVerticalSolidList"/>
    <dgm:cxn modelId="{E42D8D83-8624-4C06-91AA-5DC55175F31C}" type="presParOf" srcId="{9660EB92-5FD0-48A0-83C9-B72C99324364}" destId="{B014D5AC-E1AC-4DF3-AFD4-1D06B514F670}" srcOrd="3" destOrd="0" presId="urn:microsoft.com/office/officeart/2018/2/layout/IconVerticalSolidList"/>
    <dgm:cxn modelId="{819DEE47-3EF6-4593-8FDB-59CC6381BF90}" type="presParOf" srcId="{475C7777-D164-4CA2-B783-63F95DA7E5D3}" destId="{F05F97B8-A377-4139-9E6F-E305CE31DC20}" srcOrd="1" destOrd="0" presId="urn:microsoft.com/office/officeart/2018/2/layout/IconVerticalSolidList"/>
    <dgm:cxn modelId="{60B5437A-AA29-4C71-9A74-F45E5D48150A}" type="presParOf" srcId="{475C7777-D164-4CA2-B783-63F95DA7E5D3}" destId="{AB021945-9E7C-41F7-ADD2-29FC5D9DE600}" srcOrd="2" destOrd="0" presId="urn:microsoft.com/office/officeart/2018/2/layout/IconVerticalSolidList"/>
    <dgm:cxn modelId="{BD647835-ED4D-4A86-BC6A-C584AED91F2B}" type="presParOf" srcId="{AB021945-9E7C-41F7-ADD2-29FC5D9DE600}" destId="{31084726-893C-4BC1-A3D3-751C1968DE09}" srcOrd="0" destOrd="0" presId="urn:microsoft.com/office/officeart/2018/2/layout/IconVerticalSolidList"/>
    <dgm:cxn modelId="{DD996895-B3C8-4E7B-B4D8-1F5EC65947A3}" type="presParOf" srcId="{AB021945-9E7C-41F7-ADD2-29FC5D9DE600}" destId="{982FCB29-ABD4-4FE9-B685-12E764FE797C}" srcOrd="1" destOrd="0" presId="urn:microsoft.com/office/officeart/2018/2/layout/IconVerticalSolidList"/>
    <dgm:cxn modelId="{0F8FD967-DA28-4BFD-97C3-D4EC2DCE8AF7}" type="presParOf" srcId="{AB021945-9E7C-41F7-ADD2-29FC5D9DE600}" destId="{EF6D54EB-E07B-42D0-B9E4-0030C34D4CA2}" srcOrd="2" destOrd="0" presId="urn:microsoft.com/office/officeart/2018/2/layout/IconVerticalSolidList"/>
    <dgm:cxn modelId="{8C058C67-FE58-485F-B96E-9569631BC0B1}" type="presParOf" srcId="{AB021945-9E7C-41F7-ADD2-29FC5D9DE600}" destId="{580CC7BB-1521-4F7D-9537-CE7214986195}" srcOrd="3" destOrd="0" presId="urn:microsoft.com/office/officeart/2018/2/layout/IconVerticalSolidList"/>
    <dgm:cxn modelId="{3976E956-3A9C-4461-9857-6EE68739A8A0}" type="presParOf" srcId="{475C7777-D164-4CA2-B783-63F95DA7E5D3}" destId="{3D839629-5557-4599-8C59-CDE884BC84D6}" srcOrd="3" destOrd="0" presId="urn:microsoft.com/office/officeart/2018/2/layout/IconVerticalSolidList"/>
    <dgm:cxn modelId="{111FACA8-C25C-40E5-B02C-EFD197E4F841}" type="presParOf" srcId="{475C7777-D164-4CA2-B783-63F95DA7E5D3}" destId="{7D1998BF-3983-4CBE-AE10-52F7B317049A}" srcOrd="4" destOrd="0" presId="urn:microsoft.com/office/officeart/2018/2/layout/IconVerticalSolidList"/>
    <dgm:cxn modelId="{158A7C67-1C8F-4E40-A7E2-B1697E6906CE}" type="presParOf" srcId="{7D1998BF-3983-4CBE-AE10-52F7B317049A}" destId="{92FA0919-86B4-4422-AC7D-489FEFD3D5A3}" srcOrd="0" destOrd="0" presId="urn:microsoft.com/office/officeart/2018/2/layout/IconVerticalSolidList"/>
    <dgm:cxn modelId="{49E0F4F4-285C-45E1-9B77-835E7318BA36}" type="presParOf" srcId="{7D1998BF-3983-4CBE-AE10-52F7B317049A}" destId="{8729FCA5-BA03-4C55-A007-0601C53DC516}" srcOrd="1" destOrd="0" presId="urn:microsoft.com/office/officeart/2018/2/layout/IconVerticalSolidList"/>
    <dgm:cxn modelId="{BDCB5F99-CBD1-4D43-AF1B-19BEC74AC5C3}" type="presParOf" srcId="{7D1998BF-3983-4CBE-AE10-52F7B317049A}" destId="{B384A922-862C-4402-89A6-704D85157AE7}" srcOrd="2" destOrd="0" presId="urn:microsoft.com/office/officeart/2018/2/layout/IconVerticalSolidList"/>
    <dgm:cxn modelId="{C0C4FBEC-E13C-459D-B86A-2AD5DFE61B85}" type="presParOf" srcId="{7D1998BF-3983-4CBE-AE10-52F7B317049A}" destId="{A30D0CD4-794A-4478-9954-433F9D25263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E7F2E5-F67D-49CE-ABCC-AE67AD1884BE}" type="doc">
      <dgm:prSet loTypeId="urn:microsoft.com/office/officeart/2005/8/layout/hList1" loCatId="list" qsTypeId="urn:microsoft.com/office/officeart/2005/8/quickstyle/simple2" qsCatId="simple" csTypeId="urn:microsoft.com/office/officeart/2005/8/colors/accent1_2" csCatId="accent1" phldr="1"/>
      <dgm:spPr/>
      <dgm:t>
        <a:bodyPr/>
        <a:lstStyle/>
        <a:p>
          <a:endParaRPr lang="en-US"/>
        </a:p>
      </dgm:t>
    </dgm:pt>
    <dgm:pt modelId="{A08B0F48-5A71-41C4-A6B3-4DF5952B57FF}">
      <dgm:prSet phldrT="[Text]"/>
      <dgm:spPr/>
      <dgm:t>
        <a:bodyPr/>
        <a:lstStyle/>
        <a:p>
          <a:r>
            <a:rPr lang="en-US" dirty="0"/>
            <a:t>Who Files Complaint</a:t>
          </a:r>
        </a:p>
      </dgm:t>
    </dgm:pt>
    <dgm:pt modelId="{0AEE3999-08F6-4210-A4B3-8E6B87FD23BB}" type="parTrans" cxnId="{74467B61-20C4-4617-BCC1-B1F304A77A9A}">
      <dgm:prSet/>
      <dgm:spPr/>
      <dgm:t>
        <a:bodyPr/>
        <a:lstStyle/>
        <a:p>
          <a:endParaRPr lang="en-US"/>
        </a:p>
      </dgm:t>
    </dgm:pt>
    <dgm:pt modelId="{7761FC64-6B0E-4C93-A64B-51CF3AD1E377}" type="sibTrans" cxnId="{74467B61-20C4-4617-BCC1-B1F304A77A9A}">
      <dgm:prSet/>
      <dgm:spPr/>
      <dgm:t>
        <a:bodyPr/>
        <a:lstStyle/>
        <a:p>
          <a:endParaRPr lang="en-US"/>
        </a:p>
      </dgm:t>
    </dgm:pt>
    <dgm:pt modelId="{D608CB72-1ADE-421A-9F00-95D467F1EAD5}">
      <dgm:prSet phldrT="[Text]"/>
      <dgm:spPr/>
      <dgm:t>
        <a:bodyPr/>
        <a:lstStyle/>
        <a:p>
          <a:r>
            <a:rPr lang="en-US" dirty="0"/>
            <a:t>Complainant, or</a:t>
          </a:r>
        </a:p>
      </dgm:t>
    </dgm:pt>
    <dgm:pt modelId="{39F8B1D6-4003-4E2E-9A4C-94D739E4E5D0}" type="parTrans" cxnId="{FFD4E3CF-895C-4D7B-B451-538DCE686494}">
      <dgm:prSet/>
      <dgm:spPr/>
      <dgm:t>
        <a:bodyPr/>
        <a:lstStyle/>
        <a:p>
          <a:endParaRPr lang="en-US"/>
        </a:p>
      </dgm:t>
    </dgm:pt>
    <dgm:pt modelId="{820BE7E7-8267-4598-8DB8-73D0EB465EC0}" type="sibTrans" cxnId="{FFD4E3CF-895C-4D7B-B451-538DCE686494}">
      <dgm:prSet/>
      <dgm:spPr/>
      <dgm:t>
        <a:bodyPr/>
        <a:lstStyle/>
        <a:p>
          <a:endParaRPr lang="en-US"/>
        </a:p>
      </dgm:t>
    </dgm:pt>
    <dgm:pt modelId="{175EAC37-DB86-4187-994B-C0B7425ACE1A}">
      <dgm:prSet phldrT="[Text]"/>
      <dgm:spPr/>
      <dgm:t>
        <a:bodyPr/>
        <a:lstStyle/>
        <a:p>
          <a:r>
            <a:rPr lang="en-US" dirty="0"/>
            <a:t>CCJ Identifies Complaint</a:t>
          </a:r>
        </a:p>
      </dgm:t>
    </dgm:pt>
    <dgm:pt modelId="{53AB44F5-3FC9-4396-A9E8-77EEC0EE8E8F}" type="parTrans" cxnId="{61705BC2-3F09-4CB4-A117-288728357387}">
      <dgm:prSet/>
      <dgm:spPr/>
      <dgm:t>
        <a:bodyPr/>
        <a:lstStyle/>
        <a:p>
          <a:endParaRPr lang="en-US"/>
        </a:p>
      </dgm:t>
    </dgm:pt>
    <dgm:pt modelId="{C8C45CCA-47F1-4C4C-A120-939E13F7F989}" type="sibTrans" cxnId="{61705BC2-3F09-4CB4-A117-288728357387}">
      <dgm:prSet/>
      <dgm:spPr/>
      <dgm:t>
        <a:bodyPr/>
        <a:lstStyle/>
        <a:p>
          <a:endParaRPr lang="en-US"/>
        </a:p>
      </dgm:t>
    </dgm:pt>
    <dgm:pt modelId="{323E8131-0DF1-4A02-8303-42DDCD5B0926}">
      <dgm:prSet phldrT="[Text]"/>
      <dgm:spPr/>
      <dgm:t>
        <a:bodyPr/>
        <a:lstStyle/>
        <a:p>
          <a:r>
            <a:rPr lang="en-US" dirty="0"/>
            <a:t>Chief Circuit Judge Actions</a:t>
          </a:r>
        </a:p>
      </dgm:t>
    </dgm:pt>
    <dgm:pt modelId="{377B6568-349E-4883-BA93-B138C19A4C27}" type="parTrans" cxnId="{C9A928EA-C3BE-4111-B4D6-11BFECBEDB62}">
      <dgm:prSet/>
      <dgm:spPr/>
      <dgm:t>
        <a:bodyPr/>
        <a:lstStyle/>
        <a:p>
          <a:endParaRPr lang="en-US"/>
        </a:p>
      </dgm:t>
    </dgm:pt>
    <dgm:pt modelId="{823BEBFB-B597-494A-918C-9173F76419EB}" type="sibTrans" cxnId="{C9A928EA-C3BE-4111-B4D6-11BFECBEDB62}">
      <dgm:prSet/>
      <dgm:spPr/>
      <dgm:t>
        <a:bodyPr/>
        <a:lstStyle/>
        <a:p>
          <a:endParaRPr lang="en-US"/>
        </a:p>
      </dgm:t>
    </dgm:pt>
    <dgm:pt modelId="{6C0FCC2F-C575-4174-918B-C259AD412A52}">
      <dgm:prSet phldrT="[Text]"/>
      <dgm:spPr/>
      <dgm:t>
        <a:bodyPr/>
        <a:lstStyle/>
        <a:p>
          <a:r>
            <a:rPr lang="en-US" dirty="0"/>
            <a:t>Limited Inquiry, and</a:t>
          </a:r>
        </a:p>
      </dgm:t>
    </dgm:pt>
    <dgm:pt modelId="{8A867373-798F-4C1E-AB54-AA09995D3846}" type="parTrans" cxnId="{5B80DE12-D417-41E5-B9E9-485A1E217998}">
      <dgm:prSet/>
      <dgm:spPr/>
      <dgm:t>
        <a:bodyPr/>
        <a:lstStyle/>
        <a:p>
          <a:endParaRPr lang="en-US"/>
        </a:p>
      </dgm:t>
    </dgm:pt>
    <dgm:pt modelId="{8260CE71-F101-4CFD-A273-23DAAB3BA306}" type="sibTrans" cxnId="{5B80DE12-D417-41E5-B9E9-485A1E217998}">
      <dgm:prSet/>
      <dgm:spPr/>
      <dgm:t>
        <a:bodyPr/>
        <a:lstStyle/>
        <a:p>
          <a:endParaRPr lang="en-US"/>
        </a:p>
      </dgm:t>
    </dgm:pt>
    <dgm:pt modelId="{4770EC37-7A44-4D0F-98F0-3B7120D2F4DF}">
      <dgm:prSet phldrT="[Text]"/>
      <dgm:spPr/>
      <dgm:t>
        <a:bodyPr/>
        <a:lstStyle/>
        <a:p>
          <a:r>
            <a:rPr lang="en-US" dirty="0"/>
            <a:t>Dismiss, or</a:t>
          </a:r>
        </a:p>
      </dgm:t>
    </dgm:pt>
    <dgm:pt modelId="{0FD13BDE-7454-4892-8A55-25AAF70193B3}" type="parTrans" cxnId="{E3FDB193-9C60-425E-B2E3-B508D515D6D8}">
      <dgm:prSet/>
      <dgm:spPr/>
      <dgm:t>
        <a:bodyPr/>
        <a:lstStyle/>
        <a:p>
          <a:endParaRPr lang="en-US"/>
        </a:p>
      </dgm:t>
    </dgm:pt>
    <dgm:pt modelId="{14FC4147-68B5-4847-892D-D665DE0BFA55}" type="sibTrans" cxnId="{E3FDB193-9C60-425E-B2E3-B508D515D6D8}">
      <dgm:prSet/>
      <dgm:spPr/>
      <dgm:t>
        <a:bodyPr/>
        <a:lstStyle/>
        <a:p>
          <a:endParaRPr lang="en-US"/>
        </a:p>
      </dgm:t>
    </dgm:pt>
    <dgm:pt modelId="{53E62B5A-4BA1-4B1C-8C59-60509EF4F983}">
      <dgm:prSet phldrT="[Text]"/>
      <dgm:spPr/>
      <dgm:t>
        <a:bodyPr/>
        <a:lstStyle/>
        <a:p>
          <a:r>
            <a:rPr lang="en-US" dirty="0"/>
            <a:t>Special Committee Actions</a:t>
          </a:r>
        </a:p>
      </dgm:t>
    </dgm:pt>
    <dgm:pt modelId="{BA51B5C7-DD50-47D2-AB60-58476CEE0E7C}" type="parTrans" cxnId="{15C84C7D-9913-465B-8BFB-8441D2BAEE78}">
      <dgm:prSet/>
      <dgm:spPr/>
      <dgm:t>
        <a:bodyPr/>
        <a:lstStyle/>
        <a:p>
          <a:endParaRPr lang="en-US"/>
        </a:p>
      </dgm:t>
    </dgm:pt>
    <dgm:pt modelId="{85BB9664-2D6F-4BE2-BB9F-2C919BFE7641}" type="sibTrans" cxnId="{15C84C7D-9913-465B-8BFB-8441D2BAEE78}">
      <dgm:prSet/>
      <dgm:spPr/>
      <dgm:t>
        <a:bodyPr/>
        <a:lstStyle/>
        <a:p>
          <a:endParaRPr lang="en-US"/>
        </a:p>
      </dgm:t>
    </dgm:pt>
    <dgm:pt modelId="{DC63FA2A-C3DD-46F8-9AF2-DA8DB6A50F9F}">
      <dgm:prSet phldrT="[Text]"/>
      <dgm:spPr/>
      <dgm:t>
        <a:bodyPr/>
        <a:lstStyle/>
        <a:p>
          <a:r>
            <a:rPr lang="en-US" dirty="0"/>
            <a:t>Investigate, and</a:t>
          </a:r>
        </a:p>
      </dgm:t>
    </dgm:pt>
    <dgm:pt modelId="{3977551C-8729-41B8-B195-5AAA52F0EE30}" type="parTrans" cxnId="{DA9ACA88-934C-4C95-B90F-B11D1F8CCEC8}">
      <dgm:prSet/>
      <dgm:spPr/>
      <dgm:t>
        <a:bodyPr/>
        <a:lstStyle/>
        <a:p>
          <a:endParaRPr lang="en-US"/>
        </a:p>
      </dgm:t>
    </dgm:pt>
    <dgm:pt modelId="{02DB0FF0-535B-4EC2-BA37-F11816D1C232}" type="sibTrans" cxnId="{DA9ACA88-934C-4C95-B90F-B11D1F8CCEC8}">
      <dgm:prSet/>
      <dgm:spPr/>
      <dgm:t>
        <a:bodyPr/>
        <a:lstStyle/>
        <a:p>
          <a:endParaRPr lang="en-US"/>
        </a:p>
      </dgm:t>
    </dgm:pt>
    <dgm:pt modelId="{A15F4262-D8FF-4B4D-888D-233C9017277E}">
      <dgm:prSet phldrT="[Text]"/>
      <dgm:spPr/>
      <dgm:t>
        <a:bodyPr/>
        <a:lstStyle/>
        <a:p>
          <a:r>
            <a:rPr lang="en-US" dirty="0"/>
            <a:t>Conclude, or</a:t>
          </a:r>
        </a:p>
      </dgm:t>
    </dgm:pt>
    <dgm:pt modelId="{8719DE0B-5D96-4AA7-9D57-8843A9BC8E48}" type="parTrans" cxnId="{32DC5911-B8B9-4C27-9CF4-03D0814D0F19}">
      <dgm:prSet/>
      <dgm:spPr/>
      <dgm:t>
        <a:bodyPr/>
        <a:lstStyle/>
        <a:p>
          <a:endParaRPr lang="en-US"/>
        </a:p>
      </dgm:t>
    </dgm:pt>
    <dgm:pt modelId="{C884606F-7DE9-4038-A788-031E3A2FF00B}" type="sibTrans" cxnId="{32DC5911-B8B9-4C27-9CF4-03D0814D0F19}">
      <dgm:prSet/>
      <dgm:spPr/>
      <dgm:t>
        <a:bodyPr/>
        <a:lstStyle/>
        <a:p>
          <a:endParaRPr lang="en-US"/>
        </a:p>
      </dgm:t>
    </dgm:pt>
    <dgm:pt modelId="{9DB26B79-D8CB-4579-9D4E-CB5BCBB3767E}">
      <dgm:prSet phldrT="[Text]"/>
      <dgm:spPr/>
      <dgm:t>
        <a:bodyPr/>
        <a:lstStyle/>
        <a:p>
          <a:r>
            <a:rPr lang="en-US" dirty="0"/>
            <a:t>Refer to Special Committee </a:t>
          </a:r>
        </a:p>
      </dgm:t>
    </dgm:pt>
    <dgm:pt modelId="{6D495623-8460-4E7B-9557-EA7289F4EC2E}" type="parTrans" cxnId="{95D3606D-E704-40AC-96B6-3B1F81375BDB}">
      <dgm:prSet/>
      <dgm:spPr/>
      <dgm:t>
        <a:bodyPr/>
        <a:lstStyle/>
        <a:p>
          <a:endParaRPr lang="en-US"/>
        </a:p>
      </dgm:t>
    </dgm:pt>
    <dgm:pt modelId="{8BF50743-9641-42A3-B94D-2BD9144B879C}" type="sibTrans" cxnId="{95D3606D-E704-40AC-96B6-3B1F81375BDB}">
      <dgm:prSet/>
      <dgm:spPr/>
      <dgm:t>
        <a:bodyPr/>
        <a:lstStyle/>
        <a:p>
          <a:endParaRPr lang="en-US"/>
        </a:p>
      </dgm:t>
    </dgm:pt>
    <dgm:pt modelId="{0F602C46-269E-4EEA-8D02-9A054CFC4ECC}">
      <dgm:prSet phldrT="[Text]"/>
      <dgm:spPr/>
      <dgm:t>
        <a:bodyPr/>
        <a:lstStyle/>
        <a:p>
          <a:r>
            <a:rPr lang="en-US" dirty="0"/>
            <a:t>Send Report to Judicial Council with findings &amp; Recommended Action</a:t>
          </a:r>
        </a:p>
      </dgm:t>
    </dgm:pt>
    <dgm:pt modelId="{B051A070-5915-468A-82C6-F4D3AF94AC87}" type="parTrans" cxnId="{A7B98589-9A1C-4B79-8123-853EC4F5A3B7}">
      <dgm:prSet/>
      <dgm:spPr/>
      <dgm:t>
        <a:bodyPr/>
        <a:lstStyle/>
        <a:p>
          <a:endParaRPr lang="en-US"/>
        </a:p>
      </dgm:t>
    </dgm:pt>
    <dgm:pt modelId="{A241F695-E4DA-453C-910B-68F4FFCD4797}" type="sibTrans" cxnId="{A7B98589-9A1C-4B79-8123-853EC4F5A3B7}">
      <dgm:prSet/>
      <dgm:spPr/>
      <dgm:t>
        <a:bodyPr/>
        <a:lstStyle/>
        <a:p>
          <a:endParaRPr lang="en-US"/>
        </a:p>
      </dgm:t>
    </dgm:pt>
    <dgm:pt modelId="{A3B16F09-DD76-4835-A7CB-F3251A6C4D2B}" type="pres">
      <dgm:prSet presAssocID="{BFE7F2E5-F67D-49CE-ABCC-AE67AD1884BE}" presName="Name0" presStyleCnt="0">
        <dgm:presLayoutVars>
          <dgm:dir/>
          <dgm:animLvl val="lvl"/>
          <dgm:resizeHandles val="exact"/>
        </dgm:presLayoutVars>
      </dgm:prSet>
      <dgm:spPr/>
    </dgm:pt>
    <dgm:pt modelId="{BE7365EB-17A2-440C-A429-701EA4A07638}" type="pres">
      <dgm:prSet presAssocID="{A08B0F48-5A71-41C4-A6B3-4DF5952B57FF}" presName="composite" presStyleCnt="0"/>
      <dgm:spPr/>
    </dgm:pt>
    <dgm:pt modelId="{340BB2CD-FBF2-49BA-84B7-F7ABBEC960A1}" type="pres">
      <dgm:prSet presAssocID="{A08B0F48-5A71-41C4-A6B3-4DF5952B57FF}" presName="parTx" presStyleLbl="alignNode1" presStyleIdx="0" presStyleCnt="3">
        <dgm:presLayoutVars>
          <dgm:chMax val="0"/>
          <dgm:chPref val="0"/>
          <dgm:bulletEnabled val="1"/>
        </dgm:presLayoutVars>
      </dgm:prSet>
      <dgm:spPr/>
    </dgm:pt>
    <dgm:pt modelId="{5F65051E-676B-4385-8466-15990C102952}" type="pres">
      <dgm:prSet presAssocID="{A08B0F48-5A71-41C4-A6B3-4DF5952B57FF}" presName="desTx" presStyleLbl="alignAccFollowNode1" presStyleIdx="0" presStyleCnt="3">
        <dgm:presLayoutVars>
          <dgm:bulletEnabled val="1"/>
        </dgm:presLayoutVars>
      </dgm:prSet>
      <dgm:spPr/>
    </dgm:pt>
    <dgm:pt modelId="{71F3AA29-DF8A-4F7F-94BD-D34927B901DA}" type="pres">
      <dgm:prSet presAssocID="{7761FC64-6B0E-4C93-A64B-51CF3AD1E377}" presName="space" presStyleCnt="0"/>
      <dgm:spPr/>
    </dgm:pt>
    <dgm:pt modelId="{175FDF32-806C-4F82-924E-4DA2FE798A23}" type="pres">
      <dgm:prSet presAssocID="{323E8131-0DF1-4A02-8303-42DDCD5B0926}" presName="composite" presStyleCnt="0"/>
      <dgm:spPr/>
    </dgm:pt>
    <dgm:pt modelId="{6AC4D6AD-9E2D-45B2-AAF8-75D1ABC9A98F}" type="pres">
      <dgm:prSet presAssocID="{323E8131-0DF1-4A02-8303-42DDCD5B0926}" presName="parTx" presStyleLbl="alignNode1" presStyleIdx="1" presStyleCnt="3">
        <dgm:presLayoutVars>
          <dgm:chMax val="0"/>
          <dgm:chPref val="0"/>
          <dgm:bulletEnabled val="1"/>
        </dgm:presLayoutVars>
      </dgm:prSet>
      <dgm:spPr/>
    </dgm:pt>
    <dgm:pt modelId="{74CB03F9-CE18-438E-8960-12A275967EE0}" type="pres">
      <dgm:prSet presAssocID="{323E8131-0DF1-4A02-8303-42DDCD5B0926}" presName="desTx" presStyleLbl="alignAccFollowNode1" presStyleIdx="1" presStyleCnt="3" custLinFactNeighborX="-1697" custLinFactNeighborY="-230">
        <dgm:presLayoutVars>
          <dgm:bulletEnabled val="1"/>
        </dgm:presLayoutVars>
      </dgm:prSet>
      <dgm:spPr/>
    </dgm:pt>
    <dgm:pt modelId="{84E5C452-6A82-4941-A654-5DA53206C2E5}" type="pres">
      <dgm:prSet presAssocID="{823BEBFB-B597-494A-918C-9173F76419EB}" presName="space" presStyleCnt="0"/>
      <dgm:spPr/>
    </dgm:pt>
    <dgm:pt modelId="{7F1355A8-84DE-4CB0-8E83-1372834187A3}" type="pres">
      <dgm:prSet presAssocID="{53E62B5A-4BA1-4B1C-8C59-60509EF4F983}" presName="composite" presStyleCnt="0"/>
      <dgm:spPr/>
    </dgm:pt>
    <dgm:pt modelId="{A9BA01A6-BED9-465B-85E4-38624AE04FBA}" type="pres">
      <dgm:prSet presAssocID="{53E62B5A-4BA1-4B1C-8C59-60509EF4F983}" presName="parTx" presStyleLbl="alignNode1" presStyleIdx="2" presStyleCnt="3">
        <dgm:presLayoutVars>
          <dgm:chMax val="0"/>
          <dgm:chPref val="0"/>
          <dgm:bulletEnabled val="1"/>
        </dgm:presLayoutVars>
      </dgm:prSet>
      <dgm:spPr/>
    </dgm:pt>
    <dgm:pt modelId="{FF76E813-6360-483A-B966-16A704749A2C}" type="pres">
      <dgm:prSet presAssocID="{53E62B5A-4BA1-4B1C-8C59-60509EF4F983}" presName="desTx" presStyleLbl="alignAccFollowNode1" presStyleIdx="2" presStyleCnt="3">
        <dgm:presLayoutVars>
          <dgm:bulletEnabled val="1"/>
        </dgm:presLayoutVars>
      </dgm:prSet>
      <dgm:spPr/>
    </dgm:pt>
  </dgm:ptLst>
  <dgm:cxnLst>
    <dgm:cxn modelId="{63F31E11-B9BF-42D5-BC89-E64EC40D4407}" type="presOf" srcId="{323E8131-0DF1-4A02-8303-42DDCD5B0926}" destId="{6AC4D6AD-9E2D-45B2-AAF8-75D1ABC9A98F}" srcOrd="0" destOrd="0" presId="urn:microsoft.com/office/officeart/2005/8/layout/hList1"/>
    <dgm:cxn modelId="{32DC5911-B8B9-4C27-9CF4-03D0814D0F19}" srcId="{323E8131-0DF1-4A02-8303-42DDCD5B0926}" destId="{A15F4262-D8FF-4B4D-888D-233C9017277E}" srcOrd="2" destOrd="0" parTransId="{8719DE0B-5D96-4AA7-9D57-8843A9BC8E48}" sibTransId="{C884606F-7DE9-4038-A788-031E3A2FF00B}"/>
    <dgm:cxn modelId="{5B80DE12-D417-41E5-B9E9-485A1E217998}" srcId="{323E8131-0DF1-4A02-8303-42DDCD5B0926}" destId="{6C0FCC2F-C575-4174-918B-C259AD412A52}" srcOrd="0" destOrd="0" parTransId="{8A867373-798F-4C1E-AB54-AA09995D3846}" sibTransId="{8260CE71-F101-4CFD-A273-23DAAB3BA306}"/>
    <dgm:cxn modelId="{0CF54F2F-A833-4748-A4B7-7C8851F8D8DD}" type="presOf" srcId="{9DB26B79-D8CB-4579-9D4E-CB5BCBB3767E}" destId="{74CB03F9-CE18-438E-8960-12A275967EE0}" srcOrd="0" destOrd="3" presId="urn:microsoft.com/office/officeart/2005/8/layout/hList1"/>
    <dgm:cxn modelId="{CEDD2361-6837-4952-963D-D55702770761}" type="presOf" srcId="{A15F4262-D8FF-4B4D-888D-233C9017277E}" destId="{74CB03F9-CE18-438E-8960-12A275967EE0}" srcOrd="0" destOrd="2" presId="urn:microsoft.com/office/officeart/2005/8/layout/hList1"/>
    <dgm:cxn modelId="{74467B61-20C4-4617-BCC1-B1F304A77A9A}" srcId="{BFE7F2E5-F67D-49CE-ABCC-AE67AD1884BE}" destId="{A08B0F48-5A71-41C4-A6B3-4DF5952B57FF}" srcOrd="0" destOrd="0" parTransId="{0AEE3999-08F6-4210-A4B3-8E6B87FD23BB}" sibTransId="{7761FC64-6B0E-4C93-A64B-51CF3AD1E377}"/>
    <dgm:cxn modelId="{FAEB4A68-3F4F-477F-B498-0E901BB06E93}" type="presOf" srcId="{0F602C46-269E-4EEA-8D02-9A054CFC4ECC}" destId="{FF76E813-6360-483A-B966-16A704749A2C}" srcOrd="0" destOrd="1" presId="urn:microsoft.com/office/officeart/2005/8/layout/hList1"/>
    <dgm:cxn modelId="{95D3606D-E704-40AC-96B6-3B1F81375BDB}" srcId="{323E8131-0DF1-4A02-8303-42DDCD5B0926}" destId="{9DB26B79-D8CB-4579-9D4E-CB5BCBB3767E}" srcOrd="3" destOrd="0" parTransId="{6D495623-8460-4E7B-9557-EA7289F4EC2E}" sibTransId="{8BF50743-9641-42A3-B94D-2BD9144B879C}"/>
    <dgm:cxn modelId="{15C84C7D-9913-465B-8BFB-8441D2BAEE78}" srcId="{BFE7F2E5-F67D-49CE-ABCC-AE67AD1884BE}" destId="{53E62B5A-4BA1-4B1C-8C59-60509EF4F983}" srcOrd="2" destOrd="0" parTransId="{BA51B5C7-DD50-47D2-AB60-58476CEE0E7C}" sibTransId="{85BB9664-2D6F-4BE2-BB9F-2C919BFE7641}"/>
    <dgm:cxn modelId="{DA9ACA88-934C-4C95-B90F-B11D1F8CCEC8}" srcId="{53E62B5A-4BA1-4B1C-8C59-60509EF4F983}" destId="{DC63FA2A-C3DD-46F8-9AF2-DA8DB6A50F9F}" srcOrd="0" destOrd="0" parTransId="{3977551C-8729-41B8-B195-5AAA52F0EE30}" sibTransId="{02DB0FF0-535B-4EC2-BA37-F11816D1C232}"/>
    <dgm:cxn modelId="{A7B98589-9A1C-4B79-8123-853EC4F5A3B7}" srcId="{53E62B5A-4BA1-4B1C-8C59-60509EF4F983}" destId="{0F602C46-269E-4EEA-8D02-9A054CFC4ECC}" srcOrd="1" destOrd="0" parTransId="{B051A070-5915-468A-82C6-F4D3AF94AC87}" sibTransId="{A241F695-E4DA-453C-910B-68F4FFCD4797}"/>
    <dgm:cxn modelId="{C7714E93-E7F6-490D-9667-A330B7D27E6A}" type="presOf" srcId="{6C0FCC2F-C575-4174-918B-C259AD412A52}" destId="{74CB03F9-CE18-438E-8960-12A275967EE0}" srcOrd="0" destOrd="0" presId="urn:microsoft.com/office/officeart/2005/8/layout/hList1"/>
    <dgm:cxn modelId="{E3FDB193-9C60-425E-B2E3-B508D515D6D8}" srcId="{323E8131-0DF1-4A02-8303-42DDCD5B0926}" destId="{4770EC37-7A44-4D0F-98F0-3B7120D2F4DF}" srcOrd="1" destOrd="0" parTransId="{0FD13BDE-7454-4892-8A55-25AAF70193B3}" sibTransId="{14FC4147-68B5-4847-892D-D665DE0BFA55}"/>
    <dgm:cxn modelId="{F3A005BB-2988-4F89-B6F9-DB60358DA89B}" type="presOf" srcId="{DC63FA2A-C3DD-46F8-9AF2-DA8DB6A50F9F}" destId="{FF76E813-6360-483A-B966-16A704749A2C}" srcOrd="0" destOrd="0" presId="urn:microsoft.com/office/officeart/2005/8/layout/hList1"/>
    <dgm:cxn modelId="{61705BC2-3F09-4CB4-A117-288728357387}" srcId="{A08B0F48-5A71-41C4-A6B3-4DF5952B57FF}" destId="{175EAC37-DB86-4187-994B-C0B7425ACE1A}" srcOrd="1" destOrd="0" parTransId="{53AB44F5-3FC9-4396-A9E8-77EEC0EE8E8F}" sibTransId="{C8C45CCA-47F1-4C4C-A120-939E13F7F989}"/>
    <dgm:cxn modelId="{FFD4E3CF-895C-4D7B-B451-538DCE686494}" srcId="{A08B0F48-5A71-41C4-A6B3-4DF5952B57FF}" destId="{D608CB72-1ADE-421A-9F00-95D467F1EAD5}" srcOrd="0" destOrd="0" parTransId="{39F8B1D6-4003-4E2E-9A4C-94D739E4E5D0}" sibTransId="{820BE7E7-8267-4598-8DB8-73D0EB465EC0}"/>
    <dgm:cxn modelId="{52B9FDD8-B0B3-4FAE-A87D-2CAC3D660C1D}" type="presOf" srcId="{D608CB72-1ADE-421A-9F00-95D467F1EAD5}" destId="{5F65051E-676B-4385-8466-15990C102952}" srcOrd="0" destOrd="0" presId="urn:microsoft.com/office/officeart/2005/8/layout/hList1"/>
    <dgm:cxn modelId="{681966E3-BFFC-4659-B4CE-045BDCF59F90}" type="presOf" srcId="{53E62B5A-4BA1-4B1C-8C59-60509EF4F983}" destId="{A9BA01A6-BED9-465B-85E4-38624AE04FBA}" srcOrd="0" destOrd="0" presId="urn:microsoft.com/office/officeart/2005/8/layout/hList1"/>
    <dgm:cxn modelId="{C9A928EA-C3BE-4111-B4D6-11BFECBEDB62}" srcId="{BFE7F2E5-F67D-49CE-ABCC-AE67AD1884BE}" destId="{323E8131-0DF1-4A02-8303-42DDCD5B0926}" srcOrd="1" destOrd="0" parTransId="{377B6568-349E-4883-BA93-B138C19A4C27}" sibTransId="{823BEBFB-B597-494A-918C-9173F76419EB}"/>
    <dgm:cxn modelId="{FE2831ED-8508-4700-A209-FFF50C176FBE}" type="presOf" srcId="{4770EC37-7A44-4D0F-98F0-3B7120D2F4DF}" destId="{74CB03F9-CE18-438E-8960-12A275967EE0}" srcOrd="0" destOrd="1" presId="urn:microsoft.com/office/officeart/2005/8/layout/hList1"/>
    <dgm:cxn modelId="{4C5304EE-7B5D-42F5-B1BE-BD9A30E4D19A}" type="presOf" srcId="{A08B0F48-5A71-41C4-A6B3-4DF5952B57FF}" destId="{340BB2CD-FBF2-49BA-84B7-F7ABBEC960A1}" srcOrd="0" destOrd="0" presId="urn:microsoft.com/office/officeart/2005/8/layout/hList1"/>
    <dgm:cxn modelId="{FD82E5EF-AE4A-4D6D-921B-A8F01DEFEC51}" type="presOf" srcId="{175EAC37-DB86-4187-994B-C0B7425ACE1A}" destId="{5F65051E-676B-4385-8466-15990C102952}" srcOrd="0" destOrd="1" presId="urn:microsoft.com/office/officeart/2005/8/layout/hList1"/>
    <dgm:cxn modelId="{FDEB7BF1-78F0-4DFF-8232-39791BD12FF2}" type="presOf" srcId="{BFE7F2E5-F67D-49CE-ABCC-AE67AD1884BE}" destId="{A3B16F09-DD76-4835-A7CB-F3251A6C4D2B}" srcOrd="0" destOrd="0" presId="urn:microsoft.com/office/officeart/2005/8/layout/hList1"/>
    <dgm:cxn modelId="{90B22781-24DF-423A-9841-148036D09C3E}" type="presParOf" srcId="{A3B16F09-DD76-4835-A7CB-F3251A6C4D2B}" destId="{BE7365EB-17A2-440C-A429-701EA4A07638}" srcOrd="0" destOrd="0" presId="urn:microsoft.com/office/officeart/2005/8/layout/hList1"/>
    <dgm:cxn modelId="{95074B5E-79CC-4A12-8D26-3518A53272C5}" type="presParOf" srcId="{BE7365EB-17A2-440C-A429-701EA4A07638}" destId="{340BB2CD-FBF2-49BA-84B7-F7ABBEC960A1}" srcOrd="0" destOrd="0" presId="urn:microsoft.com/office/officeart/2005/8/layout/hList1"/>
    <dgm:cxn modelId="{962C89EC-66FE-4D22-8DFB-67B4F8F5F653}" type="presParOf" srcId="{BE7365EB-17A2-440C-A429-701EA4A07638}" destId="{5F65051E-676B-4385-8466-15990C102952}" srcOrd="1" destOrd="0" presId="urn:microsoft.com/office/officeart/2005/8/layout/hList1"/>
    <dgm:cxn modelId="{89C97F2B-8DF1-47CA-996D-36A881588DB7}" type="presParOf" srcId="{A3B16F09-DD76-4835-A7CB-F3251A6C4D2B}" destId="{71F3AA29-DF8A-4F7F-94BD-D34927B901DA}" srcOrd="1" destOrd="0" presId="urn:microsoft.com/office/officeart/2005/8/layout/hList1"/>
    <dgm:cxn modelId="{0A8F13DC-03EC-46D9-ACFD-0AA82E9828D9}" type="presParOf" srcId="{A3B16F09-DD76-4835-A7CB-F3251A6C4D2B}" destId="{175FDF32-806C-4F82-924E-4DA2FE798A23}" srcOrd="2" destOrd="0" presId="urn:microsoft.com/office/officeart/2005/8/layout/hList1"/>
    <dgm:cxn modelId="{892A4BB4-546A-46AA-B361-1DE5BEE6E0BE}" type="presParOf" srcId="{175FDF32-806C-4F82-924E-4DA2FE798A23}" destId="{6AC4D6AD-9E2D-45B2-AAF8-75D1ABC9A98F}" srcOrd="0" destOrd="0" presId="urn:microsoft.com/office/officeart/2005/8/layout/hList1"/>
    <dgm:cxn modelId="{46A44338-8EB4-42F7-AD52-B34E6A5207A0}" type="presParOf" srcId="{175FDF32-806C-4F82-924E-4DA2FE798A23}" destId="{74CB03F9-CE18-438E-8960-12A275967EE0}" srcOrd="1" destOrd="0" presId="urn:microsoft.com/office/officeart/2005/8/layout/hList1"/>
    <dgm:cxn modelId="{C169484A-073D-4903-B18A-84CB8F7EB3C2}" type="presParOf" srcId="{A3B16F09-DD76-4835-A7CB-F3251A6C4D2B}" destId="{84E5C452-6A82-4941-A654-5DA53206C2E5}" srcOrd="3" destOrd="0" presId="urn:microsoft.com/office/officeart/2005/8/layout/hList1"/>
    <dgm:cxn modelId="{4CD49453-6CBE-42D2-88D8-42D42CB5F3E8}" type="presParOf" srcId="{A3B16F09-DD76-4835-A7CB-F3251A6C4D2B}" destId="{7F1355A8-84DE-4CB0-8E83-1372834187A3}" srcOrd="4" destOrd="0" presId="urn:microsoft.com/office/officeart/2005/8/layout/hList1"/>
    <dgm:cxn modelId="{C35F05DB-1B31-4FD1-A63B-DA13EEAEBFCA}" type="presParOf" srcId="{7F1355A8-84DE-4CB0-8E83-1372834187A3}" destId="{A9BA01A6-BED9-465B-85E4-38624AE04FBA}" srcOrd="0" destOrd="0" presId="urn:microsoft.com/office/officeart/2005/8/layout/hList1"/>
    <dgm:cxn modelId="{A1A81569-60F0-4ED0-BA09-4A7C4E0FC344}" type="presParOf" srcId="{7F1355A8-84DE-4CB0-8E83-1372834187A3}" destId="{FF76E813-6360-483A-B966-16A704749A2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5878F9-5973-4185-AE09-07476039A054}">
      <dsp:nvSpPr>
        <dsp:cNvPr id="0" name=""/>
        <dsp:cNvSpPr/>
      </dsp:nvSpPr>
      <dsp:spPr>
        <a:xfrm>
          <a:off x="0" y="420"/>
          <a:ext cx="8063345" cy="98343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D80762-843F-4B32-A3A8-D12FEF99C038}">
      <dsp:nvSpPr>
        <dsp:cNvPr id="0" name=""/>
        <dsp:cNvSpPr/>
      </dsp:nvSpPr>
      <dsp:spPr>
        <a:xfrm>
          <a:off x="297488" y="221692"/>
          <a:ext cx="540887" cy="540887"/>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14D5AC-E1AC-4DF3-AFD4-1D06B514F670}">
      <dsp:nvSpPr>
        <dsp:cNvPr id="0" name=""/>
        <dsp:cNvSpPr/>
      </dsp:nvSpPr>
      <dsp:spPr>
        <a:xfrm>
          <a:off x="1135864" y="420"/>
          <a:ext cx="6927480" cy="983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080" tIns="104080" rIns="104080" bIns="104080" numCol="1" spcCol="1270" anchor="ctr" anchorCtr="0">
          <a:noAutofit/>
        </a:bodyPr>
        <a:lstStyle/>
        <a:p>
          <a:pPr marL="0" lvl="0" indent="0" algn="l" defTabSz="1066800">
            <a:lnSpc>
              <a:spcPct val="100000"/>
            </a:lnSpc>
            <a:spcBef>
              <a:spcPct val="0"/>
            </a:spcBef>
            <a:spcAft>
              <a:spcPct val="35000"/>
            </a:spcAft>
            <a:buNone/>
          </a:pPr>
          <a:r>
            <a:rPr lang="en-US" sz="2400" kern="1200" dirty="0"/>
            <a:t>Federal Judiciary Standards of Judicial Conduct and Judicial Misconduct Options</a:t>
          </a:r>
        </a:p>
      </dsp:txBody>
      <dsp:txXfrm>
        <a:off x="1135864" y="420"/>
        <a:ext cx="6927480" cy="983432"/>
      </dsp:txXfrm>
    </dsp:sp>
    <dsp:sp modelId="{31084726-893C-4BC1-A3D3-751C1968DE09}">
      <dsp:nvSpPr>
        <dsp:cNvPr id="0" name=""/>
        <dsp:cNvSpPr/>
      </dsp:nvSpPr>
      <dsp:spPr>
        <a:xfrm>
          <a:off x="0" y="1229710"/>
          <a:ext cx="8063345" cy="98343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2FCB29-ABD4-4FE9-B685-12E764FE797C}">
      <dsp:nvSpPr>
        <dsp:cNvPr id="0" name=""/>
        <dsp:cNvSpPr/>
      </dsp:nvSpPr>
      <dsp:spPr>
        <a:xfrm>
          <a:off x="297488" y="1450983"/>
          <a:ext cx="540887" cy="540887"/>
        </a:xfrm>
        <a:prstGeom prst="rect">
          <a:avLst/>
        </a:prstGeom>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0CC7BB-1521-4F7D-9537-CE7214986195}">
      <dsp:nvSpPr>
        <dsp:cNvPr id="0" name=""/>
        <dsp:cNvSpPr/>
      </dsp:nvSpPr>
      <dsp:spPr>
        <a:xfrm>
          <a:off x="1033822" y="1220358"/>
          <a:ext cx="6927480" cy="983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080" tIns="104080" rIns="104080" bIns="104080" numCol="1" spcCol="1270" anchor="ctr" anchorCtr="0">
          <a:noAutofit/>
        </a:bodyPr>
        <a:lstStyle/>
        <a:p>
          <a:pPr marL="0" lvl="0" indent="0" algn="l" defTabSz="1066800">
            <a:lnSpc>
              <a:spcPct val="100000"/>
            </a:lnSpc>
            <a:spcBef>
              <a:spcPct val="0"/>
            </a:spcBef>
            <a:spcAft>
              <a:spcPct val="35000"/>
            </a:spcAft>
            <a:buNone/>
          </a:pPr>
          <a:r>
            <a:rPr lang="en-US" sz="2400" kern="1200" dirty="0"/>
            <a:t>Colorado State Professional Conduct Rules and Judicial Misconduct Process</a:t>
          </a:r>
        </a:p>
      </dsp:txBody>
      <dsp:txXfrm>
        <a:off x="1033822" y="1220358"/>
        <a:ext cx="6927480" cy="983432"/>
      </dsp:txXfrm>
    </dsp:sp>
    <dsp:sp modelId="{92FA0919-86B4-4422-AC7D-489FEFD3D5A3}">
      <dsp:nvSpPr>
        <dsp:cNvPr id="0" name=""/>
        <dsp:cNvSpPr/>
      </dsp:nvSpPr>
      <dsp:spPr>
        <a:xfrm>
          <a:off x="0" y="2459001"/>
          <a:ext cx="8063345" cy="98343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29FCA5-BA03-4C55-A007-0601C53DC516}">
      <dsp:nvSpPr>
        <dsp:cNvPr id="0" name=""/>
        <dsp:cNvSpPr/>
      </dsp:nvSpPr>
      <dsp:spPr>
        <a:xfrm>
          <a:off x="297488" y="2680273"/>
          <a:ext cx="540887" cy="5408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0D0CD4-794A-4478-9954-433F9D25263C}">
      <dsp:nvSpPr>
        <dsp:cNvPr id="0" name=""/>
        <dsp:cNvSpPr/>
      </dsp:nvSpPr>
      <dsp:spPr>
        <a:xfrm>
          <a:off x="1135864" y="2459001"/>
          <a:ext cx="6927480" cy="983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080" tIns="104080" rIns="104080" bIns="104080" numCol="1" spcCol="1270" anchor="ctr" anchorCtr="0">
          <a:noAutofit/>
        </a:bodyPr>
        <a:lstStyle/>
        <a:p>
          <a:pPr marL="0" lvl="0" indent="0" algn="l" defTabSz="1066800">
            <a:lnSpc>
              <a:spcPct val="100000"/>
            </a:lnSpc>
            <a:spcBef>
              <a:spcPct val="0"/>
            </a:spcBef>
            <a:spcAft>
              <a:spcPct val="35000"/>
            </a:spcAft>
            <a:buNone/>
          </a:pPr>
          <a:r>
            <a:rPr lang="en-US" sz="2400" kern="1200" dirty="0"/>
            <a:t>Tips and Suggestions for Resolution</a:t>
          </a:r>
        </a:p>
      </dsp:txBody>
      <dsp:txXfrm>
        <a:off x="1135864" y="2459001"/>
        <a:ext cx="6927480" cy="9834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0BB2CD-FBF2-49BA-84B7-F7ABBEC960A1}">
      <dsp:nvSpPr>
        <dsp:cNvPr id="0" name=""/>
        <dsp:cNvSpPr/>
      </dsp:nvSpPr>
      <dsp:spPr>
        <a:xfrm>
          <a:off x="3041" y="353"/>
          <a:ext cx="2965267" cy="806258"/>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Who Files Complaint</a:t>
          </a:r>
        </a:p>
      </dsp:txBody>
      <dsp:txXfrm>
        <a:off x="3041" y="353"/>
        <a:ext cx="2965267" cy="806258"/>
      </dsp:txXfrm>
    </dsp:sp>
    <dsp:sp modelId="{5F65051E-676B-4385-8466-15990C102952}">
      <dsp:nvSpPr>
        <dsp:cNvPr id="0" name=""/>
        <dsp:cNvSpPr/>
      </dsp:nvSpPr>
      <dsp:spPr>
        <a:xfrm>
          <a:off x="3041" y="806611"/>
          <a:ext cx="2965267" cy="2210663"/>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Complainant, or</a:t>
          </a:r>
        </a:p>
        <a:p>
          <a:pPr marL="228600" lvl="1" indent="-228600" algn="l" defTabSz="977900">
            <a:lnSpc>
              <a:spcPct val="90000"/>
            </a:lnSpc>
            <a:spcBef>
              <a:spcPct val="0"/>
            </a:spcBef>
            <a:spcAft>
              <a:spcPct val="15000"/>
            </a:spcAft>
            <a:buChar char="•"/>
          </a:pPr>
          <a:r>
            <a:rPr lang="en-US" sz="2200" kern="1200" dirty="0"/>
            <a:t>CCJ Identifies Complaint</a:t>
          </a:r>
        </a:p>
      </dsp:txBody>
      <dsp:txXfrm>
        <a:off x="3041" y="806611"/>
        <a:ext cx="2965267" cy="2210663"/>
      </dsp:txXfrm>
    </dsp:sp>
    <dsp:sp modelId="{6AC4D6AD-9E2D-45B2-AAF8-75D1ABC9A98F}">
      <dsp:nvSpPr>
        <dsp:cNvPr id="0" name=""/>
        <dsp:cNvSpPr/>
      </dsp:nvSpPr>
      <dsp:spPr>
        <a:xfrm>
          <a:off x="3383446" y="353"/>
          <a:ext cx="2965267" cy="806258"/>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Chief Circuit Judge Actions</a:t>
          </a:r>
        </a:p>
      </dsp:txBody>
      <dsp:txXfrm>
        <a:off x="3383446" y="353"/>
        <a:ext cx="2965267" cy="806258"/>
      </dsp:txXfrm>
    </dsp:sp>
    <dsp:sp modelId="{74CB03F9-CE18-438E-8960-12A275967EE0}">
      <dsp:nvSpPr>
        <dsp:cNvPr id="0" name=""/>
        <dsp:cNvSpPr/>
      </dsp:nvSpPr>
      <dsp:spPr>
        <a:xfrm>
          <a:off x="3333126" y="801527"/>
          <a:ext cx="2965267" cy="2210663"/>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Limited Inquiry, and</a:t>
          </a:r>
        </a:p>
        <a:p>
          <a:pPr marL="228600" lvl="1" indent="-228600" algn="l" defTabSz="977900">
            <a:lnSpc>
              <a:spcPct val="90000"/>
            </a:lnSpc>
            <a:spcBef>
              <a:spcPct val="0"/>
            </a:spcBef>
            <a:spcAft>
              <a:spcPct val="15000"/>
            </a:spcAft>
            <a:buChar char="•"/>
          </a:pPr>
          <a:r>
            <a:rPr lang="en-US" sz="2200" kern="1200" dirty="0"/>
            <a:t>Dismiss, or</a:t>
          </a:r>
        </a:p>
        <a:p>
          <a:pPr marL="228600" lvl="1" indent="-228600" algn="l" defTabSz="977900">
            <a:lnSpc>
              <a:spcPct val="90000"/>
            </a:lnSpc>
            <a:spcBef>
              <a:spcPct val="0"/>
            </a:spcBef>
            <a:spcAft>
              <a:spcPct val="15000"/>
            </a:spcAft>
            <a:buChar char="•"/>
          </a:pPr>
          <a:r>
            <a:rPr lang="en-US" sz="2200" kern="1200" dirty="0"/>
            <a:t>Conclude, or</a:t>
          </a:r>
        </a:p>
        <a:p>
          <a:pPr marL="228600" lvl="1" indent="-228600" algn="l" defTabSz="977900">
            <a:lnSpc>
              <a:spcPct val="90000"/>
            </a:lnSpc>
            <a:spcBef>
              <a:spcPct val="0"/>
            </a:spcBef>
            <a:spcAft>
              <a:spcPct val="15000"/>
            </a:spcAft>
            <a:buChar char="•"/>
          </a:pPr>
          <a:r>
            <a:rPr lang="en-US" sz="2200" kern="1200" dirty="0"/>
            <a:t>Refer to Special Committee </a:t>
          </a:r>
        </a:p>
      </dsp:txBody>
      <dsp:txXfrm>
        <a:off x="3333126" y="801527"/>
        <a:ext cx="2965267" cy="2210663"/>
      </dsp:txXfrm>
    </dsp:sp>
    <dsp:sp modelId="{A9BA01A6-BED9-465B-85E4-38624AE04FBA}">
      <dsp:nvSpPr>
        <dsp:cNvPr id="0" name=""/>
        <dsp:cNvSpPr/>
      </dsp:nvSpPr>
      <dsp:spPr>
        <a:xfrm>
          <a:off x="6763851" y="353"/>
          <a:ext cx="2965267" cy="806258"/>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Special Committee Actions</a:t>
          </a:r>
        </a:p>
      </dsp:txBody>
      <dsp:txXfrm>
        <a:off x="6763851" y="353"/>
        <a:ext cx="2965267" cy="806258"/>
      </dsp:txXfrm>
    </dsp:sp>
    <dsp:sp modelId="{FF76E813-6360-483A-B966-16A704749A2C}">
      <dsp:nvSpPr>
        <dsp:cNvPr id="0" name=""/>
        <dsp:cNvSpPr/>
      </dsp:nvSpPr>
      <dsp:spPr>
        <a:xfrm>
          <a:off x="6763851" y="806611"/>
          <a:ext cx="2965267" cy="2210663"/>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Investigate, and</a:t>
          </a:r>
        </a:p>
        <a:p>
          <a:pPr marL="228600" lvl="1" indent="-228600" algn="l" defTabSz="977900">
            <a:lnSpc>
              <a:spcPct val="90000"/>
            </a:lnSpc>
            <a:spcBef>
              <a:spcPct val="0"/>
            </a:spcBef>
            <a:spcAft>
              <a:spcPct val="15000"/>
            </a:spcAft>
            <a:buChar char="•"/>
          </a:pPr>
          <a:r>
            <a:rPr lang="en-US" sz="2200" kern="1200" dirty="0"/>
            <a:t>Send Report to Judicial Council with findings &amp; Recommended Action</a:t>
          </a:r>
        </a:p>
      </dsp:txBody>
      <dsp:txXfrm>
        <a:off x="6763851" y="806611"/>
        <a:ext cx="2965267" cy="221066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0D899392-4793-470F-967E-E2DA7EE734DA}" type="datetimeFigureOut">
              <a:rPr lang="en-US" smtClean="0"/>
              <a:t>5/24/23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6A393DBE-B0B0-413F-985A-F5B0CA9E1D61}" type="slidenum">
              <a:rPr lang="en-US" smtClean="0"/>
              <a:t>‹#›</a:t>
            </a:fld>
            <a:endParaRPr lang="en-US"/>
          </a:p>
        </p:txBody>
      </p:sp>
    </p:spTree>
    <p:extLst>
      <p:ext uri="{BB962C8B-B14F-4D97-AF65-F5344CB8AC3E}">
        <p14:creationId xmlns:p14="http://schemas.microsoft.com/office/powerpoint/2010/main" val="3397448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Lynda</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393DBE-B0B0-413F-985A-F5B0CA9E1D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9015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7FE612-FEA8-4D2E-B5B6-1E9FD2FA3776}" type="slidenum">
              <a:rPr lang="en-US" smtClean="0"/>
              <a:t>2</a:t>
            </a:fld>
            <a:endParaRPr lang="en-US"/>
          </a:p>
        </p:txBody>
      </p:sp>
    </p:spTree>
    <p:extLst>
      <p:ext uri="{BB962C8B-B14F-4D97-AF65-F5344CB8AC3E}">
        <p14:creationId xmlns:p14="http://schemas.microsoft.com/office/powerpoint/2010/main" val="1319743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393DBE-B0B0-413F-985A-F5B0CA9E1D61}" type="slidenum">
              <a:rPr lang="en-US" smtClean="0"/>
              <a:t>4</a:t>
            </a:fld>
            <a:endParaRPr lang="en-US"/>
          </a:p>
        </p:txBody>
      </p:sp>
    </p:spTree>
    <p:extLst>
      <p:ext uri="{BB962C8B-B14F-4D97-AF65-F5344CB8AC3E}">
        <p14:creationId xmlns:p14="http://schemas.microsoft.com/office/powerpoint/2010/main" val="780237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4E8977-9860-44B4-9448-11AB107F1370}" type="datetime1">
              <a:rPr lang="en-US" smtClean="0"/>
              <a:t>5/24/23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14C5F3-C973-47EA-A61F-79EF5430C06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6159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55C11B-69D2-4B5C-890D-19B22B6CCCE6}" type="datetime1">
              <a:rPr lang="en-US" smtClean="0"/>
              <a:t>5/24/23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14C5F3-C973-47EA-A61F-79EF5430C066}" type="slidenum">
              <a:rPr lang="en-US" smtClean="0"/>
              <a:t>‹#›</a:t>
            </a:fld>
            <a:endParaRPr lang="en-US"/>
          </a:p>
        </p:txBody>
      </p:sp>
    </p:spTree>
    <p:extLst>
      <p:ext uri="{BB962C8B-B14F-4D97-AF65-F5344CB8AC3E}">
        <p14:creationId xmlns:p14="http://schemas.microsoft.com/office/powerpoint/2010/main" val="3984695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E9D8F2-8273-40C9-A0DC-47EC37A701C5}" type="datetime1">
              <a:rPr lang="en-US" smtClean="0"/>
              <a:t>5/24/23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14C5F3-C973-47EA-A61F-79EF5430C066}" type="slidenum">
              <a:rPr lang="en-US" smtClean="0"/>
              <a:t>‹#›</a:t>
            </a:fld>
            <a:endParaRPr lang="en-US"/>
          </a:p>
        </p:txBody>
      </p:sp>
    </p:spTree>
    <p:extLst>
      <p:ext uri="{BB962C8B-B14F-4D97-AF65-F5344CB8AC3E}">
        <p14:creationId xmlns:p14="http://schemas.microsoft.com/office/powerpoint/2010/main" val="2993223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0C307B-0387-40D2-9E33-5117EBFCE9FF}" type="datetime1">
              <a:rPr lang="en-US" smtClean="0"/>
              <a:t>5/24/23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14C5F3-C973-47EA-A61F-79EF5430C066}" type="slidenum">
              <a:rPr lang="en-US" smtClean="0"/>
              <a:t>‹#›</a:t>
            </a:fld>
            <a:endParaRPr lang="en-US"/>
          </a:p>
        </p:txBody>
      </p:sp>
    </p:spTree>
    <p:extLst>
      <p:ext uri="{BB962C8B-B14F-4D97-AF65-F5344CB8AC3E}">
        <p14:creationId xmlns:p14="http://schemas.microsoft.com/office/powerpoint/2010/main" val="1234934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F6CFFA-472C-4DF2-8C8F-4FFAB577FC4C}" type="datetime1">
              <a:rPr lang="en-US" smtClean="0"/>
              <a:t>5/24/23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14C5F3-C973-47EA-A61F-79EF5430C06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26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A86B7A-FA5C-43C5-AC5D-6BCF730BFF76}" type="datetime1">
              <a:rPr lang="en-US" smtClean="0"/>
              <a:t>5/24/23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14C5F3-C973-47EA-A61F-79EF5430C066}" type="slidenum">
              <a:rPr lang="en-US" smtClean="0"/>
              <a:t>‹#›</a:t>
            </a:fld>
            <a:endParaRPr lang="en-US"/>
          </a:p>
        </p:txBody>
      </p:sp>
    </p:spTree>
    <p:extLst>
      <p:ext uri="{BB962C8B-B14F-4D97-AF65-F5344CB8AC3E}">
        <p14:creationId xmlns:p14="http://schemas.microsoft.com/office/powerpoint/2010/main" val="377782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3E949F-5EFC-4089-9404-01631589E278}" type="datetime1">
              <a:rPr lang="en-US" smtClean="0"/>
              <a:t>5/24/23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14C5F3-C973-47EA-A61F-79EF5430C066}" type="slidenum">
              <a:rPr lang="en-US" smtClean="0"/>
              <a:t>‹#›</a:t>
            </a:fld>
            <a:endParaRPr lang="en-US"/>
          </a:p>
        </p:txBody>
      </p:sp>
    </p:spTree>
    <p:extLst>
      <p:ext uri="{BB962C8B-B14F-4D97-AF65-F5344CB8AC3E}">
        <p14:creationId xmlns:p14="http://schemas.microsoft.com/office/powerpoint/2010/main" val="2171915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535698-38A7-4273-8C6B-5F24F1413DDE}" type="datetime1">
              <a:rPr lang="en-US" smtClean="0"/>
              <a:t>5/24/23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14C5F3-C973-47EA-A61F-79EF5430C066}" type="slidenum">
              <a:rPr lang="en-US" smtClean="0"/>
              <a:t>‹#›</a:t>
            </a:fld>
            <a:endParaRPr lang="en-US"/>
          </a:p>
        </p:txBody>
      </p:sp>
    </p:spTree>
    <p:extLst>
      <p:ext uri="{BB962C8B-B14F-4D97-AF65-F5344CB8AC3E}">
        <p14:creationId xmlns:p14="http://schemas.microsoft.com/office/powerpoint/2010/main" val="2654988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1B390CB-88A6-419A-9B74-272763651C4D}" type="datetime1">
              <a:rPr lang="en-US" smtClean="0"/>
              <a:t>5/24/23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C14C5F3-C973-47EA-A61F-79EF5430C066}" type="slidenum">
              <a:rPr lang="en-US" smtClean="0"/>
              <a:t>‹#›</a:t>
            </a:fld>
            <a:endParaRPr lang="en-US"/>
          </a:p>
        </p:txBody>
      </p:sp>
    </p:spTree>
    <p:extLst>
      <p:ext uri="{BB962C8B-B14F-4D97-AF65-F5344CB8AC3E}">
        <p14:creationId xmlns:p14="http://schemas.microsoft.com/office/powerpoint/2010/main" val="1741052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4264B4D-336E-46A1-95C8-D807EAD073F2}" type="datetime1">
              <a:rPr lang="en-US" smtClean="0"/>
              <a:t>5/24/23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C14C5F3-C973-47EA-A61F-79EF5430C066}" type="slidenum">
              <a:rPr lang="en-US" smtClean="0"/>
              <a:t>‹#›</a:t>
            </a:fld>
            <a:endParaRPr lang="en-US"/>
          </a:p>
        </p:txBody>
      </p:sp>
    </p:spTree>
    <p:extLst>
      <p:ext uri="{BB962C8B-B14F-4D97-AF65-F5344CB8AC3E}">
        <p14:creationId xmlns:p14="http://schemas.microsoft.com/office/powerpoint/2010/main" val="1058040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886CBF-D95B-4AAA-BE49-3C2356470AC0}" type="datetime1">
              <a:rPr lang="en-US" smtClean="0"/>
              <a:t>5/24/23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14C5F3-C973-47EA-A61F-79EF5430C066}" type="slidenum">
              <a:rPr lang="en-US" smtClean="0"/>
              <a:t>‹#›</a:t>
            </a:fld>
            <a:endParaRPr lang="en-US"/>
          </a:p>
        </p:txBody>
      </p:sp>
    </p:spTree>
    <p:extLst>
      <p:ext uri="{BB962C8B-B14F-4D97-AF65-F5344CB8AC3E}">
        <p14:creationId xmlns:p14="http://schemas.microsoft.com/office/powerpoint/2010/main" val="2056736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A5B5834-7791-4916-98E8-A381C6C46956}" type="datetime1">
              <a:rPr lang="en-US" smtClean="0"/>
              <a:t>5/24/23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C14C5F3-C973-47EA-A61F-79EF5430C066}"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591454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1.next.westlaw.com/Link/Document/FullText?findType=Y&amp;serNum=1994058306&amp;pubNum=708&amp;originatingDoc=I5202cf7d853d11e0b63e897ab6fa6920&amp;refType=RP&amp;originationContext=document&amp;transitionType=DocumentItem&amp;ppcid=2b689cb31d6540d28d05558606f76974&amp;contextData=(sc.Search)"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BDEA86-6C7C-4F5E-887A-6ABEA836BA7B}"/>
              </a:ext>
            </a:extLst>
          </p:cNvPr>
          <p:cNvSpPr>
            <a:spLocks noGrp="1"/>
          </p:cNvSpPr>
          <p:nvPr>
            <p:ph type="ctrTitle"/>
          </p:nvPr>
        </p:nvSpPr>
        <p:spPr/>
        <p:txBody>
          <a:bodyPr>
            <a:normAutofit/>
          </a:bodyPr>
          <a:lstStyle/>
          <a:p>
            <a:r>
              <a:rPr lang="en-US" dirty="0">
                <a:cs typeface="Calibri" panose="020F0502020204030204" pitchFamily="34" charset="0"/>
              </a:rPr>
              <a:t>How to Address Abusive Conduct by a Judge</a:t>
            </a:r>
            <a:endParaRPr lang="en-US" dirty="0"/>
          </a:p>
        </p:txBody>
      </p:sp>
      <p:sp>
        <p:nvSpPr>
          <p:cNvPr id="4" name="Subtitle 3">
            <a:extLst>
              <a:ext uri="{FF2B5EF4-FFF2-40B4-BE49-F238E27FC236}">
                <a16:creationId xmlns:a16="http://schemas.microsoft.com/office/drawing/2014/main" id="{4190CD78-0D57-4EB2-A96F-E829F894C8A0}"/>
              </a:ext>
            </a:extLst>
          </p:cNvPr>
          <p:cNvSpPr>
            <a:spLocks noGrp="1"/>
          </p:cNvSpPr>
          <p:nvPr>
            <p:ph type="subTitle" idx="1"/>
          </p:nvPr>
        </p:nvSpPr>
        <p:spPr>
          <a:xfrm>
            <a:off x="1293091" y="4496261"/>
            <a:ext cx="10058400" cy="1143000"/>
          </a:xfrm>
        </p:spPr>
        <p:txBody>
          <a:bodyPr>
            <a:normAutofit fontScale="92500"/>
          </a:bodyPr>
          <a:lstStyle/>
          <a:p>
            <a:pPr algn="ctr"/>
            <a:r>
              <a:rPr lang="en-US" dirty="0"/>
              <a:t>Jill Langley, TENTH U.S. Circuit Director of Workplace Relations</a:t>
            </a:r>
          </a:p>
          <a:p>
            <a:pPr algn="ctr"/>
            <a:r>
              <a:rPr lang="en-US" dirty="0"/>
              <a:t>Jess Mekeel, Federal Administrative Appeals Judge</a:t>
            </a:r>
          </a:p>
        </p:txBody>
      </p:sp>
    </p:spTree>
    <p:extLst>
      <p:ext uri="{BB962C8B-B14F-4D97-AF65-F5344CB8AC3E}">
        <p14:creationId xmlns:p14="http://schemas.microsoft.com/office/powerpoint/2010/main" val="34217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209FF-5709-5030-4438-80396CA9C701}"/>
              </a:ext>
            </a:extLst>
          </p:cNvPr>
          <p:cNvSpPr>
            <a:spLocks noGrp="1"/>
          </p:cNvSpPr>
          <p:nvPr>
            <p:ph type="title"/>
          </p:nvPr>
        </p:nvSpPr>
        <p:spPr/>
        <p:txBody>
          <a:bodyPr/>
          <a:lstStyle/>
          <a:p>
            <a:r>
              <a:rPr lang="en-US" dirty="0"/>
              <a:t>Examples – Misconduct Found Re: the Litigant</a:t>
            </a:r>
          </a:p>
        </p:txBody>
      </p:sp>
      <p:sp>
        <p:nvSpPr>
          <p:cNvPr id="3" name="Content Placeholder 2">
            <a:extLst>
              <a:ext uri="{FF2B5EF4-FFF2-40B4-BE49-F238E27FC236}">
                <a16:creationId xmlns:a16="http://schemas.microsoft.com/office/drawing/2014/main" id="{E4FF9A4F-5767-31B9-D398-5943010538D5}"/>
              </a:ext>
            </a:extLst>
          </p:cNvPr>
          <p:cNvSpPr>
            <a:spLocks noGrp="1"/>
          </p:cNvSpPr>
          <p:nvPr>
            <p:ph idx="1"/>
          </p:nvPr>
        </p:nvSpPr>
        <p:spPr/>
        <p:txBody>
          <a:bodyPr>
            <a:normAutofit/>
          </a:bodyPr>
          <a:lstStyle/>
          <a:p>
            <a:pPr>
              <a:buFont typeface="Courier New" panose="02070309020205020404" pitchFamily="49" charset="0"/>
              <a:buChar char="o"/>
            </a:pPr>
            <a:r>
              <a:rPr lang="en-US" dirty="0"/>
              <a:t>   </a:t>
            </a:r>
            <a:r>
              <a:rPr lang="en-US" sz="2400" dirty="0"/>
              <a:t>Judge told teenage defendant that her life was a “garbage pit;” called her stupid and dishonest; and mocked her for taking public assistance.   </a:t>
            </a:r>
          </a:p>
          <a:p>
            <a:pPr>
              <a:buFont typeface="Courier New" panose="02070309020205020404" pitchFamily="49" charset="0"/>
              <a:buChar char="o"/>
            </a:pPr>
            <a:r>
              <a:rPr lang="en-US" sz="2400" dirty="0"/>
              <a:t>  Judge forced defendants, accused of alcohol-related offenses, to admit in court that they were alcoholics.  </a:t>
            </a:r>
          </a:p>
          <a:p>
            <a:pPr>
              <a:buFont typeface="Courier New" panose="02070309020205020404" pitchFamily="49" charset="0"/>
              <a:buChar char="o"/>
            </a:pPr>
            <a:r>
              <a:rPr lang="en-US" sz="2400" b="0" i="0" dirty="0">
                <a:solidFill>
                  <a:srgbClr val="3D3D3D"/>
                </a:solidFill>
                <a:effectLst/>
              </a:rPr>
              <a:t>  Judge refused during trial to return the walking cane of a defendant who had been accused of using the cane to damage a vehicle. The defendant had to ask for help to leave the witness box</a:t>
            </a:r>
            <a:r>
              <a:rPr lang="en-US" sz="2400" dirty="0">
                <a:solidFill>
                  <a:schemeClr val="tx1"/>
                </a:solidFill>
              </a:rPr>
              <a:t>.</a:t>
            </a:r>
          </a:p>
          <a:p>
            <a:endParaRPr lang="en-US" sz="2400" dirty="0"/>
          </a:p>
          <a:p>
            <a:endParaRPr lang="en-US" dirty="0"/>
          </a:p>
        </p:txBody>
      </p:sp>
    </p:spTree>
    <p:extLst>
      <p:ext uri="{BB962C8B-B14F-4D97-AF65-F5344CB8AC3E}">
        <p14:creationId xmlns:p14="http://schemas.microsoft.com/office/powerpoint/2010/main" val="3349163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EE82A-8707-34C3-7A5B-11A7A6D2F69E}"/>
              </a:ext>
            </a:extLst>
          </p:cNvPr>
          <p:cNvSpPr>
            <a:spLocks noGrp="1"/>
          </p:cNvSpPr>
          <p:nvPr>
            <p:ph type="title"/>
          </p:nvPr>
        </p:nvSpPr>
        <p:spPr/>
        <p:txBody>
          <a:bodyPr>
            <a:normAutofit/>
          </a:bodyPr>
          <a:lstStyle/>
          <a:p>
            <a:r>
              <a:rPr lang="en-US" dirty="0"/>
              <a:t>Examples – Not Misconduct	</a:t>
            </a:r>
          </a:p>
        </p:txBody>
      </p:sp>
      <p:sp>
        <p:nvSpPr>
          <p:cNvPr id="3" name="Content Placeholder 2">
            <a:extLst>
              <a:ext uri="{FF2B5EF4-FFF2-40B4-BE49-F238E27FC236}">
                <a16:creationId xmlns:a16="http://schemas.microsoft.com/office/drawing/2014/main" id="{DA3CF6CA-26C0-F1ED-5DCD-9A1C7F6EF139}"/>
              </a:ext>
            </a:extLst>
          </p:cNvPr>
          <p:cNvSpPr>
            <a:spLocks noGrp="1"/>
          </p:cNvSpPr>
          <p:nvPr>
            <p:ph idx="1"/>
          </p:nvPr>
        </p:nvSpPr>
        <p:spPr/>
        <p:txBody>
          <a:bodyPr>
            <a:normAutofit fontScale="92500" lnSpcReduction="10000"/>
          </a:bodyPr>
          <a:lstStyle/>
          <a:p>
            <a:pPr>
              <a:buFont typeface="Courier New" panose="02070309020205020404" pitchFamily="49" charset="0"/>
              <a:buChar char="o"/>
            </a:pPr>
            <a:r>
              <a:rPr lang="en-US" dirty="0">
                <a:solidFill>
                  <a:srgbClr val="3D3D3D"/>
                </a:solidFill>
                <a:latin typeface="Source Sans Pro" panose="020B0503030403020204" pitchFamily="34" charset="0"/>
              </a:rPr>
              <a:t>  </a:t>
            </a:r>
            <a:r>
              <a:rPr lang="en-US" sz="2200" dirty="0">
                <a:solidFill>
                  <a:srgbClr val="3D3D3D"/>
                </a:solidFill>
                <a:latin typeface="Source Sans Pro" panose="020B0503030403020204" pitchFamily="34" charset="0"/>
              </a:rPr>
              <a:t>A </a:t>
            </a:r>
            <a:r>
              <a:rPr lang="en-US" sz="2200" b="0" i="0" dirty="0">
                <a:solidFill>
                  <a:srgbClr val="3D3D3D"/>
                </a:solidFill>
                <a:effectLst/>
                <a:latin typeface="Source Sans Pro" panose="020B0503030403020204" pitchFamily="34" charset="0"/>
              </a:rPr>
              <a:t> judge's remarks during a trial “that are critical or disapproving of, or even hostile to, counsel, the parties, or their cases, ordinarily do not support a bias or partiality challenge.”  </a:t>
            </a:r>
            <a:r>
              <a:rPr lang="en-US" sz="2200" b="0" i="0" dirty="0">
                <a:solidFill>
                  <a:srgbClr val="3D3D3D"/>
                </a:solidFill>
                <a:effectLst/>
              </a:rPr>
              <a:t>A judge's ordinary efforts at courtroom administration—even a stern and short-tempered judge's ordinary efforts at courtroom administration—remain immune.  The district judge’s </a:t>
            </a:r>
            <a:r>
              <a:rPr lang="en-US" sz="2200" dirty="0">
                <a:solidFill>
                  <a:srgbClr val="3D3D3D"/>
                </a:solidFill>
              </a:rPr>
              <a:t>comments are </a:t>
            </a:r>
            <a:r>
              <a:rPr lang="en-US" sz="2200" b="0" i="0" dirty="0">
                <a:solidFill>
                  <a:srgbClr val="3D3D3D"/>
                </a:solidFill>
                <a:effectLst/>
              </a:rPr>
              <a:t>not the sort of “deep-seated and unequivocal antagonism” that may constitute misconduct.   </a:t>
            </a:r>
            <a:r>
              <a:rPr lang="en-US" sz="2200" b="0" i="1" dirty="0" err="1">
                <a:solidFill>
                  <a:srgbClr val="3D3D3D"/>
                </a:solidFill>
                <a:effectLst/>
              </a:rPr>
              <a:t>Liteky</a:t>
            </a:r>
            <a:r>
              <a:rPr lang="en-US" sz="2200" b="0" i="1" dirty="0">
                <a:solidFill>
                  <a:srgbClr val="3D3D3D"/>
                </a:solidFill>
                <a:effectLst/>
              </a:rPr>
              <a:t> v. US, </a:t>
            </a:r>
            <a:r>
              <a:rPr lang="en-US" sz="2200" b="0" dirty="0">
                <a:solidFill>
                  <a:srgbClr val="3D3D3D"/>
                </a:solidFill>
                <a:effectLst/>
              </a:rPr>
              <a:t>510 U.S. 540, 556 </a:t>
            </a:r>
            <a:r>
              <a:rPr lang="en-US" sz="2200" b="0" i="0" u="none" strike="noStrike" dirty="0">
                <a:solidFill>
                  <a:schemeClr val="tx1"/>
                </a:solidFill>
                <a:effectLst/>
                <a:hlinkClick r:id="rId2">
                  <a:extLst>
                    <a:ext uri="{A12FA001-AC4F-418D-AE19-62706E023703}">
                      <ahyp:hlinkClr xmlns:ahyp="http://schemas.microsoft.com/office/drawing/2018/hyperlinkcolor" val="tx"/>
                    </a:ext>
                  </a:extLst>
                </a:hlinkClick>
              </a:rPr>
              <a:t>(1994)</a:t>
            </a:r>
            <a:r>
              <a:rPr lang="en-US" sz="2200" b="0" i="0" dirty="0">
                <a:solidFill>
                  <a:schemeClr val="tx1"/>
                </a:solidFill>
                <a:effectLst/>
              </a:rPr>
              <a:t>. </a:t>
            </a:r>
          </a:p>
          <a:p>
            <a:pPr>
              <a:buFont typeface="Courier New" panose="02070309020205020404" pitchFamily="49" charset="0"/>
              <a:buChar char="o"/>
            </a:pPr>
            <a:r>
              <a:rPr lang="en-US" sz="2200" dirty="0"/>
              <a:t>  A judge who warned a party that their abusive and offensive motions served no purpose and would not be tolerated, found not to be misconduct.</a:t>
            </a:r>
          </a:p>
          <a:p>
            <a:pPr>
              <a:buFont typeface="Courier New" panose="02070309020205020404" pitchFamily="49" charset="0"/>
              <a:buChar char="o"/>
            </a:pPr>
            <a:r>
              <a:rPr lang="en-US" sz="2200" dirty="0"/>
              <a:t>A judge indicating that a defendant who provided substantial assistance could be seen as a “snitch” in prison, was found not to be misconduct.</a:t>
            </a:r>
          </a:p>
          <a:p>
            <a:pPr>
              <a:buFont typeface="Courier New" panose="02070309020205020404" pitchFamily="49" charset="0"/>
              <a:buChar char="o"/>
            </a:pPr>
            <a:r>
              <a:rPr lang="en-US" sz="2200" dirty="0"/>
              <a:t>“The judge did not use demeaning language or heap abuse on anybody.  His statements were blunt but measured expressions of frustration with having his orders disregarded.”  </a:t>
            </a:r>
            <a:r>
              <a:rPr lang="en-US" sz="2200" i="1" dirty="0"/>
              <a:t>In re Complaint of Judicial Misconduct</a:t>
            </a:r>
            <a:r>
              <a:rPr lang="en-US" sz="2200" dirty="0"/>
              <a:t>, 761 F.3d 1097, 1099 (9</a:t>
            </a:r>
            <a:r>
              <a:rPr lang="en-US" sz="2200" baseline="30000" dirty="0"/>
              <a:t>th</a:t>
            </a:r>
            <a:r>
              <a:rPr lang="en-US" sz="2200" dirty="0"/>
              <a:t> Cir. Jud. Council 2014).</a:t>
            </a:r>
          </a:p>
          <a:p>
            <a:pPr>
              <a:buFont typeface="Courier New" panose="02070309020205020404" pitchFamily="49" charset="0"/>
              <a:buChar char="o"/>
            </a:pPr>
            <a:endParaRPr lang="en-US" dirty="0">
              <a:solidFill>
                <a:schemeClr val="tx1"/>
              </a:solidFill>
            </a:endParaRPr>
          </a:p>
          <a:p>
            <a:pPr>
              <a:buFont typeface="Courier New" panose="02070309020205020404" pitchFamily="49" charset="0"/>
              <a:buChar char="o"/>
            </a:pPr>
            <a:endParaRPr lang="en-US" dirty="0">
              <a:solidFill>
                <a:schemeClr val="tx1"/>
              </a:solidFill>
            </a:endParaRPr>
          </a:p>
        </p:txBody>
      </p:sp>
    </p:spTree>
    <p:extLst>
      <p:ext uri="{BB962C8B-B14F-4D97-AF65-F5344CB8AC3E}">
        <p14:creationId xmlns:p14="http://schemas.microsoft.com/office/powerpoint/2010/main" val="439358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EE82A-8707-34C3-7A5B-11A7A6D2F69E}"/>
              </a:ext>
            </a:extLst>
          </p:cNvPr>
          <p:cNvSpPr>
            <a:spLocks noGrp="1"/>
          </p:cNvSpPr>
          <p:nvPr>
            <p:ph type="title"/>
          </p:nvPr>
        </p:nvSpPr>
        <p:spPr/>
        <p:txBody>
          <a:bodyPr>
            <a:normAutofit/>
          </a:bodyPr>
          <a:lstStyle/>
          <a:p>
            <a:r>
              <a:rPr lang="en-US" dirty="0"/>
              <a:t>Improper Motive or Bias</a:t>
            </a:r>
          </a:p>
        </p:txBody>
      </p:sp>
      <p:sp>
        <p:nvSpPr>
          <p:cNvPr id="3" name="Content Placeholder 2">
            <a:extLst>
              <a:ext uri="{FF2B5EF4-FFF2-40B4-BE49-F238E27FC236}">
                <a16:creationId xmlns:a16="http://schemas.microsoft.com/office/drawing/2014/main" id="{DA3CF6CA-26C0-F1ED-5DCD-9A1C7F6EF139}"/>
              </a:ext>
            </a:extLst>
          </p:cNvPr>
          <p:cNvSpPr>
            <a:spLocks noGrp="1"/>
          </p:cNvSpPr>
          <p:nvPr>
            <p:ph idx="1"/>
          </p:nvPr>
        </p:nvSpPr>
        <p:spPr/>
        <p:txBody>
          <a:bodyPr/>
          <a:lstStyle/>
          <a:p>
            <a:pPr>
              <a:buFont typeface="Wingdings" panose="05000000000000000000" pitchFamily="2" charset="2"/>
              <a:buChar char="§"/>
            </a:pPr>
            <a:r>
              <a:rPr lang="en-US" dirty="0">
                <a:solidFill>
                  <a:schemeClr val="tx1"/>
                </a:solidFill>
              </a:rPr>
              <a:t>Judge made disparaging remarks about a female attorney:</a:t>
            </a:r>
          </a:p>
          <a:p>
            <a:r>
              <a:rPr lang="en-US" dirty="0">
                <a:solidFill>
                  <a:schemeClr val="tx1"/>
                </a:solidFill>
              </a:rPr>
              <a:t>“It was a lot simpler when you guys wore dark suits, white shirts and navy ties.  We didn’t let girls do it in the old days.”  Federal District Judge Lunn Hughes.  </a:t>
            </a:r>
          </a:p>
          <a:p>
            <a:r>
              <a:rPr lang="en-US" dirty="0">
                <a:solidFill>
                  <a:schemeClr val="tx1"/>
                </a:solidFill>
              </a:rPr>
              <a:t>The Fifth Circuit stated that “such comments were demeaning, inappropriate, and beneath the dignity of a federal judge.”  </a:t>
            </a:r>
            <a:r>
              <a:rPr lang="en-US" u="sng" dirty="0">
                <a:solidFill>
                  <a:schemeClr val="tx1"/>
                </a:solidFill>
              </a:rPr>
              <a:t>United States v. Swenson</a:t>
            </a:r>
            <a:r>
              <a:rPr lang="en-US" dirty="0">
                <a:solidFill>
                  <a:schemeClr val="tx1"/>
                </a:solidFill>
              </a:rPr>
              <a:t>, 894 F.3d 677, 681 n.3 (2018)</a:t>
            </a:r>
          </a:p>
          <a:p>
            <a:endParaRPr lang="en-US" dirty="0">
              <a:solidFill>
                <a:schemeClr val="tx1"/>
              </a:solidFill>
            </a:endParaRPr>
          </a:p>
          <a:p>
            <a:pPr>
              <a:buFont typeface="Wingdings" panose="05000000000000000000" pitchFamily="2" charset="2"/>
              <a:buChar char="§"/>
            </a:pPr>
            <a:r>
              <a:rPr lang="en-US" dirty="0"/>
              <a:t>A complaint against a judge alleging he used the word “squaw” in reference to Native Americans was dismissed for corrective action after the Judge admitted that he did not know the term was offensive, acknowledged that now that he is aware, his conduct was inappropriate, and pledged not to use the word again.</a:t>
            </a:r>
            <a:endParaRPr lang="en-US" dirty="0">
              <a:solidFill>
                <a:schemeClr val="tx1"/>
              </a:solidFill>
            </a:endParaRPr>
          </a:p>
        </p:txBody>
      </p:sp>
    </p:spTree>
    <p:extLst>
      <p:ext uri="{BB962C8B-B14F-4D97-AF65-F5344CB8AC3E}">
        <p14:creationId xmlns:p14="http://schemas.microsoft.com/office/powerpoint/2010/main" val="2172331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4AA2D-8A36-3E2D-8CAE-44B45D8646D4}"/>
              </a:ext>
            </a:extLst>
          </p:cNvPr>
          <p:cNvSpPr>
            <a:spLocks noGrp="1"/>
          </p:cNvSpPr>
          <p:nvPr>
            <p:ph type="title"/>
          </p:nvPr>
        </p:nvSpPr>
        <p:spPr/>
        <p:txBody>
          <a:bodyPr/>
          <a:lstStyle/>
          <a:p>
            <a:r>
              <a:rPr lang="en-US" dirty="0"/>
              <a:t>USCourts.gov: Judicial Misconduct Resources and Information</a:t>
            </a:r>
          </a:p>
        </p:txBody>
      </p:sp>
      <p:pic>
        <p:nvPicPr>
          <p:cNvPr id="6" name="Content Placeholder 5">
            <a:extLst>
              <a:ext uri="{FF2B5EF4-FFF2-40B4-BE49-F238E27FC236}">
                <a16:creationId xmlns:a16="http://schemas.microsoft.com/office/drawing/2014/main" id="{F56303B0-D081-BA96-AFE9-55CCF60B08F8}"/>
              </a:ext>
            </a:extLst>
          </p:cNvPr>
          <p:cNvPicPr>
            <a:picLocks noGrp="1" noChangeAspect="1"/>
          </p:cNvPicPr>
          <p:nvPr>
            <p:ph sz="half" idx="1"/>
          </p:nvPr>
        </p:nvPicPr>
        <p:blipFill>
          <a:blip r:embed="rId2"/>
          <a:stretch>
            <a:fillRect/>
          </a:stretch>
        </p:blipFill>
        <p:spPr>
          <a:xfrm>
            <a:off x="1768464" y="1846263"/>
            <a:ext cx="3595709" cy="4022725"/>
          </a:xfrm>
          <a:prstGeom prst="rect">
            <a:avLst/>
          </a:prstGeom>
          <a:ln>
            <a:noFill/>
          </a:ln>
          <a:effectLst>
            <a:outerShdw blurRad="292100" dist="139700" dir="2700000" algn="tl" rotWithShape="0">
              <a:srgbClr val="333333">
                <a:alpha val="65000"/>
              </a:srgbClr>
            </a:outerShdw>
          </a:effectLst>
        </p:spPr>
      </p:pic>
      <p:pic>
        <p:nvPicPr>
          <p:cNvPr id="8" name="Content Placeholder 7">
            <a:extLst>
              <a:ext uri="{FF2B5EF4-FFF2-40B4-BE49-F238E27FC236}">
                <a16:creationId xmlns:a16="http://schemas.microsoft.com/office/drawing/2014/main" id="{A04C19C9-F5E5-1ED3-10A7-EC50DF5047AE}"/>
              </a:ext>
            </a:extLst>
          </p:cNvPr>
          <p:cNvPicPr>
            <a:picLocks noGrp="1" noChangeAspect="1"/>
          </p:cNvPicPr>
          <p:nvPr>
            <p:ph sz="half" idx="2"/>
          </p:nvPr>
        </p:nvPicPr>
        <p:blipFill>
          <a:blip r:embed="rId3"/>
          <a:stretch>
            <a:fillRect/>
          </a:stretch>
        </p:blipFill>
        <p:spPr>
          <a:xfrm>
            <a:off x="7023285" y="1846263"/>
            <a:ext cx="3327030" cy="40227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5303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Judicial Conduct and Disability Complaint Process</a:t>
            </a:r>
          </a:p>
        </p:txBody>
      </p:sp>
      <p:sp>
        <p:nvSpPr>
          <p:cNvPr id="3" name="Content Placeholder 2"/>
          <p:cNvSpPr>
            <a:spLocks noGrp="1"/>
          </p:cNvSpPr>
          <p:nvPr>
            <p:ph idx="1"/>
          </p:nvPr>
        </p:nvSpPr>
        <p:spPr>
          <a:xfrm>
            <a:off x="721453" y="1972019"/>
            <a:ext cx="9647003" cy="4749460"/>
          </a:xfrm>
        </p:spPr>
        <p:txBody>
          <a:bodyPr>
            <a:normAutofit/>
          </a:bodyPr>
          <a:lstStyle/>
          <a:p>
            <a:pPr>
              <a:spcBef>
                <a:spcPts val="450"/>
              </a:spcBef>
            </a:pPr>
            <a:r>
              <a:rPr lang="en-US" sz="1800" b="1" dirty="0"/>
              <a:t>INFORMAL</a:t>
            </a:r>
            <a:r>
              <a:rPr lang="en-US" sz="1800" dirty="0"/>
              <a:t>– JC&amp;D Rule 5. </a:t>
            </a:r>
          </a:p>
          <a:p>
            <a:pPr>
              <a:spcBef>
                <a:spcPts val="450"/>
              </a:spcBef>
            </a:pPr>
            <a:r>
              <a:rPr lang="en-US" sz="1800" dirty="0"/>
              <a:t>If information reaches the Chief Circuit Judge, s/he can initiate a complaint if s/he has information constituting reasonable grounds for inquiry into whether the Judge has engaged in misconduct or has a disability. </a:t>
            </a:r>
          </a:p>
          <a:p>
            <a:pPr>
              <a:spcBef>
                <a:spcPts val="450"/>
              </a:spcBef>
            </a:pPr>
            <a:endParaRPr lang="en-US" sz="1800" dirty="0"/>
          </a:p>
          <a:p>
            <a:pPr>
              <a:spcBef>
                <a:spcPts val="450"/>
              </a:spcBef>
            </a:pPr>
            <a:r>
              <a:rPr lang="en-US" sz="1800" dirty="0"/>
              <a:t>OR</a:t>
            </a:r>
          </a:p>
          <a:p>
            <a:pPr>
              <a:spcBef>
                <a:spcPts val="450"/>
              </a:spcBef>
            </a:pPr>
            <a:endParaRPr lang="en-US" sz="1800" dirty="0"/>
          </a:p>
          <a:p>
            <a:pPr>
              <a:spcBef>
                <a:spcPts val="450"/>
              </a:spcBef>
            </a:pPr>
            <a:r>
              <a:rPr lang="en-US" sz="1800" b="1" dirty="0"/>
              <a:t>FORMAL COMPLAINT</a:t>
            </a:r>
            <a:r>
              <a:rPr lang="en-US" sz="1800" dirty="0"/>
              <a:t>:  JC&amp;D Rule 6.</a:t>
            </a:r>
          </a:p>
          <a:p>
            <a:pPr>
              <a:spcBef>
                <a:spcPts val="450"/>
              </a:spcBef>
            </a:pPr>
            <a:r>
              <a:rPr lang="en-US" sz="1800" dirty="0"/>
              <a:t>A complaint can be brought by </a:t>
            </a:r>
            <a:r>
              <a:rPr lang="en-US" sz="1800" i="1" dirty="0"/>
              <a:t>any </a:t>
            </a:r>
            <a:r>
              <a:rPr lang="en-US" sz="1800" dirty="0"/>
              <a:t>person against a federal judge; need not be the aggrieved victim or subject of the misconduct </a:t>
            </a:r>
          </a:p>
          <a:p>
            <a:pPr lvl="1">
              <a:spcBef>
                <a:spcPts val="450"/>
              </a:spcBef>
            </a:pPr>
            <a:r>
              <a:rPr lang="en-US" sz="1650" dirty="0"/>
              <a:t>Complaint Must be filed with the Subject Judge’s Circuit:  The Circuit Executive in the Tenth Circuit</a:t>
            </a:r>
          </a:p>
        </p:txBody>
      </p:sp>
      <p:sp>
        <p:nvSpPr>
          <p:cNvPr id="5" name="Slide Number Placeholder 4"/>
          <p:cNvSpPr>
            <a:spLocks noGrp="1"/>
          </p:cNvSpPr>
          <p:nvPr>
            <p:ph type="sldNum" sz="quarter" idx="12"/>
          </p:nvPr>
        </p:nvSpPr>
        <p:spPr/>
        <p:txBody>
          <a:bodyPr/>
          <a:lstStyle/>
          <a:p>
            <a:pPr fontAlgn="base">
              <a:spcBef>
                <a:spcPct val="0"/>
              </a:spcBef>
              <a:spcAft>
                <a:spcPct val="0"/>
              </a:spcAft>
            </a:pPr>
            <a:fld id="{59B84691-50BF-4930-9DAB-E30E21228FD0}" type="slidenum">
              <a:rPr lang="en-US">
                <a:solidFill>
                  <a:srgbClr val="04617B">
                    <a:shade val="90000"/>
                  </a:srgbClr>
                </a:solidFill>
                <a:latin typeface="Times New Roman" charset="0"/>
              </a:rPr>
              <a:pPr fontAlgn="base">
                <a:spcBef>
                  <a:spcPct val="0"/>
                </a:spcBef>
                <a:spcAft>
                  <a:spcPct val="0"/>
                </a:spcAft>
              </a:pPr>
              <a:t>14</a:t>
            </a:fld>
            <a:endParaRPr lang="en-US">
              <a:solidFill>
                <a:srgbClr val="04617B">
                  <a:shade val="90000"/>
                </a:srgbClr>
              </a:solidFill>
              <a:latin typeface="Times New Roman" charset="0"/>
            </a:endParaRPr>
          </a:p>
        </p:txBody>
      </p:sp>
    </p:spTree>
    <p:extLst>
      <p:ext uri="{BB962C8B-B14F-4D97-AF65-F5344CB8AC3E}">
        <p14:creationId xmlns:p14="http://schemas.microsoft.com/office/powerpoint/2010/main" val="526059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Informal:  Chief Circuit Judge Initial Review</a:t>
            </a:r>
          </a:p>
        </p:txBody>
      </p:sp>
      <p:sp>
        <p:nvSpPr>
          <p:cNvPr id="3" name="Content Placeholder 2"/>
          <p:cNvSpPr>
            <a:spLocks noGrp="1"/>
          </p:cNvSpPr>
          <p:nvPr>
            <p:ph idx="1"/>
          </p:nvPr>
        </p:nvSpPr>
        <p:spPr>
          <a:xfrm>
            <a:off x="939567" y="2045263"/>
            <a:ext cx="9111157" cy="4016642"/>
          </a:xfrm>
        </p:spPr>
        <p:txBody>
          <a:bodyPr>
            <a:normAutofit fontScale="92500" lnSpcReduction="10000"/>
          </a:bodyPr>
          <a:lstStyle/>
          <a:p>
            <a:pPr>
              <a:spcBef>
                <a:spcPts val="900"/>
              </a:spcBef>
              <a:buFont typeface="Wingdings" panose="05000000000000000000" pitchFamily="2" charset="2"/>
              <a:buChar char="Ø"/>
            </a:pPr>
            <a:r>
              <a:rPr lang="en-US" sz="2400" dirty="0"/>
              <a:t>When a Chief Circuit Judge has information constituting reasonable grounds for inquiry as to whether a judge engaged in misconduct or has a disability, the Chief Circuit Judge may conduct an inquiry even if no formal complaint has been filed.</a:t>
            </a:r>
          </a:p>
          <a:p>
            <a:pPr>
              <a:spcBef>
                <a:spcPts val="900"/>
              </a:spcBef>
              <a:buFont typeface="Wingdings" panose="05000000000000000000" pitchFamily="2" charset="2"/>
              <a:buChar char="Ø"/>
            </a:pPr>
            <a:r>
              <a:rPr lang="en-US" sz="2400" dirty="0"/>
              <a:t>Purpose of the “limited inquiry” is to determine what action to take:</a:t>
            </a:r>
          </a:p>
          <a:p>
            <a:pPr lvl="1">
              <a:spcBef>
                <a:spcPts val="900"/>
              </a:spcBef>
              <a:buFont typeface="Wingdings" panose="05000000000000000000" pitchFamily="2" charset="2"/>
              <a:buChar char="Ø"/>
            </a:pPr>
            <a:r>
              <a:rPr lang="en-US" sz="2400" dirty="0"/>
              <a:t>Communicating with complainant, Subject Judge, or witnesses; </a:t>
            </a:r>
          </a:p>
          <a:p>
            <a:pPr lvl="1">
              <a:spcBef>
                <a:spcPts val="900"/>
              </a:spcBef>
              <a:buFont typeface="Wingdings" panose="05000000000000000000" pitchFamily="2" charset="2"/>
              <a:buChar char="Ø"/>
            </a:pPr>
            <a:r>
              <a:rPr lang="en-US" sz="2400" dirty="0"/>
              <a:t>Obtaining and reviewing transcripts and other documents.</a:t>
            </a:r>
          </a:p>
          <a:p>
            <a:pPr marL="637794" lvl="1" indent="-342900">
              <a:spcBef>
                <a:spcPts val="900"/>
              </a:spcBef>
              <a:buFont typeface="Wingdings" panose="05000000000000000000" pitchFamily="2" charset="2"/>
              <a:buChar char="Ø"/>
            </a:pPr>
            <a:endParaRPr lang="en-US" sz="2400" dirty="0"/>
          </a:p>
          <a:p>
            <a:pPr marL="342900" lvl="1" indent="-342900">
              <a:spcBef>
                <a:spcPts val="900"/>
              </a:spcBef>
              <a:buClr>
                <a:schemeClr val="accent3"/>
              </a:buClr>
              <a:buSzPct val="95000"/>
              <a:buFont typeface="Wingdings" panose="05000000000000000000" pitchFamily="2" charset="2"/>
              <a:buChar char="Ø"/>
            </a:pPr>
            <a:r>
              <a:rPr lang="en-US" sz="2400" dirty="0"/>
              <a:t>Chief Judge may </a:t>
            </a:r>
            <a:r>
              <a:rPr lang="en-US" sz="2400" u="sng" dirty="0"/>
              <a:t>not</a:t>
            </a:r>
            <a:r>
              <a:rPr lang="en-US" sz="2400" dirty="0"/>
              <a:t> make factual findings, determine an issue reasonably in dispute, or make a finding of judicial misconduct.  A Special Committee must be appointed to make that determination. </a:t>
            </a:r>
          </a:p>
          <a:p>
            <a:pPr>
              <a:buFont typeface="Wingdings" panose="05000000000000000000" pitchFamily="2" charset="2"/>
              <a:buChar char="Ø"/>
            </a:pPr>
            <a:endParaRPr lang="en-US" dirty="0"/>
          </a:p>
          <a:p>
            <a:endParaRPr lang="en-US" dirty="0"/>
          </a:p>
          <a:p>
            <a:pPr lvl="1"/>
            <a:endParaRPr lang="en-US" dirty="0"/>
          </a:p>
        </p:txBody>
      </p:sp>
      <p:sp>
        <p:nvSpPr>
          <p:cNvPr id="4" name="Slide Number Placeholder 3"/>
          <p:cNvSpPr>
            <a:spLocks noGrp="1"/>
          </p:cNvSpPr>
          <p:nvPr>
            <p:ph type="sldNum" sz="quarter" idx="12"/>
          </p:nvPr>
        </p:nvSpPr>
        <p:spPr/>
        <p:txBody>
          <a:bodyPr/>
          <a:lstStyle/>
          <a:p>
            <a:pPr fontAlgn="base">
              <a:spcBef>
                <a:spcPct val="0"/>
              </a:spcBef>
              <a:spcAft>
                <a:spcPct val="0"/>
              </a:spcAft>
            </a:pPr>
            <a:fld id="{59B84691-50BF-4930-9DAB-E30E21228FD0}" type="slidenum">
              <a:rPr lang="en-US">
                <a:solidFill>
                  <a:srgbClr val="04617B">
                    <a:shade val="90000"/>
                  </a:srgbClr>
                </a:solidFill>
                <a:latin typeface="Times New Roman" charset="0"/>
              </a:rPr>
              <a:pPr fontAlgn="base">
                <a:spcBef>
                  <a:spcPct val="0"/>
                </a:spcBef>
                <a:spcAft>
                  <a:spcPct val="0"/>
                </a:spcAft>
              </a:pPr>
              <a:t>15</a:t>
            </a:fld>
            <a:endParaRPr lang="en-US">
              <a:solidFill>
                <a:srgbClr val="04617B">
                  <a:shade val="90000"/>
                </a:srgbClr>
              </a:solidFill>
              <a:latin typeface="Times New Roman" charset="0"/>
            </a:endParaRPr>
          </a:p>
        </p:txBody>
      </p:sp>
    </p:spTree>
    <p:extLst>
      <p:ext uri="{BB962C8B-B14F-4D97-AF65-F5344CB8AC3E}">
        <p14:creationId xmlns:p14="http://schemas.microsoft.com/office/powerpoint/2010/main" val="1031257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D8E51-3A50-7CB0-EE31-668179487C75}"/>
              </a:ext>
            </a:extLst>
          </p:cNvPr>
          <p:cNvSpPr>
            <a:spLocks noGrp="1"/>
          </p:cNvSpPr>
          <p:nvPr>
            <p:ph type="title"/>
          </p:nvPr>
        </p:nvSpPr>
        <p:spPr/>
        <p:txBody>
          <a:bodyPr/>
          <a:lstStyle/>
          <a:p>
            <a:r>
              <a:rPr lang="en-US" dirty="0"/>
              <a:t>Informal:  Chief Circuit Judge Actions</a:t>
            </a:r>
          </a:p>
        </p:txBody>
      </p:sp>
      <p:sp>
        <p:nvSpPr>
          <p:cNvPr id="3" name="Text Placeholder 2">
            <a:extLst>
              <a:ext uri="{FF2B5EF4-FFF2-40B4-BE49-F238E27FC236}">
                <a16:creationId xmlns:a16="http://schemas.microsoft.com/office/drawing/2014/main" id="{EF79360B-7F06-36D0-FF21-6E90C17DB7EF}"/>
              </a:ext>
            </a:extLst>
          </p:cNvPr>
          <p:cNvSpPr>
            <a:spLocks noGrp="1"/>
          </p:cNvSpPr>
          <p:nvPr>
            <p:ph type="body" idx="1"/>
          </p:nvPr>
        </p:nvSpPr>
        <p:spPr/>
        <p:txBody>
          <a:bodyPr/>
          <a:lstStyle/>
          <a:p>
            <a:r>
              <a:rPr lang="en-US" dirty="0"/>
              <a:t>Informal Resolution</a:t>
            </a:r>
          </a:p>
        </p:txBody>
      </p:sp>
      <p:sp>
        <p:nvSpPr>
          <p:cNvPr id="4" name="Content Placeholder 3">
            <a:extLst>
              <a:ext uri="{FF2B5EF4-FFF2-40B4-BE49-F238E27FC236}">
                <a16:creationId xmlns:a16="http://schemas.microsoft.com/office/drawing/2014/main" id="{F2D508F3-B733-4A55-4343-DFF99BF4C75D}"/>
              </a:ext>
            </a:extLst>
          </p:cNvPr>
          <p:cNvSpPr>
            <a:spLocks noGrp="1"/>
          </p:cNvSpPr>
          <p:nvPr>
            <p:ph sz="half" idx="2"/>
          </p:nvPr>
        </p:nvSpPr>
        <p:spPr/>
        <p:txBody>
          <a:bodyPr/>
          <a:lstStyle/>
          <a:p>
            <a:r>
              <a:rPr lang="en-US" dirty="0"/>
              <a:t>If probable cause is found to believe misconduct occurred or that a disability exists, the Chief Circuit Judge may seek an informal resolution.</a:t>
            </a:r>
          </a:p>
          <a:p>
            <a:endParaRPr lang="en-US" dirty="0"/>
          </a:p>
          <a:p>
            <a:r>
              <a:rPr lang="en-US" dirty="0"/>
              <a:t>If no informal resolution achieved or is feasible, the chief judge may identify a misconduct complaint.</a:t>
            </a:r>
          </a:p>
          <a:p>
            <a:endParaRPr lang="en-US" dirty="0"/>
          </a:p>
        </p:txBody>
      </p:sp>
      <p:sp>
        <p:nvSpPr>
          <p:cNvPr id="5" name="Text Placeholder 4">
            <a:extLst>
              <a:ext uri="{FF2B5EF4-FFF2-40B4-BE49-F238E27FC236}">
                <a16:creationId xmlns:a16="http://schemas.microsoft.com/office/drawing/2014/main" id="{3BBF7407-FA24-D587-AD74-43265E8A7C54}"/>
              </a:ext>
            </a:extLst>
          </p:cNvPr>
          <p:cNvSpPr>
            <a:spLocks noGrp="1"/>
          </p:cNvSpPr>
          <p:nvPr>
            <p:ph type="body" sz="quarter" idx="3"/>
          </p:nvPr>
        </p:nvSpPr>
        <p:spPr/>
        <p:txBody>
          <a:bodyPr/>
          <a:lstStyle/>
          <a:p>
            <a:r>
              <a:rPr lang="en-US" dirty="0"/>
              <a:t>Identify a complaint</a:t>
            </a:r>
          </a:p>
        </p:txBody>
      </p:sp>
      <p:sp>
        <p:nvSpPr>
          <p:cNvPr id="6" name="Content Placeholder 5">
            <a:extLst>
              <a:ext uri="{FF2B5EF4-FFF2-40B4-BE49-F238E27FC236}">
                <a16:creationId xmlns:a16="http://schemas.microsoft.com/office/drawing/2014/main" id="{A21DC205-96D1-73C9-4AEC-66CEE5486AF0}"/>
              </a:ext>
            </a:extLst>
          </p:cNvPr>
          <p:cNvSpPr>
            <a:spLocks noGrp="1"/>
          </p:cNvSpPr>
          <p:nvPr>
            <p:ph sz="quarter" idx="4"/>
          </p:nvPr>
        </p:nvSpPr>
        <p:spPr/>
        <p:txBody>
          <a:bodyPr/>
          <a:lstStyle/>
          <a:p>
            <a:r>
              <a:rPr lang="en-US" dirty="0"/>
              <a:t>The Chief Circuit Judge must identify a complaint if the evidence of misconduct is clear and convincing, and no informal resolution is achieved or feasible.</a:t>
            </a:r>
          </a:p>
          <a:p>
            <a:endParaRPr lang="en-US" dirty="0"/>
          </a:p>
          <a:p>
            <a:endParaRPr lang="en-US" dirty="0"/>
          </a:p>
          <a:p>
            <a:r>
              <a:rPr lang="en-US" dirty="0"/>
              <a:t>* Only the Circuit Judge has power to identify a misconduct complaint</a:t>
            </a:r>
          </a:p>
          <a:p>
            <a:endParaRPr lang="en-US" dirty="0"/>
          </a:p>
        </p:txBody>
      </p:sp>
    </p:spTree>
    <p:extLst>
      <p:ext uri="{BB962C8B-B14F-4D97-AF65-F5344CB8AC3E}">
        <p14:creationId xmlns:p14="http://schemas.microsoft.com/office/powerpoint/2010/main" val="476318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Formal Judicial Conduct and Disability Complaint</a:t>
            </a:r>
          </a:p>
        </p:txBody>
      </p:sp>
      <p:sp>
        <p:nvSpPr>
          <p:cNvPr id="3" name="Content Placeholder 2"/>
          <p:cNvSpPr>
            <a:spLocks noGrp="1"/>
          </p:cNvSpPr>
          <p:nvPr>
            <p:ph idx="1"/>
          </p:nvPr>
        </p:nvSpPr>
        <p:spPr>
          <a:xfrm>
            <a:off x="721453" y="1972019"/>
            <a:ext cx="9647003" cy="4749460"/>
          </a:xfrm>
        </p:spPr>
        <p:txBody>
          <a:bodyPr>
            <a:normAutofit/>
          </a:bodyPr>
          <a:lstStyle/>
          <a:p>
            <a:pPr>
              <a:spcBef>
                <a:spcPts val="450"/>
              </a:spcBef>
            </a:pPr>
            <a:r>
              <a:rPr lang="en-US" sz="1800" b="1" dirty="0"/>
              <a:t>JC&amp;D Rule 6:  Formal Complaint</a:t>
            </a:r>
            <a:r>
              <a:rPr lang="en-US" sz="1800" dirty="0"/>
              <a:t>:  A complaint can be brought by </a:t>
            </a:r>
            <a:r>
              <a:rPr lang="en-US" sz="1800" i="1" dirty="0"/>
              <a:t>any </a:t>
            </a:r>
            <a:r>
              <a:rPr lang="en-US" sz="1800" dirty="0"/>
              <a:t>person against a federal judge; need not be the aggrieved victim or subject of the misconduct </a:t>
            </a:r>
          </a:p>
          <a:p>
            <a:pPr lvl="1">
              <a:spcBef>
                <a:spcPts val="450"/>
              </a:spcBef>
            </a:pPr>
            <a:r>
              <a:rPr lang="en-US" sz="1650" dirty="0"/>
              <a:t>Complaint Must be filed with the Subject Judge’s Circuit:  Circuit Executive in the Tenth Circuit</a:t>
            </a:r>
          </a:p>
        </p:txBody>
      </p:sp>
      <p:sp>
        <p:nvSpPr>
          <p:cNvPr id="5" name="Slide Number Placeholder 4"/>
          <p:cNvSpPr>
            <a:spLocks noGrp="1"/>
          </p:cNvSpPr>
          <p:nvPr>
            <p:ph type="sldNum" sz="quarter" idx="12"/>
          </p:nvPr>
        </p:nvSpPr>
        <p:spPr/>
        <p:txBody>
          <a:bodyPr/>
          <a:lstStyle/>
          <a:p>
            <a:pPr fontAlgn="base">
              <a:spcBef>
                <a:spcPct val="0"/>
              </a:spcBef>
              <a:spcAft>
                <a:spcPct val="0"/>
              </a:spcAft>
            </a:pPr>
            <a:fld id="{59B84691-50BF-4930-9DAB-E30E21228FD0}" type="slidenum">
              <a:rPr lang="en-US">
                <a:solidFill>
                  <a:srgbClr val="04617B">
                    <a:shade val="90000"/>
                  </a:srgbClr>
                </a:solidFill>
                <a:latin typeface="Times New Roman" charset="0"/>
              </a:rPr>
              <a:pPr fontAlgn="base">
                <a:spcBef>
                  <a:spcPct val="0"/>
                </a:spcBef>
                <a:spcAft>
                  <a:spcPct val="0"/>
                </a:spcAft>
              </a:pPr>
              <a:t>17</a:t>
            </a:fld>
            <a:endParaRPr lang="en-US">
              <a:solidFill>
                <a:srgbClr val="04617B">
                  <a:shade val="90000"/>
                </a:srgbClr>
              </a:solidFill>
              <a:latin typeface="Times New Roman" charset="0"/>
            </a:endParaRPr>
          </a:p>
        </p:txBody>
      </p:sp>
      <p:graphicFrame>
        <p:nvGraphicFramePr>
          <p:cNvPr id="8" name="Diagram 7">
            <a:extLst>
              <a:ext uri="{FF2B5EF4-FFF2-40B4-BE49-F238E27FC236}">
                <a16:creationId xmlns:a16="http://schemas.microsoft.com/office/drawing/2014/main" id="{CBA11FE7-32D7-5261-B5E4-CCB09328A59E}"/>
              </a:ext>
            </a:extLst>
          </p:cNvPr>
          <p:cNvGraphicFramePr/>
          <p:nvPr>
            <p:extLst>
              <p:ext uri="{D42A27DB-BD31-4B8C-83A1-F6EECF244321}">
                <p14:modId xmlns:p14="http://schemas.microsoft.com/office/powerpoint/2010/main" val="1065692226"/>
              </p:ext>
            </p:extLst>
          </p:nvPr>
        </p:nvGraphicFramePr>
        <p:xfrm>
          <a:off x="427839" y="3120705"/>
          <a:ext cx="9732161" cy="30176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1174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DA8CD-4D13-4F89-B951-A794F1D18074}"/>
              </a:ext>
            </a:extLst>
          </p:cNvPr>
          <p:cNvSpPr>
            <a:spLocks noGrp="1"/>
          </p:cNvSpPr>
          <p:nvPr>
            <p:ph type="title"/>
          </p:nvPr>
        </p:nvSpPr>
        <p:spPr/>
        <p:txBody>
          <a:bodyPr/>
          <a:lstStyle/>
          <a:p>
            <a:r>
              <a:rPr lang="en-US" dirty="0"/>
              <a:t>Formal Complaint: Chief Circuit Judge Actions</a:t>
            </a:r>
          </a:p>
        </p:txBody>
      </p:sp>
      <p:sp>
        <p:nvSpPr>
          <p:cNvPr id="3" name="Content Placeholder 2">
            <a:extLst>
              <a:ext uri="{FF2B5EF4-FFF2-40B4-BE49-F238E27FC236}">
                <a16:creationId xmlns:a16="http://schemas.microsoft.com/office/drawing/2014/main" id="{3BFBA9FF-29EC-45FF-9645-82A93BADC851}"/>
              </a:ext>
            </a:extLst>
          </p:cNvPr>
          <p:cNvSpPr>
            <a:spLocks noGrp="1"/>
          </p:cNvSpPr>
          <p:nvPr>
            <p:ph idx="1"/>
          </p:nvPr>
        </p:nvSpPr>
        <p:spPr>
          <a:xfrm>
            <a:off x="1097279" y="1845733"/>
            <a:ext cx="10655009" cy="4240273"/>
          </a:xfrm>
        </p:spPr>
        <p:txBody>
          <a:bodyPr>
            <a:normAutofit fontScale="77500" lnSpcReduction="20000"/>
          </a:bodyPr>
          <a:lstStyle/>
          <a:p>
            <a:r>
              <a:rPr lang="en-US" sz="2200" dirty="0"/>
              <a:t>May </a:t>
            </a:r>
            <a:r>
              <a:rPr lang="en-US" sz="2200" b="1" dirty="0"/>
              <a:t>Dismiss</a:t>
            </a:r>
            <a:r>
              <a:rPr lang="en-US" sz="2200" dirty="0"/>
              <a:t> Complaint if:</a:t>
            </a:r>
          </a:p>
          <a:p>
            <a:pPr lvl="1"/>
            <a:r>
              <a:rPr lang="en-US" sz="2200" dirty="0"/>
              <a:t>not prejudicial to the effective and expeditious administration of the business of the courts; </a:t>
            </a:r>
          </a:p>
          <a:p>
            <a:pPr lvl="1"/>
            <a:r>
              <a:rPr lang="en-US" sz="2200" dirty="0"/>
              <a:t>is directly related to the merits of a decision;</a:t>
            </a:r>
          </a:p>
          <a:p>
            <a:pPr lvl="1"/>
            <a:r>
              <a:rPr lang="en-US" sz="2200" dirty="0"/>
              <a:t>is frivolous;</a:t>
            </a:r>
          </a:p>
          <a:p>
            <a:pPr lvl="1"/>
            <a:r>
              <a:rPr lang="en-US" sz="2200" dirty="0"/>
              <a:t>lacks sufficient evidence to raise an inference of misconduct; </a:t>
            </a:r>
          </a:p>
          <a:p>
            <a:pPr lvl="1"/>
            <a:r>
              <a:rPr lang="en-US" sz="2200" dirty="0"/>
              <a:t>allegations are incapable of being established through investigation</a:t>
            </a:r>
          </a:p>
          <a:p>
            <a:pPr marL="294894" lvl="1" indent="0">
              <a:buNone/>
            </a:pPr>
            <a:endParaRPr lang="en-US" sz="2200" dirty="0"/>
          </a:p>
          <a:p>
            <a:r>
              <a:rPr lang="en-US" sz="2200" dirty="0"/>
              <a:t>May </a:t>
            </a:r>
            <a:r>
              <a:rPr lang="en-US" sz="2200" b="1" dirty="0"/>
              <a:t>Conclude</a:t>
            </a:r>
            <a:r>
              <a:rPr lang="en-US" sz="2200" dirty="0"/>
              <a:t> a Complaint if:</a:t>
            </a:r>
          </a:p>
          <a:p>
            <a:pPr lvl="1"/>
            <a:r>
              <a:rPr lang="en-US" sz="2200" dirty="0"/>
              <a:t>the Subject Judge has taken voluntary corrective action;</a:t>
            </a:r>
          </a:p>
          <a:p>
            <a:pPr lvl="2"/>
            <a:r>
              <a:rPr lang="en-US" sz="1800" dirty="0"/>
              <a:t>For example:  Acknowledgement and redress the harm (apology)</a:t>
            </a:r>
          </a:p>
          <a:p>
            <a:pPr lvl="1"/>
            <a:r>
              <a:rPr lang="en-US" sz="2200" dirty="0"/>
              <a:t>if intervening events render the allegations moot. </a:t>
            </a:r>
          </a:p>
          <a:p>
            <a:pPr marL="294894" lvl="1" indent="0">
              <a:buNone/>
            </a:pPr>
            <a:endParaRPr lang="en-US" sz="2200" dirty="0"/>
          </a:p>
          <a:p>
            <a:r>
              <a:rPr lang="en-US" sz="2200" dirty="0"/>
              <a:t>May </a:t>
            </a:r>
            <a:r>
              <a:rPr lang="en-US" sz="2200" b="1" dirty="0"/>
              <a:t>Refer</a:t>
            </a:r>
            <a:r>
              <a:rPr lang="en-US" sz="2200" dirty="0"/>
              <a:t> Complaint to Special Committee</a:t>
            </a:r>
          </a:p>
          <a:p>
            <a:pPr lvl="1"/>
            <a:endParaRPr lang="en-US" sz="2200" dirty="0"/>
          </a:p>
          <a:p>
            <a:r>
              <a:rPr lang="en-US" sz="2200" dirty="0"/>
              <a:t>Complainant may appeal dismissal or conclusion to Circuit Judicial Council</a:t>
            </a:r>
          </a:p>
          <a:p>
            <a:endParaRPr lang="en-US" sz="1800" dirty="0"/>
          </a:p>
        </p:txBody>
      </p:sp>
    </p:spTree>
    <p:extLst>
      <p:ext uri="{BB962C8B-B14F-4D97-AF65-F5344CB8AC3E}">
        <p14:creationId xmlns:p14="http://schemas.microsoft.com/office/powerpoint/2010/main" val="4193826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Committee Actions</a:t>
            </a:r>
          </a:p>
        </p:txBody>
      </p:sp>
      <p:sp>
        <p:nvSpPr>
          <p:cNvPr id="3" name="Content Placeholder 2"/>
          <p:cNvSpPr>
            <a:spLocks noGrp="1"/>
          </p:cNvSpPr>
          <p:nvPr>
            <p:ph idx="1"/>
          </p:nvPr>
        </p:nvSpPr>
        <p:spPr/>
        <p:txBody>
          <a:bodyPr>
            <a:normAutofit/>
          </a:bodyPr>
          <a:lstStyle/>
          <a:p>
            <a:r>
              <a:rPr lang="en-US" dirty="0"/>
              <a:t>If there is a question of fact or misconduct issue reasonably in dispute, a Special Committee must be appointed. </a:t>
            </a:r>
          </a:p>
          <a:p>
            <a:pPr marL="0" indent="0">
              <a:buNone/>
            </a:pPr>
            <a:endParaRPr lang="en-US" dirty="0"/>
          </a:p>
          <a:p>
            <a:r>
              <a:rPr lang="en-US" dirty="0"/>
              <a:t>Special Committee investigates the complaint</a:t>
            </a:r>
          </a:p>
          <a:p>
            <a:pPr lvl="1"/>
            <a:r>
              <a:rPr lang="en-US" dirty="0"/>
              <a:t>Investigation may include use of experts and professionals.</a:t>
            </a:r>
          </a:p>
          <a:p>
            <a:pPr lvl="1"/>
            <a:r>
              <a:rPr lang="en-US" dirty="0"/>
              <a:t>Complainant may submit written evidence or argument to the Special Committee.</a:t>
            </a:r>
          </a:p>
          <a:p>
            <a:pPr lvl="1"/>
            <a:r>
              <a:rPr lang="en-US" dirty="0"/>
              <a:t>Subject Judge has right to respond to allegations.</a:t>
            </a:r>
          </a:p>
          <a:p>
            <a:pPr lvl="1"/>
            <a:r>
              <a:rPr lang="en-US" dirty="0"/>
              <a:t>Special Committee has subpoena power</a:t>
            </a:r>
          </a:p>
          <a:p>
            <a:pPr marL="294894" lvl="1" indent="0">
              <a:buNone/>
            </a:pPr>
            <a:endParaRPr lang="en-US" dirty="0"/>
          </a:p>
          <a:p>
            <a:r>
              <a:rPr lang="en-US" dirty="0"/>
              <a:t> Special Committee cannot take any action; it provides the Judicial Council with a report of its findings and a recommendation of what action to take.</a:t>
            </a:r>
          </a:p>
          <a:p>
            <a:endParaRPr lang="en-US" dirty="0"/>
          </a:p>
        </p:txBody>
      </p:sp>
      <p:sp>
        <p:nvSpPr>
          <p:cNvPr id="4" name="Slide Number Placeholder 3"/>
          <p:cNvSpPr>
            <a:spLocks noGrp="1"/>
          </p:cNvSpPr>
          <p:nvPr>
            <p:ph type="sldNum" sz="quarter" idx="12"/>
          </p:nvPr>
        </p:nvSpPr>
        <p:spPr/>
        <p:txBody>
          <a:bodyPr/>
          <a:lstStyle/>
          <a:p>
            <a:pPr fontAlgn="base">
              <a:spcBef>
                <a:spcPct val="0"/>
              </a:spcBef>
              <a:spcAft>
                <a:spcPct val="0"/>
              </a:spcAft>
            </a:pPr>
            <a:fld id="{59B84691-50BF-4930-9DAB-E30E21228FD0}" type="slidenum">
              <a:rPr lang="en-US">
                <a:solidFill>
                  <a:srgbClr val="04617B">
                    <a:shade val="90000"/>
                  </a:srgbClr>
                </a:solidFill>
                <a:latin typeface="Times New Roman" charset="0"/>
              </a:rPr>
              <a:pPr fontAlgn="base">
                <a:spcBef>
                  <a:spcPct val="0"/>
                </a:spcBef>
                <a:spcAft>
                  <a:spcPct val="0"/>
                </a:spcAft>
              </a:pPr>
              <a:t>19</a:t>
            </a:fld>
            <a:endParaRPr lang="en-US">
              <a:solidFill>
                <a:srgbClr val="04617B">
                  <a:shade val="90000"/>
                </a:srgbClr>
              </a:solidFill>
              <a:latin typeface="Times New Roman" charset="0"/>
            </a:endParaRPr>
          </a:p>
        </p:txBody>
      </p:sp>
    </p:spTree>
    <p:extLst>
      <p:ext uri="{BB962C8B-B14F-4D97-AF65-F5344CB8AC3E}">
        <p14:creationId xmlns:p14="http://schemas.microsoft.com/office/powerpoint/2010/main" val="450193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7D7D1F8-D729-4603-BF4B-1FC6D8121B24}"/>
              </a:ext>
            </a:extLst>
          </p:cNvPr>
          <p:cNvSpPr>
            <a:spLocks noGrp="1"/>
          </p:cNvSpPr>
          <p:nvPr>
            <p:ph type="title"/>
          </p:nvPr>
        </p:nvSpPr>
        <p:spPr/>
        <p:txBody>
          <a:bodyPr>
            <a:normAutofit/>
          </a:bodyPr>
          <a:lstStyle/>
          <a:p>
            <a:r>
              <a:rPr lang="en-US" dirty="0"/>
              <a:t>Today’s Topics</a:t>
            </a:r>
            <a:endParaRPr lang="en-US" sz="4050" dirty="0"/>
          </a:p>
        </p:txBody>
      </p:sp>
      <p:graphicFrame>
        <p:nvGraphicFramePr>
          <p:cNvPr id="9" name="Content Placeholder 8">
            <a:extLst>
              <a:ext uri="{FF2B5EF4-FFF2-40B4-BE49-F238E27FC236}">
                <a16:creationId xmlns:a16="http://schemas.microsoft.com/office/drawing/2014/main" id="{8301D655-1E0D-45F3-88F0-C75B919E23AC}"/>
              </a:ext>
            </a:extLst>
          </p:cNvPr>
          <p:cNvGraphicFramePr>
            <a:graphicFrameLocks noGrp="1"/>
          </p:cNvGraphicFramePr>
          <p:nvPr>
            <p:ph idx="1"/>
            <p:extLst>
              <p:ext uri="{D42A27DB-BD31-4B8C-83A1-F6EECF244321}">
                <p14:modId xmlns:p14="http://schemas.microsoft.com/office/powerpoint/2010/main" val="1985131223"/>
              </p:ext>
            </p:extLst>
          </p:nvPr>
        </p:nvGraphicFramePr>
        <p:xfrm>
          <a:off x="2147456" y="2291195"/>
          <a:ext cx="8063345" cy="34428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590494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D167D-21E4-4CAD-A4A3-0AD128F606B0}"/>
              </a:ext>
            </a:extLst>
          </p:cNvPr>
          <p:cNvSpPr>
            <a:spLocks noGrp="1"/>
          </p:cNvSpPr>
          <p:nvPr>
            <p:ph type="title"/>
          </p:nvPr>
        </p:nvSpPr>
        <p:spPr/>
        <p:txBody>
          <a:bodyPr>
            <a:normAutofit/>
          </a:bodyPr>
          <a:lstStyle/>
          <a:p>
            <a:r>
              <a:rPr lang="en-US" dirty="0"/>
              <a:t>Circuit Judicial Council Actions </a:t>
            </a:r>
            <a:br>
              <a:rPr lang="en-US" dirty="0"/>
            </a:br>
            <a:r>
              <a:rPr lang="en-US" sz="1800" dirty="0"/>
              <a:t>(After Appointment of Special Committee)</a:t>
            </a:r>
          </a:p>
        </p:txBody>
      </p:sp>
      <p:sp>
        <p:nvSpPr>
          <p:cNvPr id="3" name="Content Placeholder 2">
            <a:extLst>
              <a:ext uri="{FF2B5EF4-FFF2-40B4-BE49-F238E27FC236}">
                <a16:creationId xmlns:a16="http://schemas.microsoft.com/office/drawing/2014/main" id="{37478542-9959-4A91-8118-CDA59BFF5102}"/>
              </a:ext>
            </a:extLst>
          </p:cNvPr>
          <p:cNvSpPr>
            <a:spLocks noGrp="1"/>
          </p:cNvSpPr>
          <p:nvPr>
            <p:ph idx="1"/>
          </p:nvPr>
        </p:nvSpPr>
        <p:spPr/>
        <p:txBody>
          <a:bodyPr>
            <a:normAutofit lnSpcReduction="10000"/>
          </a:bodyPr>
          <a:lstStyle/>
          <a:p>
            <a:r>
              <a:rPr lang="en-US" dirty="0"/>
              <a:t>After Special Committee Recommendation, the Circuit Judicial Council may:</a:t>
            </a:r>
          </a:p>
          <a:p>
            <a:pPr lvl="1"/>
            <a:r>
              <a:rPr lang="en-US" dirty="0"/>
              <a:t>Dismiss the complaint</a:t>
            </a:r>
          </a:p>
          <a:p>
            <a:pPr lvl="1"/>
            <a:r>
              <a:rPr lang="en-US" dirty="0"/>
              <a:t>Conclude the proceedings</a:t>
            </a:r>
          </a:p>
          <a:p>
            <a:pPr lvl="1"/>
            <a:r>
              <a:rPr lang="en-US" dirty="0"/>
              <a:t>Take remedial action, including:</a:t>
            </a:r>
          </a:p>
          <a:p>
            <a:pPr lvl="2"/>
            <a:r>
              <a:rPr lang="en-US" dirty="0"/>
              <a:t>Private Censure</a:t>
            </a:r>
          </a:p>
          <a:p>
            <a:pPr lvl="2"/>
            <a:r>
              <a:rPr lang="en-US" dirty="0"/>
              <a:t>Public Reprimand</a:t>
            </a:r>
          </a:p>
          <a:p>
            <a:pPr lvl="2"/>
            <a:r>
              <a:rPr lang="en-US" dirty="0"/>
              <a:t>Initiate removal of Bankruptcy or Magistrate Judge</a:t>
            </a:r>
          </a:p>
          <a:p>
            <a:pPr lvl="2"/>
            <a:r>
              <a:rPr lang="en-US" dirty="0"/>
              <a:t>Request Retirement</a:t>
            </a:r>
          </a:p>
          <a:p>
            <a:pPr marL="500634" lvl="2" indent="0">
              <a:buNone/>
            </a:pPr>
            <a:endParaRPr lang="en-US" dirty="0"/>
          </a:p>
          <a:p>
            <a:pPr lvl="1"/>
            <a:r>
              <a:rPr lang="en-US" dirty="0"/>
              <a:t>Refer the matter to Judicial Conference of U.S. Courts if it finds the Subject Judge engaged in conduct constituting grounds for impeachment</a:t>
            </a:r>
          </a:p>
          <a:p>
            <a:pPr marL="294894" lvl="1" indent="0">
              <a:buNone/>
            </a:pPr>
            <a:endParaRPr lang="en-US" dirty="0"/>
          </a:p>
          <a:p>
            <a:r>
              <a:rPr lang="en-US" dirty="0"/>
              <a:t>Complainant can appeal a Special Committee dismissal or conclusion to the national judge Committee on Judicial Conduct &amp; Disability</a:t>
            </a:r>
          </a:p>
        </p:txBody>
      </p:sp>
    </p:spTree>
    <p:extLst>
      <p:ext uri="{BB962C8B-B14F-4D97-AF65-F5344CB8AC3E}">
        <p14:creationId xmlns:p14="http://schemas.microsoft.com/office/powerpoint/2010/main" val="1618093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D0456-AF89-39F8-312E-B7517BA1AAA4}"/>
              </a:ext>
            </a:extLst>
          </p:cNvPr>
          <p:cNvSpPr>
            <a:spLocks noGrp="1"/>
          </p:cNvSpPr>
          <p:nvPr>
            <p:ph type="title"/>
          </p:nvPr>
        </p:nvSpPr>
        <p:spPr/>
        <p:txBody>
          <a:bodyPr/>
          <a:lstStyle/>
          <a:p>
            <a:r>
              <a:rPr lang="en-US" dirty="0"/>
              <a:t>Public Decision</a:t>
            </a:r>
          </a:p>
        </p:txBody>
      </p:sp>
      <p:sp>
        <p:nvSpPr>
          <p:cNvPr id="3" name="Text Placeholder 2">
            <a:extLst>
              <a:ext uri="{FF2B5EF4-FFF2-40B4-BE49-F238E27FC236}">
                <a16:creationId xmlns:a16="http://schemas.microsoft.com/office/drawing/2014/main" id="{23E7C11C-D591-067A-6B4F-78B8E048C18D}"/>
              </a:ext>
            </a:extLst>
          </p:cNvPr>
          <p:cNvSpPr>
            <a:spLocks noGrp="1"/>
          </p:cNvSpPr>
          <p:nvPr>
            <p:ph type="body" idx="1"/>
          </p:nvPr>
        </p:nvSpPr>
        <p:spPr/>
        <p:txBody>
          <a:bodyPr/>
          <a:lstStyle/>
          <a:p>
            <a:r>
              <a:rPr lang="en-US" dirty="0"/>
              <a:t>confidentiality</a:t>
            </a:r>
          </a:p>
        </p:txBody>
      </p:sp>
      <p:sp>
        <p:nvSpPr>
          <p:cNvPr id="4" name="Content Placeholder 3">
            <a:extLst>
              <a:ext uri="{FF2B5EF4-FFF2-40B4-BE49-F238E27FC236}">
                <a16:creationId xmlns:a16="http://schemas.microsoft.com/office/drawing/2014/main" id="{41DB794A-DC71-AC23-D8AF-C8C60511A2B7}"/>
              </a:ext>
            </a:extLst>
          </p:cNvPr>
          <p:cNvSpPr>
            <a:spLocks noGrp="1"/>
          </p:cNvSpPr>
          <p:nvPr>
            <p:ph sz="half" idx="2"/>
          </p:nvPr>
        </p:nvSpPr>
        <p:spPr>
          <a:xfrm>
            <a:off x="1097280" y="2582335"/>
            <a:ext cx="4271674" cy="3286760"/>
          </a:xfrm>
        </p:spPr>
        <p:txBody>
          <a:bodyPr/>
          <a:lstStyle/>
          <a:p>
            <a:r>
              <a:rPr lang="en-US" dirty="0"/>
              <a:t>Generally, the consideration of a complaint is confidential. </a:t>
            </a:r>
          </a:p>
          <a:p>
            <a:endParaRPr lang="en-US" dirty="0"/>
          </a:p>
          <a:p>
            <a:r>
              <a:rPr lang="en-US" dirty="0"/>
              <a:t>If a Subject Judge and a Chief Judge consent in writing, the materials may be disclosed. </a:t>
            </a:r>
          </a:p>
          <a:p>
            <a:endParaRPr lang="en-US" dirty="0"/>
          </a:p>
          <a:p>
            <a:endParaRPr lang="en-US" dirty="0"/>
          </a:p>
        </p:txBody>
      </p:sp>
      <p:sp>
        <p:nvSpPr>
          <p:cNvPr id="5" name="Text Placeholder 4">
            <a:extLst>
              <a:ext uri="{FF2B5EF4-FFF2-40B4-BE49-F238E27FC236}">
                <a16:creationId xmlns:a16="http://schemas.microsoft.com/office/drawing/2014/main" id="{466FA434-D5EF-F702-317D-945B2C621773}"/>
              </a:ext>
            </a:extLst>
          </p:cNvPr>
          <p:cNvSpPr>
            <a:spLocks noGrp="1"/>
          </p:cNvSpPr>
          <p:nvPr>
            <p:ph type="body" sz="quarter" idx="3"/>
          </p:nvPr>
        </p:nvSpPr>
        <p:spPr/>
        <p:txBody>
          <a:bodyPr/>
          <a:lstStyle/>
          <a:p>
            <a:r>
              <a:rPr lang="en-US" dirty="0"/>
              <a:t>Public Availability</a:t>
            </a:r>
          </a:p>
        </p:txBody>
      </p:sp>
      <p:sp>
        <p:nvSpPr>
          <p:cNvPr id="6" name="Content Placeholder 5">
            <a:extLst>
              <a:ext uri="{FF2B5EF4-FFF2-40B4-BE49-F238E27FC236}">
                <a16:creationId xmlns:a16="http://schemas.microsoft.com/office/drawing/2014/main" id="{45109AFA-F023-B72B-8A9D-6D2C4E48051E}"/>
              </a:ext>
            </a:extLst>
          </p:cNvPr>
          <p:cNvSpPr>
            <a:spLocks noGrp="1"/>
          </p:cNvSpPr>
          <p:nvPr>
            <p:ph sz="quarter" idx="4"/>
          </p:nvPr>
        </p:nvSpPr>
        <p:spPr/>
        <p:txBody>
          <a:bodyPr/>
          <a:lstStyle/>
          <a:p>
            <a:r>
              <a:rPr lang="en-US" dirty="0"/>
              <a:t>All orders entered by the Chief Judge and Judicial Council must be made public, without identifying the Subject Judge or complainant, when final action has been taken on a complaint. Some exceptions apply. </a:t>
            </a:r>
          </a:p>
          <a:p>
            <a:endParaRPr lang="en-US" dirty="0"/>
          </a:p>
        </p:txBody>
      </p:sp>
      <p:pic>
        <p:nvPicPr>
          <p:cNvPr id="7" name="Picture 6">
            <a:extLst>
              <a:ext uri="{FF2B5EF4-FFF2-40B4-BE49-F238E27FC236}">
                <a16:creationId xmlns:a16="http://schemas.microsoft.com/office/drawing/2014/main" id="{E4DAB484-E77C-7FF8-76BB-6392532220D9}"/>
              </a:ext>
            </a:extLst>
          </p:cNvPr>
          <p:cNvPicPr>
            <a:picLocks noChangeAspect="1"/>
          </p:cNvPicPr>
          <p:nvPr/>
        </p:nvPicPr>
        <p:blipFill>
          <a:blip r:embed="rId2"/>
          <a:stretch>
            <a:fillRect/>
          </a:stretch>
        </p:blipFill>
        <p:spPr>
          <a:xfrm>
            <a:off x="9253563" y="272564"/>
            <a:ext cx="1902117" cy="1432684"/>
          </a:xfrm>
          <a:prstGeom prst="rect">
            <a:avLst/>
          </a:prstGeom>
        </p:spPr>
      </p:pic>
    </p:spTree>
    <p:extLst>
      <p:ext uri="{BB962C8B-B14F-4D97-AF65-F5344CB8AC3E}">
        <p14:creationId xmlns:p14="http://schemas.microsoft.com/office/powerpoint/2010/main" val="3342072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8FF54-B88F-6147-966C-CF4C93ECC552}"/>
              </a:ext>
            </a:extLst>
          </p:cNvPr>
          <p:cNvSpPr>
            <a:spLocks noGrp="1"/>
          </p:cNvSpPr>
          <p:nvPr>
            <p:ph type="title"/>
          </p:nvPr>
        </p:nvSpPr>
        <p:spPr/>
        <p:txBody>
          <a:bodyPr>
            <a:normAutofit/>
          </a:bodyPr>
          <a:lstStyle/>
          <a:p>
            <a:r>
              <a:rPr lang="en-US" sz="4400" dirty="0"/>
              <a:t>Colorado Standards of Conduct</a:t>
            </a:r>
          </a:p>
        </p:txBody>
      </p:sp>
      <p:sp>
        <p:nvSpPr>
          <p:cNvPr id="4" name="Text Placeholder 3">
            <a:extLst>
              <a:ext uri="{FF2B5EF4-FFF2-40B4-BE49-F238E27FC236}">
                <a16:creationId xmlns:a16="http://schemas.microsoft.com/office/drawing/2014/main" id="{74FC5E7B-8BEA-1D27-048E-EBA42A6E7A9B}"/>
              </a:ext>
            </a:extLst>
          </p:cNvPr>
          <p:cNvSpPr>
            <a:spLocks noGrp="1"/>
          </p:cNvSpPr>
          <p:nvPr>
            <p:ph type="body" sz="half" idx="2"/>
          </p:nvPr>
        </p:nvSpPr>
        <p:spPr>
          <a:xfrm>
            <a:off x="439271" y="2926080"/>
            <a:ext cx="3200400" cy="3379124"/>
          </a:xfrm>
        </p:spPr>
        <p:txBody>
          <a:bodyPr>
            <a:normAutofit/>
          </a:bodyPr>
          <a:lstStyle/>
          <a:p>
            <a:r>
              <a:rPr lang="en-US" sz="2800" dirty="0"/>
              <a:t>Professional Conduct Rules for Colorado State Judges</a:t>
            </a:r>
          </a:p>
        </p:txBody>
      </p:sp>
      <p:pic>
        <p:nvPicPr>
          <p:cNvPr id="8" name="Content Placeholder 7">
            <a:extLst>
              <a:ext uri="{FF2B5EF4-FFF2-40B4-BE49-F238E27FC236}">
                <a16:creationId xmlns:a16="http://schemas.microsoft.com/office/drawing/2014/main" id="{97F36356-0DD6-64D2-D1D6-69C4318E50A3}"/>
              </a:ext>
            </a:extLst>
          </p:cNvPr>
          <p:cNvPicPr>
            <a:picLocks noGrp="1" noChangeAspect="1"/>
          </p:cNvPicPr>
          <p:nvPr>
            <p:ph idx="1"/>
          </p:nvPr>
        </p:nvPicPr>
        <p:blipFill>
          <a:blip r:embed="rId2"/>
          <a:stretch>
            <a:fillRect/>
          </a:stretch>
        </p:blipFill>
        <p:spPr>
          <a:xfrm>
            <a:off x="6096000" y="1089993"/>
            <a:ext cx="3908612" cy="4549099"/>
          </a:xfrm>
        </p:spPr>
      </p:pic>
    </p:spTree>
    <p:extLst>
      <p:ext uri="{BB962C8B-B14F-4D97-AF65-F5344CB8AC3E}">
        <p14:creationId xmlns:p14="http://schemas.microsoft.com/office/powerpoint/2010/main" val="21329921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3AF0C-7384-8D2F-D48A-CAB0242C3D32}"/>
              </a:ext>
            </a:extLst>
          </p:cNvPr>
          <p:cNvSpPr>
            <a:spLocks noGrp="1"/>
          </p:cNvSpPr>
          <p:nvPr>
            <p:ph type="title"/>
          </p:nvPr>
        </p:nvSpPr>
        <p:spPr/>
        <p:txBody>
          <a:bodyPr/>
          <a:lstStyle/>
          <a:p>
            <a:r>
              <a:rPr lang="en-US" dirty="0"/>
              <a:t>Colorado Code of Judicial Conduct</a:t>
            </a:r>
          </a:p>
        </p:txBody>
      </p:sp>
      <p:sp>
        <p:nvSpPr>
          <p:cNvPr id="3" name="Content Placeholder 2">
            <a:extLst>
              <a:ext uri="{FF2B5EF4-FFF2-40B4-BE49-F238E27FC236}">
                <a16:creationId xmlns:a16="http://schemas.microsoft.com/office/drawing/2014/main" id="{67EAE1AE-8F87-1C2E-FF98-B6B526C87131}"/>
              </a:ext>
            </a:extLst>
          </p:cNvPr>
          <p:cNvSpPr>
            <a:spLocks noGrp="1"/>
          </p:cNvSpPr>
          <p:nvPr>
            <p:ph idx="1"/>
          </p:nvPr>
        </p:nvSpPr>
        <p:spPr>
          <a:xfrm>
            <a:off x="264160" y="1845734"/>
            <a:ext cx="11541760" cy="4372186"/>
          </a:xfrm>
        </p:spPr>
        <p:txBody>
          <a:bodyPr>
            <a:normAutofit/>
          </a:bodyPr>
          <a:lstStyle/>
          <a:p>
            <a:r>
              <a:rPr lang="en-US" dirty="0"/>
              <a:t>Canon 1 - A Judge Shall Uphold and Promote the Independence, Integrity, and Impartiality of the Judiciary, and Shall Avoid Impropriety and the Appearance of Impropriety</a:t>
            </a:r>
          </a:p>
          <a:p>
            <a:endParaRPr lang="en-US" sz="1200" dirty="0"/>
          </a:p>
          <a:p>
            <a:pPr lvl="1"/>
            <a:r>
              <a:rPr lang="en-US" dirty="0"/>
              <a:t>Rule 1.2:  </a:t>
            </a:r>
            <a:r>
              <a:rPr lang="en-US" b="0" i="0" dirty="0">
                <a:solidFill>
                  <a:srgbClr val="212121"/>
                </a:solidFill>
                <a:effectLst/>
                <a:latin typeface="freight-text-pro"/>
              </a:rPr>
              <a:t>A judge shall act at all times in a manner that promotes public confidence in the independence, integrity, and impartiality of the judiciary, and shall avoid impropriety and the appearance of impropriety.</a:t>
            </a:r>
          </a:p>
          <a:p>
            <a:pPr lvl="1"/>
            <a:endParaRPr lang="en-US" sz="1200" b="0" i="0" dirty="0">
              <a:solidFill>
                <a:srgbClr val="212121"/>
              </a:solidFill>
              <a:effectLst/>
              <a:latin typeface="freight-text-pro"/>
            </a:endParaRPr>
          </a:p>
          <a:p>
            <a:pPr lvl="1"/>
            <a:r>
              <a:rPr lang="en-US" dirty="0">
                <a:solidFill>
                  <a:srgbClr val="212121"/>
                </a:solidFill>
                <a:latin typeface="freight-text-pro"/>
              </a:rPr>
              <a:t>Comment 1:  Public confidence in the judiciary is eroded by improper conduct and conduct that creates the appearance of impropriety. This principle . . . includes harassment and other inappropriate workplace behavior.</a:t>
            </a:r>
          </a:p>
          <a:p>
            <a:pPr lvl="1"/>
            <a:r>
              <a:rPr lang="en-US" dirty="0">
                <a:solidFill>
                  <a:srgbClr val="212121"/>
                </a:solidFill>
                <a:latin typeface="freight-text-pro"/>
              </a:rPr>
              <a:t>Comment 3:  Conduct that compromises or appears to compromise the independence, integrity, and impartiality of a judge undermines public confidence in the judiciary. . . . </a:t>
            </a:r>
          </a:p>
          <a:p>
            <a:pPr lvl="1"/>
            <a:r>
              <a:rPr lang="en-US" dirty="0">
                <a:solidFill>
                  <a:srgbClr val="212121"/>
                </a:solidFill>
                <a:latin typeface="freight-text-pro"/>
              </a:rPr>
              <a:t>Comment 5:  Impropriety occurs when the conduct compromises the ability of the judge to carry out judicial responsibilities with integrity, impartiality and competence. Actual improprieties include violations of law, court rules or provisions of this Code. The test for appearance of impropriety is whether the conduct would create in reasonable minds a perception that the judge violated this Code or engaged in other conduct that reflects adversely on the judge's honesty, impartiality, temperament, or fitness to serve as a judge.</a:t>
            </a:r>
            <a:endParaRPr lang="en-US" dirty="0"/>
          </a:p>
          <a:p>
            <a:endParaRPr lang="en-US" dirty="0"/>
          </a:p>
        </p:txBody>
      </p:sp>
    </p:spTree>
    <p:extLst>
      <p:ext uri="{BB962C8B-B14F-4D97-AF65-F5344CB8AC3E}">
        <p14:creationId xmlns:p14="http://schemas.microsoft.com/office/powerpoint/2010/main" val="8223229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3AF0C-7384-8D2F-D48A-CAB0242C3D32}"/>
              </a:ext>
            </a:extLst>
          </p:cNvPr>
          <p:cNvSpPr>
            <a:spLocks noGrp="1"/>
          </p:cNvSpPr>
          <p:nvPr>
            <p:ph type="title"/>
          </p:nvPr>
        </p:nvSpPr>
        <p:spPr/>
        <p:txBody>
          <a:bodyPr/>
          <a:lstStyle/>
          <a:p>
            <a:r>
              <a:rPr lang="en-US" dirty="0"/>
              <a:t>Colorado Code of Judicial Conduct</a:t>
            </a:r>
          </a:p>
        </p:txBody>
      </p:sp>
      <p:sp>
        <p:nvSpPr>
          <p:cNvPr id="3" name="Content Placeholder 2">
            <a:extLst>
              <a:ext uri="{FF2B5EF4-FFF2-40B4-BE49-F238E27FC236}">
                <a16:creationId xmlns:a16="http://schemas.microsoft.com/office/drawing/2014/main" id="{67EAE1AE-8F87-1C2E-FF98-B6B526C87131}"/>
              </a:ext>
            </a:extLst>
          </p:cNvPr>
          <p:cNvSpPr>
            <a:spLocks noGrp="1"/>
          </p:cNvSpPr>
          <p:nvPr>
            <p:ph idx="1"/>
          </p:nvPr>
        </p:nvSpPr>
        <p:spPr>
          <a:xfrm>
            <a:off x="243840" y="1845734"/>
            <a:ext cx="11785600" cy="4023360"/>
          </a:xfrm>
        </p:spPr>
        <p:txBody>
          <a:bodyPr>
            <a:normAutofit/>
          </a:bodyPr>
          <a:lstStyle/>
          <a:p>
            <a:r>
              <a:rPr lang="en-US" dirty="0"/>
              <a:t>Canon 2 – A Judge shall perform the duties of judicial office impartially, competently, and diligently. </a:t>
            </a:r>
          </a:p>
          <a:p>
            <a:endParaRPr lang="en-US" sz="1000" dirty="0"/>
          </a:p>
          <a:p>
            <a:pPr lvl="1"/>
            <a:r>
              <a:rPr lang="en-US" dirty="0"/>
              <a:t>Rule 2.3(B):  A judge shall not, in the performance of judicial duties, by words or conduct manifest bias or prejudice, or engage in harassment, including but not limited to bias, prejudice or harassment based on race, sex, gender, religion, national origin, ethnicity, disability, age, sexual orientation, marital status, socioeconomic status, or political affiliation. . . . </a:t>
            </a:r>
          </a:p>
          <a:p>
            <a:pPr lvl="1"/>
            <a:r>
              <a:rPr lang="en-US" dirty="0"/>
              <a:t>Rule 2.8(B):  A judge shall be patient, dignified, and courteous to litigants, jurors, witnesses, lawyers, court staff, court officials, and others with whom the judge deals with in an official capacity. . . .</a:t>
            </a:r>
          </a:p>
          <a:p>
            <a:pPr lvl="1"/>
            <a:endParaRPr lang="en-US" sz="1000" dirty="0"/>
          </a:p>
          <a:p>
            <a:pPr lvl="1"/>
            <a:r>
              <a:rPr lang="en-US" dirty="0"/>
              <a:t>Comment:  The duty to hear all proceedings with patience and courtesy is not inconsistent with the duty . . . to dispose promptly of the business of the court. Judges can be efficient and businesslike while being patient and deliberate.</a:t>
            </a:r>
          </a:p>
          <a:p>
            <a:endParaRPr lang="en-US" dirty="0"/>
          </a:p>
        </p:txBody>
      </p:sp>
    </p:spTree>
    <p:extLst>
      <p:ext uri="{BB962C8B-B14F-4D97-AF65-F5344CB8AC3E}">
        <p14:creationId xmlns:p14="http://schemas.microsoft.com/office/powerpoint/2010/main" val="5024342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8393B-991F-C4DF-4E82-0CEBE909053B}"/>
              </a:ext>
            </a:extLst>
          </p:cNvPr>
          <p:cNvSpPr>
            <a:spLocks noGrp="1"/>
          </p:cNvSpPr>
          <p:nvPr>
            <p:ph type="title"/>
          </p:nvPr>
        </p:nvSpPr>
        <p:spPr/>
        <p:txBody>
          <a:bodyPr/>
          <a:lstStyle/>
          <a:p>
            <a:r>
              <a:rPr lang="en-US" dirty="0"/>
              <a:t>Colorado Rules of Professional Conduct</a:t>
            </a:r>
          </a:p>
        </p:txBody>
      </p:sp>
      <p:sp>
        <p:nvSpPr>
          <p:cNvPr id="3" name="Content Placeholder 2">
            <a:extLst>
              <a:ext uri="{FF2B5EF4-FFF2-40B4-BE49-F238E27FC236}">
                <a16:creationId xmlns:a16="http://schemas.microsoft.com/office/drawing/2014/main" id="{B70E5A77-F9BA-742A-4DFC-027A6BF5931D}"/>
              </a:ext>
            </a:extLst>
          </p:cNvPr>
          <p:cNvSpPr>
            <a:spLocks noGrp="1"/>
          </p:cNvSpPr>
          <p:nvPr>
            <p:ph idx="1"/>
          </p:nvPr>
        </p:nvSpPr>
        <p:spPr/>
        <p:txBody>
          <a:bodyPr/>
          <a:lstStyle/>
          <a:p>
            <a:r>
              <a:rPr lang="en-US" dirty="0"/>
              <a:t>Rule 8.3(b):  A lawyer who knows that a judge has committed a violation of applicable rules of judicial conduct that raises a substantial question as to the judge's fitness for office shall inform the appropriate authority.</a:t>
            </a:r>
          </a:p>
          <a:p>
            <a:endParaRPr lang="en-US" dirty="0"/>
          </a:p>
          <a:p>
            <a:r>
              <a:rPr lang="en-US" dirty="0"/>
              <a:t>Rule 8.4:  It is professional misconduct for a lawyer to, among other things, engage in conduct prejudicial to the administration of justice or to knowingly assist a judge or judicia officer in conduct that is a violation of applicable rules of judicial conduct</a:t>
            </a:r>
          </a:p>
          <a:p>
            <a:endParaRPr lang="en-US" dirty="0"/>
          </a:p>
        </p:txBody>
      </p:sp>
    </p:spTree>
    <p:extLst>
      <p:ext uri="{BB962C8B-B14F-4D97-AF65-F5344CB8AC3E}">
        <p14:creationId xmlns:p14="http://schemas.microsoft.com/office/powerpoint/2010/main" val="5005555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8393B-991F-C4DF-4E82-0CEBE909053B}"/>
              </a:ext>
            </a:extLst>
          </p:cNvPr>
          <p:cNvSpPr>
            <a:spLocks noGrp="1"/>
          </p:cNvSpPr>
          <p:nvPr>
            <p:ph type="title"/>
          </p:nvPr>
        </p:nvSpPr>
        <p:spPr/>
        <p:txBody>
          <a:bodyPr/>
          <a:lstStyle/>
          <a:p>
            <a:r>
              <a:rPr lang="en-US" dirty="0"/>
              <a:t>Colorado Rules of Professional Conduct</a:t>
            </a:r>
          </a:p>
        </p:txBody>
      </p:sp>
      <p:sp>
        <p:nvSpPr>
          <p:cNvPr id="3" name="Content Placeholder 2">
            <a:extLst>
              <a:ext uri="{FF2B5EF4-FFF2-40B4-BE49-F238E27FC236}">
                <a16:creationId xmlns:a16="http://schemas.microsoft.com/office/drawing/2014/main" id="{B70E5A77-F9BA-742A-4DFC-027A6BF5931D}"/>
              </a:ext>
            </a:extLst>
          </p:cNvPr>
          <p:cNvSpPr>
            <a:spLocks noGrp="1"/>
          </p:cNvSpPr>
          <p:nvPr>
            <p:ph idx="1"/>
          </p:nvPr>
        </p:nvSpPr>
        <p:spPr>
          <a:xfrm>
            <a:off x="390525" y="1845734"/>
            <a:ext cx="11420475" cy="4288366"/>
          </a:xfrm>
        </p:spPr>
        <p:txBody>
          <a:bodyPr>
            <a:normAutofit/>
          </a:bodyPr>
          <a:lstStyle/>
          <a:p>
            <a:r>
              <a:rPr lang="en-US" dirty="0">
                <a:effectLst/>
                <a:latin typeface="Calibri" panose="020F0502020204030204" pitchFamily="34" charset="0"/>
                <a:ea typeface="Calibri" panose="020F0502020204030204" pitchFamily="34" charset="0"/>
              </a:rPr>
              <a:t>Rule 3.5:  Impartiality and Decorum of the Tribunal</a:t>
            </a:r>
          </a:p>
          <a:p>
            <a:r>
              <a:rPr lang="en-US" dirty="0">
                <a:effectLst/>
                <a:latin typeface="Calibri" panose="020F0502020204030204" pitchFamily="34" charset="0"/>
                <a:ea typeface="Calibri" panose="020F0502020204030204" pitchFamily="34" charset="0"/>
              </a:rPr>
              <a:t>A lawyer shall not:</a:t>
            </a:r>
          </a:p>
          <a:p>
            <a:r>
              <a:rPr lang="en-US" dirty="0">
                <a:effectLst/>
                <a:latin typeface="Calibri" panose="020F0502020204030204" pitchFamily="34" charset="0"/>
                <a:ea typeface="Calibri" panose="020F0502020204030204" pitchFamily="34" charset="0"/>
              </a:rPr>
              <a:t>(a) seek to influence a judge, juror, prospective juror or other official by means prohibited by law;</a:t>
            </a:r>
          </a:p>
          <a:p>
            <a:r>
              <a:rPr lang="en-US" dirty="0">
                <a:effectLst/>
                <a:latin typeface="Calibri" panose="020F0502020204030204" pitchFamily="34" charset="0"/>
                <a:ea typeface="Calibri" panose="020F0502020204030204" pitchFamily="34" charset="0"/>
              </a:rPr>
              <a:t>(b) communicate ex </a:t>
            </a:r>
            <a:r>
              <a:rPr lang="en-US" dirty="0" err="1">
                <a:effectLst/>
                <a:latin typeface="Calibri" panose="020F0502020204030204" pitchFamily="34" charset="0"/>
                <a:ea typeface="Calibri" panose="020F0502020204030204" pitchFamily="34" charset="0"/>
              </a:rPr>
              <a:t>parte</a:t>
            </a:r>
            <a:r>
              <a:rPr lang="en-US" dirty="0">
                <a:effectLst/>
                <a:latin typeface="Calibri" panose="020F0502020204030204" pitchFamily="34" charset="0"/>
                <a:ea typeface="Calibri" panose="020F0502020204030204" pitchFamily="34" charset="0"/>
              </a:rPr>
              <a:t> with such a person during the proceeding unless authorized to do so by law or court order, or unless a judge initiates such a communication and the lawyer reasonably believes that the subject matter of the communication is within the scope of the judge's authority under a rule of judicial conduct;</a:t>
            </a:r>
          </a:p>
          <a:p>
            <a:r>
              <a:rPr lang="en-US" dirty="0">
                <a:effectLst/>
                <a:latin typeface="Calibri" panose="020F0502020204030204" pitchFamily="34" charset="0"/>
                <a:ea typeface="Calibri" panose="020F0502020204030204" pitchFamily="34" charset="0"/>
              </a:rPr>
              <a:t>. . . .</a:t>
            </a:r>
          </a:p>
          <a:p>
            <a:r>
              <a:rPr lang="en-US" dirty="0">
                <a:effectLst/>
                <a:latin typeface="Calibri" panose="020F0502020204030204" pitchFamily="34" charset="0"/>
                <a:ea typeface="Calibri" panose="020F0502020204030204" pitchFamily="34" charset="0"/>
              </a:rPr>
              <a:t>(d) engage in conduct intended to disrupt a tribunal.</a:t>
            </a:r>
            <a:br>
              <a:rPr lang="en-US" sz="1800" dirty="0">
                <a:effectLst/>
                <a:latin typeface="Calibri" panose="020F0502020204030204" pitchFamily="34" charset="0"/>
                <a:ea typeface="Calibri" panose="020F0502020204030204" pitchFamily="34" charset="0"/>
              </a:rPr>
            </a:br>
            <a:endParaRPr lang="en-US" dirty="0"/>
          </a:p>
        </p:txBody>
      </p:sp>
    </p:spTree>
    <p:extLst>
      <p:ext uri="{BB962C8B-B14F-4D97-AF65-F5344CB8AC3E}">
        <p14:creationId xmlns:p14="http://schemas.microsoft.com/office/powerpoint/2010/main" val="2446898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8FF54-B88F-6147-966C-CF4C93ECC552}"/>
              </a:ext>
            </a:extLst>
          </p:cNvPr>
          <p:cNvSpPr>
            <a:spLocks noGrp="1"/>
          </p:cNvSpPr>
          <p:nvPr>
            <p:ph type="title"/>
          </p:nvPr>
        </p:nvSpPr>
        <p:spPr/>
        <p:txBody>
          <a:bodyPr>
            <a:normAutofit/>
          </a:bodyPr>
          <a:lstStyle/>
          <a:p>
            <a:r>
              <a:rPr lang="en-US" sz="4400" dirty="0"/>
              <a:t>Federal Standards of Conduct</a:t>
            </a:r>
          </a:p>
        </p:txBody>
      </p:sp>
      <p:pic>
        <p:nvPicPr>
          <p:cNvPr id="5" name="Content Placeholder 4">
            <a:extLst>
              <a:ext uri="{FF2B5EF4-FFF2-40B4-BE49-F238E27FC236}">
                <a16:creationId xmlns:a16="http://schemas.microsoft.com/office/drawing/2014/main" id="{BE08CFB6-800E-AAD8-9F8E-B481B4B4C069}"/>
              </a:ext>
            </a:extLst>
          </p:cNvPr>
          <p:cNvPicPr>
            <a:picLocks noGrp="1" noChangeAspect="1"/>
          </p:cNvPicPr>
          <p:nvPr>
            <p:ph idx="1"/>
          </p:nvPr>
        </p:nvPicPr>
        <p:blipFill>
          <a:blip r:embed="rId2"/>
          <a:stretch>
            <a:fillRect/>
          </a:stretch>
        </p:blipFill>
        <p:spPr>
          <a:xfrm>
            <a:off x="6096000" y="723940"/>
            <a:ext cx="4290131" cy="5410120"/>
          </a:xfrm>
          <a:prstGeom prst="rect">
            <a:avLst/>
          </a:prstGeom>
        </p:spPr>
      </p:pic>
      <p:sp>
        <p:nvSpPr>
          <p:cNvPr id="4" name="Text Placeholder 3">
            <a:extLst>
              <a:ext uri="{FF2B5EF4-FFF2-40B4-BE49-F238E27FC236}">
                <a16:creationId xmlns:a16="http://schemas.microsoft.com/office/drawing/2014/main" id="{74FC5E7B-8BEA-1D27-048E-EBA42A6E7A9B}"/>
              </a:ext>
            </a:extLst>
          </p:cNvPr>
          <p:cNvSpPr>
            <a:spLocks noGrp="1"/>
          </p:cNvSpPr>
          <p:nvPr>
            <p:ph type="body" sz="half" idx="2"/>
          </p:nvPr>
        </p:nvSpPr>
        <p:spPr>
          <a:xfrm>
            <a:off x="439271" y="2926080"/>
            <a:ext cx="3200400" cy="3379124"/>
          </a:xfrm>
        </p:spPr>
        <p:txBody>
          <a:bodyPr>
            <a:normAutofit/>
          </a:bodyPr>
          <a:lstStyle/>
          <a:p>
            <a:r>
              <a:rPr lang="en-US" sz="2800" dirty="0"/>
              <a:t>Code of Conduct for U.S. Judges</a:t>
            </a:r>
          </a:p>
          <a:p>
            <a:r>
              <a:rPr lang="en-US" sz="2800" dirty="0"/>
              <a:t>Judicial Conduct and Disability Rules</a:t>
            </a:r>
          </a:p>
        </p:txBody>
      </p:sp>
    </p:spTree>
    <p:extLst>
      <p:ext uri="{BB962C8B-B14F-4D97-AF65-F5344CB8AC3E}">
        <p14:creationId xmlns:p14="http://schemas.microsoft.com/office/powerpoint/2010/main" val="2205544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93D2D-13FD-4D38-BF07-E9EF74F93A20}"/>
              </a:ext>
            </a:extLst>
          </p:cNvPr>
          <p:cNvSpPr>
            <a:spLocks noGrp="1"/>
          </p:cNvSpPr>
          <p:nvPr>
            <p:ph type="title"/>
          </p:nvPr>
        </p:nvSpPr>
        <p:spPr>
          <a:xfrm>
            <a:off x="1097280" y="286603"/>
            <a:ext cx="9966055" cy="1062363"/>
          </a:xfrm>
        </p:spPr>
        <p:txBody>
          <a:bodyPr>
            <a:normAutofit/>
          </a:bodyPr>
          <a:lstStyle/>
          <a:p>
            <a:r>
              <a:rPr lang="en-US" sz="4400" dirty="0"/>
              <a:t>Codes of Conduct for U.S. Judges</a:t>
            </a:r>
          </a:p>
        </p:txBody>
      </p:sp>
      <p:sp>
        <p:nvSpPr>
          <p:cNvPr id="3" name="Content Placeholder 2">
            <a:extLst>
              <a:ext uri="{FF2B5EF4-FFF2-40B4-BE49-F238E27FC236}">
                <a16:creationId xmlns:a16="http://schemas.microsoft.com/office/drawing/2014/main" id="{BF1DBCE2-BA42-4A86-BE7E-95953A928D4D}"/>
              </a:ext>
            </a:extLst>
          </p:cNvPr>
          <p:cNvSpPr>
            <a:spLocks noGrp="1"/>
          </p:cNvSpPr>
          <p:nvPr>
            <p:ph idx="1"/>
          </p:nvPr>
        </p:nvSpPr>
        <p:spPr>
          <a:xfrm>
            <a:off x="579422" y="1436393"/>
            <a:ext cx="10682746" cy="4761207"/>
          </a:xfrm>
        </p:spPr>
        <p:txBody>
          <a:bodyPr>
            <a:normAutofit lnSpcReduction="10000"/>
          </a:bodyPr>
          <a:lstStyle/>
          <a:p>
            <a:pPr marL="0" indent="0">
              <a:lnSpc>
                <a:spcPct val="150000"/>
              </a:lnSpc>
              <a:buNone/>
            </a:pPr>
            <a:endParaRPr lang="en-US" dirty="0"/>
          </a:p>
          <a:p>
            <a:pPr marL="0" indent="0">
              <a:lnSpc>
                <a:spcPct val="150000"/>
              </a:lnSpc>
              <a:buNone/>
            </a:pPr>
            <a:r>
              <a:rPr lang="en-US" dirty="0"/>
              <a:t>Judges have an ethical obligation to:</a:t>
            </a:r>
          </a:p>
          <a:p>
            <a:pPr>
              <a:buFont typeface="Wingdings" panose="05000000000000000000" pitchFamily="2" charset="2"/>
              <a:buChar char="q"/>
            </a:pPr>
            <a:r>
              <a:rPr lang="en-US" dirty="0"/>
              <a:t>  Practice civility by being </a:t>
            </a:r>
            <a:r>
              <a:rPr lang="en-US" dirty="0">
                <a:solidFill>
                  <a:schemeClr val="accent1"/>
                </a:solidFill>
              </a:rPr>
              <a:t>patient, dignified, respectful, and courteous </a:t>
            </a:r>
            <a:r>
              <a:rPr lang="en-US" dirty="0"/>
              <a:t>to all persons with whom the judicial employee deals in an official capacity, </a:t>
            </a:r>
            <a:r>
              <a:rPr lang="en-US" dirty="0">
                <a:solidFill>
                  <a:schemeClr val="tx1"/>
                </a:solidFill>
              </a:rPr>
              <a:t>including other employees </a:t>
            </a:r>
            <a:r>
              <a:rPr lang="en-US" dirty="0"/>
              <a:t>and the general public.</a:t>
            </a:r>
          </a:p>
          <a:p>
            <a:pPr marL="0" indent="0">
              <a:buNone/>
            </a:pPr>
            <a:endParaRPr lang="en-US" dirty="0"/>
          </a:p>
          <a:p>
            <a:pPr>
              <a:buFont typeface="Wingdings" panose="05000000000000000000" pitchFamily="2" charset="2"/>
              <a:buChar char="q"/>
            </a:pPr>
            <a:r>
              <a:rPr lang="en-US" dirty="0"/>
              <a:t>  Do not engage in sexual or ANY form of harassment of court employees or retaliate</a:t>
            </a:r>
            <a:r>
              <a:rPr lang="en-US" dirty="0">
                <a:solidFill>
                  <a:srgbClr val="FF0000"/>
                </a:solidFill>
              </a:rPr>
              <a:t> </a:t>
            </a:r>
            <a:r>
              <a:rPr lang="en-US" dirty="0"/>
              <a:t>against those who report misconduct.</a:t>
            </a:r>
          </a:p>
          <a:p>
            <a:pPr lvl="1">
              <a:buFont typeface="Wingdings" panose="05000000000000000000" pitchFamily="2" charset="2"/>
              <a:buChar char="§"/>
            </a:pPr>
            <a:r>
              <a:rPr lang="en-US" sz="2000" dirty="0"/>
              <a:t>  Harassment includes sexual/discriminatory harassment and other abusive, oppressive, or inappropriate conduct directed at judicial employees </a:t>
            </a:r>
            <a:r>
              <a:rPr lang="en-US" sz="2000" dirty="0">
                <a:solidFill>
                  <a:schemeClr val="accent3"/>
                </a:solidFill>
              </a:rPr>
              <a:t>or others</a:t>
            </a:r>
          </a:p>
          <a:p>
            <a:pPr>
              <a:buFont typeface="Wingdings" panose="05000000000000000000" pitchFamily="2" charset="2"/>
              <a:buChar char="q"/>
            </a:pPr>
            <a:endParaRPr lang="en-US" dirty="0"/>
          </a:p>
          <a:p>
            <a:pPr>
              <a:buFont typeface="Wingdings" panose="05000000000000000000" pitchFamily="2" charset="2"/>
              <a:buChar char="q"/>
            </a:pPr>
            <a:r>
              <a:rPr lang="en-US" i="1" dirty="0">
                <a:solidFill>
                  <a:schemeClr val="accent1"/>
                </a:solidFill>
              </a:rPr>
              <a:t>  </a:t>
            </a:r>
            <a:r>
              <a:rPr lang="en-US" dirty="0">
                <a:solidFill>
                  <a:schemeClr val="accent1"/>
                </a:solidFill>
              </a:rPr>
              <a:t>Take appropriate action </a:t>
            </a:r>
            <a:r>
              <a:rPr lang="en-US" dirty="0"/>
              <a:t>upon receipt of reliable evidence indicating a likelihood of conduct contravening the Codes of Conduct.</a:t>
            </a:r>
          </a:p>
          <a:p>
            <a:pPr lvl="1">
              <a:lnSpc>
                <a:spcPct val="150000"/>
              </a:lnSpc>
              <a:buFont typeface="Wingdings" panose="05000000000000000000" pitchFamily="2" charset="2"/>
              <a:buChar char="q"/>
            </a:pPr>
            <a:endParaRPr lang="en-US" dirty="0"/>
          </a:p>
        </p:txBody>
      </p:sp>
      <p:pic>
        <p:nvPicPr>
          <p:cNvPr id="5" name="Content Placeholder 6">
            <a:extLst>
              <a:ext uri="{FF2B5EF4-FFF2-40B4-BE49-F238E27FC236}">
                <a16:creationId xmlns:a16="http://schemas.microsoft.com/office/drawing/2014/main" id="{6A660AEF-7986-44D8-AFE9-029282CB7C77}"/>
              </a:ext>
            </a:extLst>
          </p:cNvPr>
          <p:cNvPicPr>
            <a:picLocks noChangeAspect="1"/>
          </p:cNvPicPr>
          <p:nvPr/>
        </p:nvPicPr>
        <p:blipFill>
          <a:blip r:embed="rId3"/>
          <a:stretch>
            <a:fillRect/>
          </a:stretch>
        </p:blipFill>
        <p:spPr>
          <a:xfrm>
            <a:off x="9731059" y="87427"/>
            <a:ext cx="1463112" cy="1897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00310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6554BD-122B-4430-84DF-54302F7B9AAA}"/>
              </a:ext>
            </a:extLst>
          </p:cNvPr>
          <p:cNvSpPr>
            <a:spLocks noGrp="1"/>
          </p:cNvSpPr>
          <p:nvPr>
            <p:ph type="title"/>
          </p:nvPr>
        </p:nvSpPr>
        <p:spPr>
          <a:xfrm>
            <a:off x="1097280" y="286603"/>
            <a:ext cx="10058400" cy="1450757"/>
          </a:xfrm>
        </p:spPr>
        <p:txBody>
          <a:bodyPr>
            <a:normAutofit/>
          </a:bodyPr>
          <a:lstStyle/>
          <a:p>
            <a:r>
              <a:rPr lang="en-US" dirty="0"/>
              <a:t>Code of Conduct for U.S. Judges</a:t>
            </a:r>
          </a:p>
        </p:txBody>
      </p:sp>
      <p:cxnSp>
        <p:nvCxnSpPr>
          <p:cNvPr id="11" name="Straight Connector 10">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6BEB1A6-B630-4EC4-9B63-EE90298DCC95}"/>
              </a:ext>
            </a:extLst>
          </p:cNvPr>
          <p:cNvSpPr>
            <a:spLocks noGrp="1"/>
          </p:cNvSpPr>
          <p:nvPr>
            <p:ph idx="1"/>
          </p:nvPr>
        </p:nvSpPr>
        <p:spPr>
          <a:xfrm>
            <a:off x="1097279" y="1845734"/>
            <a:ext cx="6454987" cy="4023360"/>
          </a:xfrm>
        </p:spPr>
        <p:txBody>
          <a:bodyPr>
            <a:normAutofit/>
          </a:bodyPr>
          <a:lstStyle/>
          <a:p>
            <a:r>
              <a:rPr lang="en-US" dirty="0"/>
              <a:t>Canon 3(A):</a:t>
            </a:r>
          </a:p>
          <a:p>
            <a:r>
              <a:rPr lang="en-US" dirty="0"/>
              <a:t>(3) A judge should practice civility, by being patient, dignified, respectful, and courteous to litigants, jurors, witnesses, lawyers, and others with whom the judge deals in an official capacity.</a:t>
            </a:r>
          </a:p>
          <a:p>
            <a:r>
              <a:rPr lang="en-US" dirty="0"/>
              <a:t>(4) A judge should accord to every person who has a legal interest in a proceeding, and that person’s lawyer, the full right to be </a:t>
            </a:r>
            <a:r>
              <a:rPr lang="en-US"/>
              <a:t>heard according to law.  </a:t>
            </a:r>
            <a:endParaRPr lang="en-US" dirty="0"/>
          </a:p>
          <a:p>
            <a:endParaRPr lang="en-US" dirty="0"/>
          </a:p>
        </p:txBody>
      </p:sp>
      <p:pic>
        <p:nvPicPr>
          <p:cNvPr id="4" name="Picture 3">
            <a:extLst>
              <a:ext uri="{FF2B5EF4-FFF2-40B4-BE49-F238E27FC236}">
                <a16:creationId xmlns:a16="http://schemas.microsoft.com/office/drawing/2014/main" id="{91A89321-9F15-006C-1762-E681ACE6E3C0}"/>
              </a:ext>
            </a:extLst>
          </p:cNvPr>
          <p:cNvPicPr>
            <a:picLocks noChangeAspect="1"/>
          </p:cNvPicPr>
          <p:nvPr/>
        </p:nvPicPr>
        <p:blipFill>
          <a:blip r:embed="rId2"/>
          <a:stretch>
            <a:fillRect/>
          </a:stretch>
        </p:blipFill>
        <p:spPr>
          <a:xfrm>
            <a:off x="8209637" y="1916318"/>
            <a:ext cx="2756975" cy="3471012"/>
          </a:xfrm>
          <a:prstGeom prst="rect">
            <a:avLst/>
          </a:prstGeom>
        </p:spPr>
      </p:pic>
      <p:sp>
        <p:nvSpPr>
          <p:cNvPr id="13" name="Rectangle 12">
            <a:extLst>
              <a:ext uri="{FF2B5EF4-FFF2-40B4-BE49-F238E27FC236}">
                <a16:creationId xmlns:a16="http://schemas.microsoft.com/office/drawing/2014/main" id="{BD7A74B5-8367-4A83-ABEC-0FCDDE97B1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rgbClr val="2A5CA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2CC184B0-C2C6-4BF0-B078-816C7AF95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74161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AB8507-602A-4B1D-A878-8DF1BD10EACA}"/>
              </a:ext>
            </a:extLst>
          </p:cNvPr>
          <p:cNvSpPr>
            <a:spLocks noGrp="1"/>
          </p:cNvSpPr>
          <p:nvPr>
            <p:ph type="title"/>
          </p:nvPr>
        </p:nvSpPr>
        <p:spPr>
          <a:xfrm>
            <a:off x="1097280" y="286603"/>
            <a:ext cx="10058400" cy="1450757"/>
          </a:xfrm>
        </p:spPr>
        <p:txBody>
          <a:bodyPr>
            <a:normAutofit/>
          </a:bodyPr>
          <a:lstStyle/>
          <a:p>
            <a:r>
              <a:rPr lang="en-US" dirty="0"/>
              <a:t>JC&amp;D Rule 4(a)(2) </a:t>
            </a:r>
          </a:p>
        </p:txBody>
      </p:sp>
      <p:cxnSp>
        <p:nvCxnSpPr>
          <p:cNvPr id="22" name="Straight Connector 21">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9642F9C-6A8E-47A2-8E43-C37BDD49658A}"/>
              </a:ext>
            </a:extLst>
          </p:cNvPr>
          <p:cNvSpPr>
            <a:spLocks noGrp="1"/>
          </p:cNvSpPr>
          <p:nvPr>
            <p:ph idx="1"/>
          </p:nvPr>
        </p:nvSpPr>
        <p:spPr>
          <a:xfrm>
            <a:off x="1097279" y="1845734"/>
            <a:ext cx="6454987" cy="4023360"/>
          </a:xfrm>
        </p:spPr>
        <p:txBody>
          <a:bodyPr>
            <a:normAutofit/>
          </a:bodyPr>
          <a:lstStyle/>
          <a:p>
            <a:r>
              <a:rPr lang="en-US" dirty="0"/>
              <a:t>Cognizable misconduct includes: </a:t>
            </a:r>
          </a:p>
          <a:p>
            <a:pPr marL="0" indent="0">
              <a:buNone/>
            </a:pPr>
            <a:endParaRPr lang="en-US" dirty="0"/>
          </a:p>
          <a:p>
            <a:pPr lvl="1">
              <a:buFont typeface="Wingdings" panose="05000000000000000000" pitchFamily="2" charset="2"/>
              <a:buChar char="Ø"/>
            </a:pPr>
            <a:r>
              <a:rPr lang="en-US" sz="2000" dirty="0"/>
              <a:t>  (A) engaging in unwanted, offensive, or abusive sexual conduct, including sexual harassment or assault; </a:t>
            </a:r>
          </a:p>
          <a:p>
            <a:pPr lvl="1">
              <a:buFont typeface="Wingdings" panose="05000000000000000000" pitchFamily="2" charset="2"/>
              <a:buChar char="Ø"/>
            </a:pPr>
            <a:endParaRPr lang="en-US" sz="2000" dirty="0"/>
          </a:p>
          <a:p>
            <a:pPr lvl="1">
              <a:buFont typeface="Wingdings" panose="05000000000000000000" pitchFamily="2" charset="2"/>
              <a:buChar char="Ø"/>
            </a:pPr>
            <a:r>
              <a:rPr lang="en-US" sz="2000" dirty="0"/>
              <a:t>  (B) treating </a:t>
            </a:r>
            <a:r>
              <a:rPr lang="en-US" sz="2000" dirty="0">
                <a:solidFill>
                  <a:srgbClr val="FF0000"/>
                </a:solidFill>
              </a:rPr>
              <a:t>litigants, attorneys, </a:t>
            </a:r>
            <a:r>
              <a:rPr lang="en-US" sz="2000" dirty="0">
                <a:solidFill>
                  <a:schemeClr val="tx1"/>
                </a:solidFill>
              </a:rPr>
              <a:t>judicial employees, </a:t>
            </a:r>
            <a:r>
              <a:rPr lang="en-US" sz="2000" dirty="0"/>
              <a:t>or others in a </a:t>
            </a:r>
            <a:r>
              <a:rPr lang="en-US" sz="2000" dirty="0">
                <a:solidFill>
                  <a:srgbClr val="FF0000"/>
                </a:solidFill>
              </a:rPr>
              <a:t>demonstrably egregious and hostile manner</a:t>
            </a:r>
            <a:r>
              <a:rPr lang="en-US" sz="2000" dirty="0"/>
              <a:t>;</a:t>
            </a:r>
          </a:p>
          <a:p>
            <a:pPr lvl="1">
              <a:buFont typeface="Wingdings" panose="05000000000000000000" pitchFamily="2" charset="2"/>
              <a:buChar char="Ø"/>
            </a:pPr>
            <a:endParaRPr lang="en-US" sz="2000" dirty="0"/>
          </a:p>
          <a:p>
            <a:pPr marL="201168" lvl="1" indent="0">
              <a:buNone/>
            </a:pPr>
            <a:endParaRPr lang="en-US" sz="2000" dirty="0"/>
          </a:p>
          <a:p>
            <a:pPr marL="850392" lvl="1" indent="-457200">
              <a:buFont typeface="Wingdings" panose="05000000000000000000" pitchFamily="2" charset="2"/>
              <a:buChar char="Ø"/>
            </a:pPr>
            <a:endParaRPr lang="en-US" sz="2000" dirty="0"/>
          </a:p>
          <a:p>
            <a:pPr marL="201168" lvl="1" indent="0">
              <a:buNone/>
            </a:pPr>
            <a:endParaRPr lang="en-US" sz="2000" dirty="0"/>
          </a:p>
        </p:txBody>
      </p:sp>
      <p:sp>
        <p:nvSpPr>
          <p:cNvPr id="24" name="Rectangle 23">
            <a:extLst>
              <a:ext uri="{FF2B5EF4-FFF2-40B4-BE49-F238E27FC236}">
                <a16:creationId xmlns:a16="http://schemas.microsoft.com/office/drawing/2014/main" id="{BD7A74B5-8367-4A83-ABEC-0FCDDE97B1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rgbClr val="2B5EA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2CC184B0-C2C6-4BF0-B078-816C7AF95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a:extLst>
              <a:ext uri="{FF2B5EF4-FFF2-40B4-BE49-F238E27FC236}">
                <a16:creationId xmlns:a16="http://schemas.microsoft.com/office/drawing/2014/main" id="{4873CC36-D611-45D1-BD53-C2C5D34C5D9D}"/>
              </a:ext>
            </a:extLst>
          </p:cNvPr>
          <p:cNvPicPr>
            <a:picLocks noChangeAspect="1"/>
          </p:cNvPicPr>
          <p:nvPr/>
        </p:nvPicPr>
        <p:blipFill>
          <a:blip r:embed="rId2"/>
          <a:stretch>
            <a:fillRect/>
          </a:stretch>
        </p:blipFill>
        <p:spPr>
          <a:xfrm>
            <a:off x="8255833" y="2291890"/>
            <a:ext cx="3232600" cy="23666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1953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212B0-5675-DE24-E9E7-2BD798E3D7CC}"/>
              </a:ext>
            </a:extLst>
          </p:cNvPr>
          <p:cNvSpPr>
            <a:spLocks noGrp="1"/>
          </p:cNvSpPr>
          <p:nvPr>
            <p:ph type="title"/>
          </p:nvPr>
        </p:nvSpPr>
        <p:spPr/>
        <p:txBody>
          <a:bodyPr>
            <a:normAutofit/>
          </a:bodyPr>
          <a:lstStyle/>
          <a:p>
            <a:r>
              <a:rPr lang="en-US" dirty="0"/>
              <a:t>Assessing Abusive Conduct to Litigants</a:t>
            </a:r>
            <a:br>
              <a:rPr lang="en-US" dirty="0"/>
            </a:br>
            <a:r>
              <a:rPr lang="en-US" dirty="0"/>
              <a:t>as Misconduct:  Key Factors</a:t>
            </a:r>
          </a:p>
        </p:txBody>
      </p:sp>
      <p:sp>
        <p:nvSpPr>
          <p:cNvPr id="3" name="Content Placeholder 2">
            <a:extLst>
              <a:ext uri="{FF2B5EF4-FFF2-40B4-BE49-F238E27FC236}">
                <a16:creationId xmlns:a16="http://schemas.microsoft.com/office/drawing/2014/main" id="{7AC6E3F7-6DBF-5027-B0FE-4F02847BB004}"/>
              </a:ext>
            </a:extLst>
          </p:cNvPr>
          <p:cNvSpPr>
            <a:spLocks noGrp="1"/>
          </p:cNvSpPr>
          <p:nvPr>
            <p:ph idx="1"/>
          </p:nvPr>
        </p:nvSpPr>
        <p:spPr/>
        <p:txBody>
          <a:bodyPr>
            <a:normAutofit fontScale="92500"/>
          </a:bodyPr>
          <a:lstStyle/>
          <a:p>
            <a:r>
              <a:rPr lang="en-US" sz="2800" dirty="0"/>
              <a:t>Was the judge’s conduct “prejudicial to the effective and expeditious administration of the business of the courts”?  28 U.S.C. § 351(a).</a:t>
            </a:r>
          </a:p>
          <a:p>
            <a:endParaRPr lang="en-US" sz="2800" dirty="0"/>
          </a:p>
          <a:p>
            <a:r>
              <a:rPr lang="en-US" sz="2800" dirty="0"/>
              <a:t>Case- and merits-comments are presumptively not misconduct because of the need to preserve the independence of judges.</a:t>
            </a:r>
          </a:p>
          <a:p>
            <a:pPr lvl="1"/>
            <a:r>
              <a:rPr lang="en-US" sz="2600" dirty="0"/>
              <a:t>JC&amp;D Rule 4(b)(1):  excludes from the definition of misconduct allegations “[d]</a:t>
            </a:r>
            <a:r>
              <a:rPr lang="en-US" sz="2600" dirty="0" err="1"/>
              <a:t>irectly</a:t>
            </a:r>
            <a:r>
              <a:rPr lang="en-US" sz="2600" dirty="0"/>
              <a:t> related to the merits of a decision or procedural ruling.”  This exclusion preserves the independence of judges in the exercise of judicial authority by ensuring that the complaint procedure is not used to collaterally call into question the substance of a judge’s decision or procedural ruling.  </a:t>
            </a:r>
          </a:p>
        </p:txBody>
      </p:sp>
    </p:spTree>
    <p:extLst>
      <p:ext uri="{BB962C8B-B14F-4D97-AF65-F5344CB8AC3E}">
        <p14:creationId xmlns:p14="http://schemas.microsoft.com/office/powerpoint/2010/main" val="400247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42C17-66AA-D9F3-CC2B-B5D80480584D}"/>
              </a:ext>
            </a:extLst>
          </p:cNvPr>
          <p:cNvSpPr>
            <a:spLocks noGrp="1"/>
          </p:cNvSpPr>
          <p:nvPr>
            <p:ph type="title"/>
          </p:nvPr>
        </p:nvSpPr>
        <p:spPr/>
        <p:txBody>
          <a:bodyPr/>
          <a:lstStyle/>
          <a:p>
            <a:r>
              <a:rPr lang="en-US" dirty="0"/>
              <a:t>Cognizable Misconduct </a:t>
            </a:r>
            <a:br>
              <a:rPr lang="en-US" dirty="0"/>
            </a:br>
            <a:r>
              <a:rPr lang="en-US" dirty="0"/>
              <a:t>Does NOT include:</a:t>
            </a:r>
          </a:p>
        </p:txBody>
      </p:sp>
      <p:sp>
        <p:nvSpPr>
          <p:cNvPr id="3" name="Content Placeholder 2">
            <a:extLst>
              <a:ext uri="{FF2B5EF4-FFF2-40B4-BE49-F238E27FC236}">
                <a16:creationId xmlns:a16="http://schemas.microsoft.com/office/drawing/2014/main" id="{8FBFA472-11A0-5C60-4107-E71C8C65B1E2}"/>
              </a:ext>
            </a:extLst>
          </p:cNvPr>
          <p:cNvSpPr>
            <a:spLocks noGrp="1"/>
          </p:cNvSpPr>
          <p:nvPr>
            <p:ph idx="1"/>
          </p:nvPr>
        </p:nvSpPr>
        <p:spPr>
          <a:xfrm>
            <a:off x="979834" y="1904457"/>
            <a:ext cx="10058400" cy="4023360"/>
          </a:xfrm>
        </p:spPr>
        <p:txBody>
          <a:bodyPr>
            <a:normAutofit lnSpcReduction="10000"/>
          </a:bodyPr>
          <a:lstStyle/>
          <a:p>
            <a:pPr>
              <a:lnSpc>
                <a:spcPct val="105000"/>
              </a:lnSpc>
              <a:spcBef>
                <a:spcPts val="0"/>
              </a:spcBef>
              <a:spcAft>
                <a:spcPts val="0"/>
              </a:spcAft>
              <a:buFont typeface="Arial" panose="020B0604020202020204" pitchFamily="34" charset="0"/>
              <a:buChar char="•"/>
            </a:pPr>
            <a:r>
              <a:rPr lang="en-US" dirty="0">
                <a:effectLst/>
                <a:ea typeface="Times New Roman" panose="02020603050405020304" pitchFamily="18" charset="0"/>
                <a:cs typeface="Times New Roman" panose="02020603050405020304" pitchFamily="18" charset="0"/>
              </a:rPr>
              <a:t>An allegation that calls into question the correctness of a judge’s ruling, including a failure to recuse  </a:t>
            </a:r>
          </a:p>
          <a:p>
            <a:pPr lvl="1">
              <a:lnSpc>
                <a:spcPct val="105000"/>
              </a:lnSpc>
              <a:spcBef>
                <a:spcPts val="0"/>
              </a:spcBef>
              <a:spcAft>
                <a:spcPts val="0"/>
              </a:spcAft>
              <a:buFont typeface="Arial" panose="020B0604020202020204" pitchFamily="34" charset="0"/>
              <a:buChar char="•"/>
            </a:pPr>
            <a:r>
              <a:rPr lang="en-US" dirty="0">
                <a:effectLst/>
                <a:ea typeface="Times New Roman" panose="02020603050405020304" pitchFamily="18" charset="0"/>
              </a:rPr>
              <a:t>UNLESS the decision or ruling is alleged to be the result of an improper motive, e.g., a bribe, ex </a:t>
            </a:r>
            <a:r>
              <a:rPr lang="en-US" dirty="0" err="1">
                <a:effectLst/>
                <a:ea typeface="Times New Roman" panose="02020603050405020304" pitchFamily="18" charset="0"/>
              </a:rPr>
              <a:t>parte</a:t>
            </a:r>
            <a:r>
              <a:rPr lang="en-US" dirty="0">
                <a:effectLst/>
                <a:ea typeface="Times New Roman" panose="02020603050405020304" pitchFamily="18" charset="0"/>
              </a:rPr>
              <a:t> contact, racial or ethnic bias, or improper conduct in rendering a decision or ruling, such as personally derogatory remarks </a:t>
            </a:r>
            <a:r>
              <a:rPr lang="en-US" u="sng" dirty="0">
                <a:effectLst/>
                <a:ea typeface="Times New Roman" panose="02020603050405020304" pitchFamily="18" charset="0"/>
              </a:rPr>
              <a:t>irrelevant to the issues</a:t>
            </a:r>
            <a:r>
              <a:rPr lang="en-US" dirty="0">
                <a:effectLst/>
                <a:ea typeface="Times New Roman" panose="02020603050405020304" pitchFamily="18" charset="0"/>
              </a:rPr>
              <a:t>.</a:t>
            </a:r>
          </a:p>
          <a:p>
            <a:pPr marL="800100" lvl="1" indent="-342900">
              <a:lnSpc>
                <a:spcPct val="105000"/>
              </a:lnSpc>
              <a:spcBef>
                <a:spcPts val="0"/>
              </a:spcBef>
              <a:spcAft>
                <a:spcPts val="0"/>
              </a:spcAft>
              <a:buFont typeface="Arial" panose="020B0604020202020204" pitchFamily="34" charset="0"/>
              <a:buChar char="•"/>
            </a:pPr>
            <a:endParaRPr lang="en-US" sz="2000" dirty="0">
              <a:effectLst/>
              <a:ea typeface="Calibri" panose="020F0502020204030204" pitchFamily="34" charset="0"/>
            </a:endParaRPr>
          </a:p>
          <a:p>
            <a:pPr>
              <a:lnSpc>
                <a:spcPct val="105000"/>
              </a:lnSpc>
              <a:spcBef>
                <a:spcPts val="0"/>
              </a:spcBef>
              <a:spcAft>
                <a:spcPts val="0"/>
              </a:spcAft>
              <a:buFont typeface="Arial" panose="020B0604020202020204" pitchFamily="34" charset="0"/>
              <a:buChar char="•"/>
            </a:pPr>
            <a:r>
              <a:rPr lang="en-US" dirty="0">
                <a:effectLst/>
                <a:ea typeface="Times New Roman" panose="02020603050405020304" pitchFamily="18" charset="0"/>
                <a:cs typeface="Times New Roman" panose="02020603050405020304" pitchFamily="18" charset="0"/>
              </a:rPr>
              <a:t>An allegation about delay in rendering a decision or ruling</a:t>
            </a:r>
          </a:p>
          <a:p>
            <a:pPr lvl="1">
              <a:lnSpc>
                <a:spcPct val="105000"/>
              </a:lnSpc>
              <a:spcBef>
                <a:spcPts val="0"/>
              </a:spcBef>
              <a:spcAft>
                <a:spcPts val="0"/>
              </a:spcAft>
              <a:buFont typeface="Arial" panose="020B0604020202020204" pitchFamily="34" charset="0"/>
              <a:buChar char="•"/>
            </a:pPr>
            <a:r>
              <a:rPr lang="en-US" dirty="0">
                <a:effectLst/>
                <a:ea typeface="Times New Roman" panose="02020603050405020304" pitchFamily="18" charset="0"/>
              </a:rPr>
              <a:t>UNLESS the allegation concerns an improper motive in delaying a particular decision or habitual delay in a significant number of unrelated cases.  </a:t>
            </a:r>
          </a:p>
          <a:p>
            <a:pPr marL="201168" lvl="1" indent="0">
              <a:lnSpc>
                <a:spcPct val="105000"/>
              </a:lnSpc>
              <a:spcBef>
                <a:spcPts val="0"/>
              </a:spcBef>
              <a:spcAft>
                <a:spcPts val="0"/>
              </a:spcAft>
              <a:buNone/>
            </a:pPr>
            <a:endParaRPr lang="en-US" dirty="0">
              <a:effectLst/>
              <a:ea typeface="Times New Roman" panose="02020603050405020304" pitchFamily="18" charset="0"/>
            </a:endParaRPr>
          </a:p>
          <a:p>
            <a:pPr>
              <a:lnSpc>
                <a:spcPct val="105000"/>
              </a:lnSpc>
              <a:spcBef>
                <a:spcPts val="0"/>
              </a:spcBef>
              <a:spcAft>
                <a:spcPts val="0"/>
              </a:spcAft>
              <a:buFont typeface="Arial" panose="020B0604020202020204" pitchFamily="34" charset="0"/>
              <a:buChar char="•"/>
            </a:pPr>
            <a:r>
              <a:rPr lang="en-US" dirty="0">
                <a:effectLst/>
                <a:ea typeface="Calibri" panose="020F0502020204030204" pitchFamily="34" charset="0"/>
              </a:rPr>
              <a:t>JCD Rule 4 Cmt.: If the judge’s language was </a:t>
            </a:r>
            <a:r>
              <a:rPr lang="en-US" dirty="0">
                <a:effectLst/>
                <a:highlight>
                  <a:srgbClr val="FFFF00"/>
                </a:highlight>
                <a:ea typeface="Calibri" panose="020F0502020204030204" pitchFamily="34" charset="0"/>
              </a:rPr>
              <a:t>relevant to the case at hand </a:t>
            </a:r>
            <a:r>
              <a:rPr lang="en-US" dirty="0">
                <a:effectLst/>
                <a:ea typeface="Calibri" panose="020F0502020204030204" pitchFamily="34" charset="0"/>
              </a:rPr>
              <a:t>— for example, a statement that a claim is legally or factually “frivolous” — then the judge’s choice of language is </a:t>
            </a:r>
            <a:r>
              <a:rPr lang="en-US" dirty="0">
                <a:effectLst/>
                <a:highlight>
                  <a:srgbClr val="FFFF00"/>
                </a:highlight>
                <a:ea typeface="Calibri" panose="020F0502020204030204" pitchFamily="34" charset="0"/>
              </a:rPr>
              <a:t>presumptively merits-related </a:t>
            </a:r>
            <a:r>
              <a:rPr lang="en-US" dirty="0">
                <a:effectLst/>
                <a:ea typeface="Calibri" panose="020F0502020204030204" pitchFamily="34" charset="0"/>
              </a:rPr>
              <a:t>and excluded, absent evidence apart from the ruling itself suggesting an improper motive.  </a:t>
            </a:r>
          </a:p>
          <a:p>
            <a:pPr marL="450342" indent="-285750">
              <a:lnSpc>
                <a:spcPct val="105000"/>
              </a:lnSpc>
              <a:spcBef>
                <a:spcPts val="0"/>
              </a:spcBef>
              <a:spcAft>
                <a:spcPts val="800"/>
              </a:spcAft>
              <a:buFont typeface="Courier New" panose="02070309020205020404" pitchFamily="49" charset="0"/>
              <a:buChar char="o"/>
            </a:pPr>
            <a:endParaRPr lang="en-US" dirty="0">
              <a:effectLst/>
              <a:ea typeface="Calibri" panose="020F0502020204030204" pitchFamily="34" charset="0"/>
            </a:endParaRPr>
          </a:p>
          <a:p>
            <a:pPr marL="450342" indent="-285750">
              <a:lnSpc>
                <a:spcPct val="105000"/>
              </a:lnSpc>
              <a:spcBef>
                <a:spcPts val="0"/>
              </a:spcBef>
              <a:spcAft>
                <a:spcPts val="800"/>
              </a:spcAft>
              <a:buFont typeface="Courier New" panose="02070309020205020404" pitchFamily="49" charset="0"/>
              <a:buChar char="o"/>
            </a:pPr>
            <a:endParaRPr lang="en-US" dirty="0">
              <a:effectLst/>
              <a:ea typeface="Calibri" panose="020F0502020204030204" pitchFamily="34" charset="0"/>
            </a:endParaRPr>
          </a:p>
          <a:p>
            <a:endParaRPr lang="en-US" dirty="0"/>
          </a:p>
        </p:txBody>
      </p:sp>
    </p:spTree>
    <p:extLst>
      <p:ext uri="{BB962C8B-B14F-4D97-AF65-F5344CB8AC3E}">
        <p14:creationId xmlns:p14="http://schemas.microsoft.com/office/powerpoint/2010/main" val="3246235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209FF-5709-5030-4438-80396CA9C701}"/>
              </a:ext>
            </a:extLst>
          </p:cNvPr>
          <p:cNvSpPr>
            <a:spLocks noGrp="1"/>
          </p:cNvSpPr>
          <p:nvPr>
            <p:ph type="title"/>
          </p:nvPr>
        </p:nvSpPr>
        <p:spPr/>
        <p:txBody>
          <a:bodyPr/>
          <a:lstStyle/>
          <a:p>
            <a:r>
              <a:rPr lang="en-US" dirty="0"/>
              <a:t>Examples – Misconduct Found</a:t>
            </a:r>
          </a:p>
        </p:txBody>
      </p:sp>
      <p:sp>
        <p:nvSpPr>
          <p:cNvPr id="3" name="Content Placeholder 2">
            <a:extLst>
              <a:ext uri="{FF2B5EF4-FFF2-40B4-BE49-F238E27FC236}">
                <a16:creationId xmlns:a16="http://schemas.microsoft.com/office/drawing/2014/main" id="{E4FF9A4F-5767-31B9-D398-5943010538D5}"/>
              </a:ext>
            </a:extLst>
          </p:cNvPr>
          <p:cNvSpPr>
            <a:spLocks noGrp="1"/>
          </p:cNvSpPr>
          <p:nvPr>
            <p:ph idx="1"/>
          </p:nvPr>
        </p:nvSpPr>
        <p:spPr/>
        <p:txBody>
          <a:bodyPr>
            <a:normAutofit/>
          </a:bodyPr>
          <a:lstStyle/>
          <a:p>
            <a:pPr>
              <a:buFont typeface="Courier New" panose="02070309020205020404" pitchFamily="49" charset="0"/>
              <a:buChar char="o"/>
            </a:pPr>
            <a:r>
              <a:rPr lang="en-US" dirty="0"/>
              <a:t>  A Judge who, among other things, stated, “If you ask that question again, I might come over the bench and choke you,” was found to have engaged in misconduct</a:t>
            </a:r>
          </a:p>
          <a:p>
            <a:pPr>
              <a:buFont typeface="Courier New" panose="02070309020205020404" pitchFamily="49" charset="0"/>
              <a:buChar char="o"/>
            </a:pPr>
            <a:r>
              <a:rPr lang="en-US" dirty="0"/>
              <a:t>  A Judge who, among other things, loudly pounded fist on bench and threated and yelled at attorney in angry voice during sidebar (jury could have heard) was found to have engaged in misconduct. </a:t>
            </a:r>
          </a:p>
          <a:p>
            <a:pPr>
              <a:buFont typeface="Courier New" panose="02070309020205020404" pitchFamily="49" charset="0"/>
              <a:buChar char="o"/>
            </a:pPr>
            <a:r>
              <a:rPr lang="en-US" dirty="0"/>
              <a:t>  A judge who frequently made cavalier, flippant and derogatory comments demonstrated a pattern of disrespect for litigants, counsel and judiciary, and was found to have engaged in misconduct.  </a:t>
            </a:r>
          </a:p>
          <a:p>
            <a:pPr>
              <a:buFont typeface="Courier New" panose="02070309020205020404" pitchFamily="49" charset="0"/>
              <a:buChar char="o"/>
            </a:pPr>
            <a:r>
              <a:rPr lang="en-US" dirty="0">
                <a:solidFill>
                  <a:schemeClr val="tx1"/>
                </a:solidFill>
              </a:rPr>
              <a:t>  Judge agreed to a six-month suspension and counseling as a result of complaints of lengthy harangues of lawyers and once grabbing an attorney by the coat lapels.</a:t>
            </a:r>
          </a:p>
          <a:p>
            <a:endParaRPr lang="en-US" dirty="0"/>
          </a:p>
          <a:p>
            <a:endParaRPr lang="en-US" dirty="0"/>
          </a:p>
        </p:txBody>
      </p:sp>
    </p:spTree>
    <p:extLst>
      <p:ext uri="{BB962C8B-B14F-4D97-AF65-F5344CB8AC3E}">
        <p14:creationId xmlns:p14="http://schemas.microsoft.com/office/powerpoint/2010/main" val="4249859882"/>
      </p:ext>
    </p:extLst>
  </p:cSld>
  <p:clrMapOvr>
    <a:masterClrMapping/>
  </p:clrMapOvr>
</p:sld>
</file>

<file path=ppt/theme/theme1.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D5733D3-3A68-472D-9AAB-BA185AB0FA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CDC7DEC4-51D4-41AF-91B6-9D34D1399F19}">
  <ds:schemaRefs>
    <ds:schemaRef ds:uri="http://schemas.microsoft.com/sharepoint/v3/contenttype/forms"/>
  </ds:schemaRefs>
</ds:datastoreItem>
</file>

<file path=customXml/itemProps3.xml><?xml version="1.0" encoding="utf-8"?>
<ds:datastoreItem xmlns:ds="http://schemas.openxmlformats.org/officeDocument/2006/customXml" ds:itemID="{367B1982-9118-4A31-8560-BAED5FE4ECF1}">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Retrospect</Template>
  <TotalTime>27260</TotalTime>
  <Words>2649</Words>
  <Application>Microsoft Macintosh PowerPoint</Application>
  <PresentationFormat>Widescreen</PresentationFormat>
  <Paragraphs>189</Paragraphs>
  <Slides>26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Courier New</vt:lpstr>
      <vt:lpstr>freight-text-pro</vt:lpstr>
      <vt:lpstr>Source Sans Pro</vt:lpstr>
      <vt:lpstr>Times New Roman</vt:lpstr>
      <vt:lpstr>Wingdings</vt:lpstr>
      <vt:lpstr>Retrospect</vt:lpstr>
      <vt:lpstr>How to Address Abusive Conduct by a Judge</vt:lpstr>
      <vt:lpstr>Today’s Topics</vt:lpstr>
      <vt:lpstr>Federal Standards of Conduct</vt:lpstr>
      <vt:lpstr>Codes of Conduct for U.S. Judges</vt:lpstr>
      <vt:lpstr>Code of Conduct for U.S. Judges</vt:lpstr>
      <vt:lpstr>JC&amp;D Rule 4(a)(2) </vt:lpstr>
      <vt:lpstr>Assessing Abusive Conduct to Litigants as Misconduct:  Key Factors</vt:lpstr>
      <vt:lpstr>Cognizable Misconduct  Does NOT include:</vt:lpstr>
      <vt:lpstr>Examples – Misconduct Found</vt:lpstr>
      <vt:lpstr>Examples – Misconduct Found Re: the Litigant</vt:lpstr>
      <vt:lpstr>Examples – Not Misconduct </vt:lpstr>
      <vt:lpstr>Improper Motive or Bias</vt:lpstr>
      <vt:lpstr>USCourts.gov: Judicial Misconduct Resources and Information</vt:lpstr>
      <vt:lpstr>The Judicial Conduct and Disability Complaint Process</vt:lpstr>
      <vt:lpstr>Informal:  Chief Circuit Judge Initial Review</vt:lpstr>
      <vt:lpstr>Informal:  Chief Circuit Judge Actions</vt:lpstr>
      <vt:lpstr>Formal Judicial Conduct and Disability Complaint</vt:lpstr>
      <vt:lpstr>Formal Complaint: Chief Circuit Judge Actions</vt:lpstr>
      <vt:lpstr>Special Committee Actions</vt:lpstr>
      <vt:lpstr>Circuit Judicial Council Actions  (After Appointment of Special Committee)</vt:lpstr>
      <vt:lpstr>Public Decision</vt:lpstr>
      <vt:lpstr>Colorado Standards of Conduct</vt:lpstr>
      <vt:lpstr>Colorado Code of Judicial Conduct</vt:lpstr>
      <vt:lpstr>Colorado Code of Judicial Conduct</vt:lpstr>
      <vt:lpstr>Colorado Rules of Professional Conduct</vt:lpstr>
      <vt:lpstr>Colorado Rules of Professional Conduct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Exemplary Workplace Respect in the Workplace &amp; The Employment Dispute Resolution Plan  Managers and Supervisors Clerk’s Office Southern District of Texas September 22, 2021 October 6, 2021 November 4, 2021</dc:title>
  <dc:creator>Mary Thompson</dc:creator>
  <cp:lastModifiedBy>Dana J. Collier</cp:lastModifiedBy>
  <cp:revision>321</cp:revision>
  <cp:lastPrinted>2022-04-08T21:20:26Z</cp:lastPrinted>
  <dcterms:created xsi:type="dcterms:W3CDTF">2021-09-21T16:41:44Z</dcterms:created>
  <dcterms:modified xsi:type="dcterms:W3CDTF">2023-05-25T03:20:49Z</dcterms:modified>
</cp:coreProperties>
</file>