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7" r:id="rId4"/>
    <p:sldId id="284" r:id="rId5"/>
    <p:sldId id="287" r:id="rId6"/>
    <p:sldId id="297" r:id="rId7"/>
    <p:sldId id="296" r:id="rId8"/>
    <p:sldId id="295" r:id="rId9"/>
    <p:sldId id="289" r:id="rId10"/>
    <p:sldId id="291" r:id="rId11"/>
    <p:sldId id="298" r:id="rId12"/>
    <p:sldId id="299" r:id="rId13"/>
    <p:sldId id="300" r:id="rId14"/>
    <p:sldId id="283" r:id="rId15"/>
    <p:sldId id="261" r:id="rId16"/>
    <p:sldId id="276" r:id="rId17"/>
    <p:sldId id="278" r:id="rId18"/>
    <p:sldId id="279" r:id="rId19"/>
    <p:sldId id="280" r:id="rId20"/>
    <p:sldId id="281" r:id="rId21"/>
    <p:sldId id="265" r:id="rId22"/>
    <p:sldId id="268" r:id="rId23"/>
    <p:sldId id="269" r:id="rId24"/>
    <p:sldId id="270" r:id="rId25"/>
    <p:sldId id="271" r:id="rId26"/>
    <p:sldId id="272" r:id="rId27"/>
    <p:sldId id="273" r:id="rId28"/>
    <p:sldId id="274" r:id="rId29"/>
    <p:sldId id="275"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6807" autoAdjust="0"/>
  </p:normalViewPr>
  <p:slideViewPr>
    <p:cSldViewPr snapToGrid="0">
      <p:cViewPr varScale="1">
        <p:scale>
          <a:sx n="112" d="100"/>
          <a:sy n="112" d="100"/>
        </p:scale>
        <p:origin x="49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F8527-1021-450A-9477-E0B6B9915D04}" type="datetimeFigureOut">
              <a:rPr lang="en-US" smtClean="0"/>
              <a:t>3/30/23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9F5C3-E57E-4EF4-823D-E2807166D133}" type="slidenum">
              <a:rPr lang="en-US" smtClean="0"/>
              <a:t>‹#›</a:t>
            </a:fld>
            <a:endParaRPr lang="en-US"/>
          </a:p>
        </p:txBody>
      </p:sp>
    </p:spTree>
    <p:extLst>
      <p:ext uri="{BB962C8B-B14F-4D97-AF65-F5344CB8AC3E}">
        <p14:creationId xmlns:p14="http://schemas.microsoft.com/office/powerpoint/2010/main" val="61512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23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immediately think of all the reasons why they cannot or do not want to do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4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then…</a:t>
            </a:r>
          </a:p>
          <a:p>
            <a:r>
              <a:rPr lang="en-US" dirty="0"/>
              <a:t>What comes to mind when you hear “jury duty?”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5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jury needs are processed through the Denver office. The three of us take care of all federal jurors within the District (Colorado).</a:t>
            </a:r>
          </a:p>
          <a:p>
            <a:r>
              <a:rPr lang="en-US" dirty="0"/>
              <a:t>Master Jury Wheel: Sec. of State voter registration list, DMV driver’s licenses and adult ID’s.</a:t>
            </a:r>
          </a:p>
          <a:p>
            <a:r>
              <a:rPr lang="en-US" dirty="0"/>
              <a:t>Eligibility: US citizen, 18+ years old, read/write/understand English, not in an exempted profession, if a felon rights must be restored</a:t>
            </a:r>
          </a:p>
          <a:p>
            <a:r>
              <a:rPr lang="en-US" dirty="0"/>
              <a:t>The summoning/qualification process takes about 6 weeks.</a:t>
            </a:r>
          </a:p>
          <a:p>
            <a:r>
              <a:rPr lang="en-US" dirty="0"/>
              <a:t>Statistics are two-fold: account for every person inconvenienced/paid, demographics of the master jury wheel are reflective of the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50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hear potential jurors’ surprise that we are nice, or that they’ve reached an actual person.</a:t>
            </a:r>
          </a:p>
          <a:p>
            <a:r>
              <a:rPr lang="en-US" dirty="0"/>
              <a:t>We summon from the whole state.  The state is divided into quadrants. The court location to which you are summoned depends upon the county where you reside.</a:t>
            </a:r>
          </a:p>
          <a:p>
            <a:r>
              <a:rPr lang="en-US" dirty="0"/>
              <a:t>Other courts’ records: we don’t know who/when other courts may have summoned you. We do not have credentials to access NCIC/CCIC, Scotland Yard or MI6.</a:t>
            </a:r>
          </a:p>
          <a:p>
            <a:r>
              <a:rPr lang="en-US" dirty="0"/>
              <a:t>Can you transfer me to Denver County? Do you have the number to my local jury office?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44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organizations follow the CRS and apply the same to federal jury duty.</a:t>
            </a:r>
          </a:p>
          <a:p>
            <a:r>
              <a:rPr lang="en-US" dirty="0"/>
              <a:t>Although on-call for a month, vast majority only report once and some not at all. We can work around some conflicts.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29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Do’s and Don’ts….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55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p>
          <a:p>
            <a:r>
              <a:rPr lang="en-US" dirty="0"/>
              <a:t>You did not receive a summons because you’ve been targeted for misfortune! </a:t>
            </a:r>
          </a:p>
          <a:p>
            <a:r>
              <a:rPr lang="en-US" dirty="0"/>
              <a:t>The summons contains all the vital information.</a:t>
            </a:r>
          </a:p>
          <a:p>
            <a:r>
              <a:rPr lang="en-US" dirty="0"/>
              <a:t>Questionnaires are to be completed within 10 days of receipt.</a:t>
            </a:r>
          </a:p>
          <a:p>
            <a:r>
              <a:rPr lang="en-US" dirty="0"/>
              <a:t>Nationwide scammers call trying to convince you that you’ve missed jury duty and need to pay a fine over the phone or be arrested.</a:t>
            </a:r>
          </a:p>
          <a:p>
            <a:r>
              <a:rPr lang="en-US" dirty="0"/>
              <a:t>After serving most people appreciate the experience and learn a lot.</a:t>
            </a:r>
          </a:p>
          <a:p>
            <a:r>
              <a:rPr lang="en-US" dirty="0"/>
              <a:t>DON’T:</a:t>
            </a:r>
          </a:p>
          <a:p>
            <a:r>
              <a:rPr lang="en-US" dirty="0"/>
              <a:t>Researching jurors is not acceptable; it’s creepy.</a:t>
            </a:r>
          </a:p>
          <a:p>
            <a:r>
              <a:rPr lang="en-US" dirty="0"/>
              <a:t>Attorneys and public may not enter the JAR/attorney lounge when jurors are present.</a:t>
            </a:r>
          </a:p>
          <a:p>
            <a:r>
              <a:rPr lang="en-US" dirty="0"/>
              <a:t>Researching the case/target for grand jury or posting about jury duty = trouble.</a:t>
            </a:r>
          </a:p>
          <a:p>
            <a:r>
              <a:rPr lang="en-US" dirty="0"/>
              <a:t>Once picked as a juror, staff cannot get you off the hook.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58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follow up, the woman admitted the six-week old was NOT a human, but a puppy.</a:t>
            </a:r>
          </a:p>
          <a:p>
            <a:r>
              <a:rPr lang="en-US" dirty="0"/>
              <a:t>Some people are very surly and loaded for bear when they call. The other extreme is the 75 year old who lives in Sedgwick County (very NE corner), is barely mobile, but is willing to come if needed.</a:t>
            </a:r>
          </a:p>
          <a:p>
            <a:r>
              <a:rPr lang="en-US" dirty="0"/>
              <a:t>We have heard some extreme requests: how do I ensure I never get called again (die, change your citizenship, don’t drive or register to vote), how much is it to just pay the fine, </a:t>
            </a:r>
          </a:p>
          <a:p>
            <a:r>
              <a:rPr lang="en-US" dirty="0"/>
              <a:t>Occupation: Some have a sense of humor… marital status “single and ready to mingle”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9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62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92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78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72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64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86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0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16E46-726B-4608-B7FA-3F90EAF1B8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02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ACC0-23D4-365A-05A1-1EDA059C2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C5E418-D646-C335-B644-563B5344C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D4D74-6F9B-0E4C-97AE-CC2B680DACC4}"/>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EFB8146D-CB49-1A66-C831-F172D69FF3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78CBB7-E717-1204-D25D-82195E2E1C3B}"/>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22516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7D3A-C037-4E11-124E-41AD9A7CF2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53EC85-A1A4-FD13-F986-6BE4831F25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12955-DE09-F1B3-F27B-A14C83A9A0AF}"/>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DD7923D7-3080-809A-5E3D-E7B7386B33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D8C77C-3AEE-16EF-C16D-D1960A69F24A}"/>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165538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E3BAF-DC0D-2B60-6D52-86527AEF01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E34C2-772C-AEB0-AF99-4EA9C4A90C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7122F-8A07-ED9C-C9A1-1C02DBD5C27E}"/>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6293B092-6734-52BB-66E7-9645D63D9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CC6D24-EC5C-C2CE-4220-FDCFA8606CB2}"/>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7227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C105-FA75-47CC-8557-96275C9C8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DA5F1-2E41-653E-C64D-71F67EE41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569D9-1D48-05D3-0514-5C2BF381B7EB}"/>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2268E05D-C2D4-3FF9-F662-744A5E51A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A46BBF-8635-FBC4-2F89-7CFAF5DDC10A}"/>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118117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8644-C5BC-0C6D-6479-4E6E138AD5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57F3B1-434F-BF53-E4F2-8AEC48AE4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9A180-F3D5-8B6D-7F8D-BCBD09CFD443}"/>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829EA9B1-72AE-7127-825E-13B185482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25274A-ADB2-4E7B-3ABE-BF6778010D8E}"/>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315148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4525-B4E4-7AA8-2DBC-A3E9257AF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CB002-6EED-C649-03C3-318F68338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99333-D19D-CC67-E239-174A5CA30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22CAD-9E59-989E-CE2F-B3CC8ECB589E}"/>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6" name="Footer Placeholder 5">
            <a:extLst>
              <a:ext uri="{FF2B5EF4-FFF2-40B4-BE49-F238E27FC236}">
                <a16:creationId xmlns:a16="http://schemas.microsoft.com/office/drawing/2014/main" id="{A468EF38-9C89-7F3A-EE50-F340D94082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65D2C-5AEA-42AD-9ED2-36AEF6ADC957}"/>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428345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1D9E-CD53-BD72-2532-A3ED99773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A776-E8D2-ED86-1C8D-71F9F766A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74991-A0CF-E80C-C54E-5C2E3A01D1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1A2A4-9701-5A7C-9DB5-D53C65B63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7977E1-4BFE-6170-F675-BC7578318B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99DD2-F149-E406-04AB-4A2D2686D33C}"/>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8" name="Footer Placeholder 7">
            <a:extLst>
              <a:ext uri="{FF2B5EF4-FFF2-40B4-BE49-F238E27FC236}">
                <a16:creationId xmlns:a16="http://schemas.microsoft.com/office/drawing/2014/main" id="{244D23B3-583E-7309-11B3-667B521DA5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8BB039-18D5-DD86-6086-C09CCA7A676C}"/>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360799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EB16-AE0B-8DBB-920D-6CC414A66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DDF53-74FC-4BC0-C9CB-A997B1AF8E85}"/>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4" name="Footer Placeholder 3">
            <a:extLst>
              <a:ext uri="{FF2B5EF4-FFF2-40B4-BE49-F238E27FC236}">
                <a16:creationId xmlns:a16="http://schemas.microsoft.com/office/drawing/2014/main" id="{C1C136FE-7D2D-13EF-60F2-6A968F16A1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E1567C-532B-FD6E-0415-926BB125973D}"/>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176885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3F3E8-805A-8D82-72D7-C0FFEDBC6F8A}"/>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3" name="Footer Placeholder 2">
            <a:extLst>
              <a:ext uri="{FF2B5EF4-FFF2-40B4-BE49-F238E27FC236}">
                <a16:creationId xmlns:a16="http://schemas.microsoft.com/office/drawing/2014/main" id="{8DDE7210-C3C1-7506-2614-83A48BAC85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CE6D2A-5354-62EC-E75F-C87D62C94D4F}"/>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232699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A9CD-9506-5853-3B84-4E143C9B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EBAE46-E139-BE3B-1B37-8DFE50AF5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975E1-77D6-0C07-FA84-13A9B0370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023A9-08AE-F8E7-B07C-D535D03DE078}"/>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6" name="Footer Placeholder 5">
            <a:extLst>
              <a:ext uri="{FF2B5EF4-FFF2-40B4-BE49-F238E27FC236}">
                <a16:creationId xmlns:a16="http://schemas.microsoft.com/office/drawing/2014/main" id="{38C47295-7E9F-4374-3980-1A9DF51FAF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A3278A-FC35-8E58-0CF3-F7590D0022E4}"/>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15936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10E5-24CF-4E09-F0DB-65A2907AC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4CD9A-EF0D-FE50-B96C-898B30319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88BFAE-C2E3-A25E-DBD3-DE175CBDA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89E33-560E-29F2-78BA-E1FC7072A5B0}"/>
              </a:ext>
            </a:extLst>
          </p:cNvPr>
          <p:cNvSpPr>
            <a:spLocks noGrp="1"/>
          </p:cNvSpPr>
          <p:nvPr>
            <p:ph type="dt" sz="half" idx="10"/>
          </p:nvPr>
        </p:nvSpPr>
        <p:spPr/>
        <p:txBody>
          <a:bodyPr/>
          <a:lstStyle/>
          <a:p>
            <a:fld id="{05611AC5-9855-4506-8FB2-94B5277464C6}" type="datetimeFigureOut">
              <a:rPr lang="en-US" smtClean="0"/>
              <a:t>3/30/23</a:t>
            </a:fld>
            <a:endParaRPr lang="en-US" dirty="0"/>
          </a:p>
        </p:txBody>
      </p:sp>
      <p:sp>
        <p:nvSpPr>
          <p:cNvPr id="6" name="Footer Placeholder 5">
            <a:extLst>
              <a:ext uri="{FF2B5EF4-FFF2-40B4-BE49-F238E27FC236}">
                <a16:creationId xmlns:a16="http://schemas.microsoft.com/office/drawing/2014/main" id="{2FD333E9-1550-FA2B-781A-C61806A84F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3E0B74-14AB-02BF-F4E4-E37EC7F81F92}"/>
              </a:ext>
            </a:extLst>
          </p:cNvPr>
          <p:cNvSpPr>
            <a:spLocks noGrp="1"/>
          </p:cNvSpPr>
          <p:nvPr>
            <p:ph type="sldNum" sz="quarter" idx="12"/>
          </p:nvPr>
        </p:nvSpPr>
        <p:spPr/>
        <p:txBody>
          <a:bodyPr/>
          <a:lstStyle/>
          <a:p>
            <a:fld id="{B2063D27-1924-4B0B-BDB4-4621B68B5BB8}" type="slidenum">
              <a:rPr lang="en-US" smtClean="0"/>
              <a:t>‹#›</a:t>
            </a:fld>
            <a:endParaRPr lang="en-US" dirty="0"/>
          </a:p>
        </p:txBody>
      </p:sp>
    </p:spTree>
    <p:extLst>
      <p:ext uri="{BB962C8B-B14F-4D97-AF65-F5344CB8AC3E}">
        <p14:creationId xmlns:p14="http://schemas.microsoft.com/office/powerpoint/2010/main" val="41661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13221-BB8E-2716-B8A5-760653EE4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B6FC16-CA29-41F5-B8DE-33F947BED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58F06-A347-3A0A-82CE-05BCE3427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11AC5-9855-4506-8FB2-94B5277464C6}" type="datetimeFigureOut">
              <a:rPr lang="en-US" smtClean="0"/>
              <a:t>3/30/23</a:t>
            </a:fld>
            <a:endParaRPr lang="en-US" dirty="0"/>
          </a:p>
        </p:txBody>
      </p:sp>
      <p:sp>
        <p:nvSpPr>
          <p:cNvPr id="5" name="Footer Placeholder 4">
            <a:extLst>
              <a:ext uri="{FF2B5EF4-FFF2-40B4-BE49-F238E27FC236}">
                <a16:creationId xmlns:a16="http://schemas.microsoft.com/office/drawing/2014/main" id="{E7B712F6-49C5-4459-A795-3F573FE37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B036EA-ADD4-AF0C-C767-7E6BC1D64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63D27-1924-4B0B-BDB4-4621B68B5BB8}" type="slidenum">
              <a:rPr lang="en-US" smtClean="0"/>
              <a:t>‹#›</a:t>
            </a:fld>
            <a:endParaRPr lang="en-US" dirty="0"/>
          </a:p>
        </p:txBody>
      </p:sp>
    </p:spTree>
    <p:extLst>
      <p:ext uri="{BB962C8B-B14F-4D97-AF65-F5344CB8AC3E}">
        <p14:creationId xmlns:p14="http://schemas.microsoft.com/office/powerpoint/2010/main" val="225370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cod.uscourts.gov/AttorneyInformation/AttorneyDiscipline.asp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cod.uscourts.gov/AttorneyInformation.asp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pacer@psc.uscourts.gov" TargetMode="External"/><Relationship Id="rId2" Type="http://schemas.openxmlformats.org/officeDocument/2006/relationships/hyperlink" Target="mailto:COD_attorneyservices@cod.uscourts.gov"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egghead23.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447211" y="1257780"/>
            <a:ext cx="7539695" cy="2310312"/>
          </a:xfrm>
        </p:spPr>
        <p:txBody>
          <a:bodyPr>
            <a:normAutofit/>
          </a:bodyPr>
          <a:lstStyle/>
          <a:p>
            <a:r>
              <a:rPr lang="en-US" sz="5200" dirty="0">
                <a:solidFill>
                  <a:schemeClr val="tx2"/>
                </a:solidFill>
              </a:rPr>
              <a:t>Who’s Behind the Curtain?</a:t>
            </a:r>
          </a:p>
        </p:txBody>
      </p:sp>
      <p:sp>
        <p:nvSpPr>
          <p:cNvPr id="3" name="Subtitle 2">
            <a:extLst>
              <a:ext uri="{FF2B5EF4-FFF2-40B4-BE49-F238E27FC236}">
                <a16:creationId xmlns:a16="http://schemas.microsoft.com/office/drawing/2014/main" id="{05E2FEE0-C6C5-98AC-C60F-9C1AE6331BB1}"/>
              </a:ext>
            </a:extLst>
          </p:cNvPr>
          <p:cNvSpPr>
            <a:spLocks noGrp="1"/>
          </p:cNvSpPr>
          <p:nvPr>
            <p:ph type="subTitle" idx="1"/>
          </p:nvPr>
        </p:nvSpPr>
        <p:spPr>
          <a:xfrm>
            <a:off x="2584065" y="3670881"/>
            <a:ext cx="7197202" cy="682079"/>
          </a:xfrm>
        </p:spPr>
        <p:txBody>
          <a:bodyPr>
            <a:normAutofit fontScale="92500"/>
          </a:bodyPr>
          <a:lstStyle/>
          <a:p>
            <a:r>
              <a:rPr lang="en-US" dirty="0">
                <a:solidFill>
                  <a:schemeClr val="tx2"/>
                </a:solidFill>
              </a:rPr>
              <a:t>Insights from the Clerks Who Keep the District Court Running</a:t>
            </a:r>
          </a:p>
        </p:txBody>
      </p:sp>
      <p:sp>
        <p:nvSpPr>
          <p:cNvPr id="4" name="TextBox 3">
            <a:extLst>
              <a:ext uri="{FF2B5EF4-FFF2-40B4-BE49-F238E27FC236}">
                <a16:creationId xmlns:a16="http://schemas.microsoft.com/office/drawing/2014/main" id="{CA5FC278-4C29-7F1A-AB47-FC47E82B438B}"/>
              </a:ext>
            </a:extLst>
          </p:cNvPr>
          <p:cNvSpPr txBox="1"/>
          <p:nvPr/>
        </p:nvSpPr>
        <p:spPr>
          <a:xfrm>
            <a:off x="3054886" y="4455749"/>
            <a:ext cx="6463049"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Presented by supervisors of the District Court Clerk’s Office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Wednesday, April 19,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49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713007" y="5469020"/>
            <a:ext cx="8958469" cy="1384995"/>
          </a:xfrm>
          <a:prstGeom prst="rect">
            <a:avLst/>
          </a:prstGeom>
          <a:noFill/>
        </p:spPr>
        <p:txBody>
          <a:bodyPr wrap="square" rtlCol="0">
            <a:spAutoFit/>
          </a:bodyPr>
          <a:lstStyle/>
          <a:p>
            <a:pPr algn="ctr">
              <a:defRPr/>
            </a:pPr>
            <a:r>
              <a:rPr lang="en-US" sz="2800" dirty="0">
                <a:solidFill>
                  <a:prstClr val="black"/>
                </a:solidFill>
                <a:latin typeface="Calibri" panose="020F0502020204030204"/>
              </a:rPr>
              <a:t>“I WANT </a:t>
            </a:r>
            <a:r>
              <a:rPr lang="en-US" sz="2800" strike="sngStrike" dirty="0">
                <a:solidFill>
                  <a:prstClr val="black"/>
                </a:solidFill>
                <a:latin typeface="Calibri" panose="020F0502020204030204"/>
              </a:rPr>
              <a:t>THE TRUTH </a:t>
            </a:r>
            <a:r>
              <a:rPr lang="en-US" sz="2800" dirty="0">
                <a:solidFill>
                  <a:prstClr val="black"/>
                </a:solidFill>
                <a:latin typeface="Calibri" panose="020F0502020204030204"/>
              </a:rPr>
              <a:t>BEST PRACTICES!”</a:t>
            </a:r>
          </a:p>
          <a:p>
            <a:pPr algn="ct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Tom Cruise,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 Few Good Men</a:t>
            </a:r>
          </a:p>
          <a:p>
            <a:pP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6" y="1177707"/>
            <a:ext cx="9530925" cy="818687"/>
          </a:xfrm>
        </p:spPr>
        <p:txBody>
          <a:bodyPr>
            <a:normAutofit/>
          </a:bodyPr>
          <a:lstStyle/>
          <a:p>
            <a:r>
              <a:rPr lang="en-US" sz="4000" u="sng" dirty="0"/>
              <a:t>Common Misconceptions in Court Operations</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COURT OPERATIONS</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pic>
        <p:nvPicPr>
          <p:cNvPr id="2" name="Picture 1" descr="A person in a suit and tie&#10;&#10;Description automatically generated with low confidence">
            <a:extLst>
              <a:ext uri="{FF2B5EF4-FFF2-40B4-BE49-F238E27FC236}">
                <a16:creationId xmlns:a16="http://schemas.microsoft.com/office/drawing/2014/main" id="{EED8997A-3E28-AD65-3ABC-91C737FAA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360" y="2117293"/>
            <a:ext cx="4961637" cy="3230828"/>
          </a:xfrm>
          <a:prstGeom prst="rect">
            <a:avLst/>
          </a:prstGeom>
        </p:spPr>
      </p:pic>
    </p:spTree>
    <p:extLst>
      <p:ext uri="{BB962C8B-B14F-4D97-AF65-F5344CB8AC3E}">
        <p14:creationId xmlns:p14="http://schemas.microsoft.com/office/powerpoint/2010/main" val="209174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737824" y="1874384"/>
            <a:ext cx="8958469" cy="49552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solidFill>
                  <a:prstClr val="black"/>
                </a:solidFill>
                <a:latin typeface="Calibri" panose="020F0502020204030204"/>
              </a:rPr>
              <a:t>“Can’t court staff cover some of my paralegal’s duties while in court?”</a:t>
            </a:r>
          </a:p>
          <a:p>
            <a:pPr marR="0" lvl="0" algn="l"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rPr>
              <a:t>“It’s OK to arrive</a:t>
            </a:r>
            <a:r>
              <a:rPr kumimoji="0" lang="en-US" sz="2300" b="0" i="0" u="none" strike="noStrike" kern="1200" cap="none" spc="0" normalizeH="0" noProof="0" dirty="0">
                <a:ln>
                  <a:noFill/>
                </a:ln>
                <a:solidFill>
                  <a:prstClr val="black"/>
                </a:solidFill>
                <a:effectLst/>
                <a:uLnTx/>
                <a:uFillTx/>
                <a:latin typeface="Calibri" panose="020F0502020204030204"/>
              </a:rPr>
              <a:t> fo</a:t>
            </a:r>
            <a:r>
              <a:rPr kumimoji="0" lang="en-US" sz="2300" b="0" i="0" u="none" strike="noStrike" kern="1200" cap="none" spc="0" normalizeH="0" baseline="0" noProof="0" dirty="0">
                <a:ln>
                  <a:noFill/>
                </a:ln>
                <a:solidFill>
                  <a:prstClr val="black"/>
                </a:solidFill>
                <a:effectLst/>
                <a:uLnTx/>
                <a:uFillTx/>
                <a:latin typeface="Calibri" panose="020F0502020204030204"/>
              </a:rPr>
              <a:t>r a hearing 2 minutes before the start time.”</a:t>
            </a:r>
          </a:p>
          <a:p>
            <a:pPr marL="914400" lvl="1" indent="-457200">
              <a:buFont typeface="Courier New" panose="02070309020205020404" pitchFamily="49" charset="0"/>
              <a:buChar char="o"/>
              <a:defRPr/>
            </a:pPr>
            <a:r>
              <a:rPr lang="en-US" sz="2300" dirty="0">
                <a:solidFill>
                  <a:prstClr val="black"/>
                </a:solidFill>
              </a:rPr>
              <a:t>This is especially problematic for criminal cases.  You will need time to discuss the case with your client!</a:t>
            </a:r>
          </a:p>
          <a:p>
            <a:pPr marL="914400" lvl="1" indent="-457200">
              <a:buFont typeface="Courier New" panose="02070309020205020404" pitchFamily="49" charset="0"/>
              <a:buChar char="o"/>
              <a:defRPr/>
            </a:pPr>
            <a:r>
              <a:rPr lang="en-US" sz="2300" dirty="0">
                <a:solidFill>
                  <a:prstClr val="black"/>
                </a:solidFill>
              </a:rPr>
              <a:t>If you cannot avoid being late, inform chambers and be sure to apologize once court is in session.</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noProof="0" dirty="0">
                <a:solidFill>
                  <a:prstClr val="black"/>
                </a:solidFill>
                <a:latin typeface="Calibri" panose="020F0502020204030204"/>
              </a:rPr>
              <a:t>“Can’t I sit when addressing the Court or making an objection?”</a:t>
            </a:r>
          </a:p>
          <a:p>
            <a:pPr marR="0" lvl="0" algn="l" defTabSz="914400" rtl="0" eaLnBrk="1" fontAlgn="auto" latinLnBrk="0" hangingPunct="1">
              <a:lnSpc>
                <a:spcPct val="100000"/>
              </a:lnSpc>
              <a:spcBef>
                <a:spcPts val="0"/>
              </a:spcBef>
              <a:spcAft>
                <a:spcPts val="0"/>
              </a:spcAft>
              <a:buClrTx/>
              <a:buSzTx/>
              <a:tabLst/>
              <a:defRPr/>
            </a:pPr>
            <a:endParaRPr lang="en-US" sz="1000" noProof="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solidFill>
                  <a:prstClr val="black"/>
                </a:solidFill>
                <a:latin typeface="Calibri" panose="020F0502020204030204"/>
              </a:rPr>
              <a:t>“It’s OK for me to </a:t>
            </a:r>
            <a:r>
              <a:rPr kumimoji="0" lang="en-US" sz="2300" b="0" i="0" u="none" strike="noStrike" kern="1200" cap="none" spc="0" normalizeH="0" baseline="0" dirty="0">
                <a:ln>
                  <a:noFill/>
                </a:ln>
                <a:solidFill>
                  <a:prstClr val="black"/>
                </a:solidFill>
                <a:effectLst/>
                <a:uLnTx/>
                <a:uFillTx/>
                <a:latin typeface="Calibri" panose="020F0502020204030204"/>
              </a:rPr>
              <a:t>interrupt opposing counsel or bypass the Court</a:t>
            </a:r>
            <a:r>
              <a:rPr kumimoji="0" lang="en-US" sz="2300" b="0" i="0" u="none" strike="noStrike" kern="1200" cap="none" spc="0" normalizeH="0" dirty="0">
                <a:ln>
                  <a:noFill/>
                </a:ln>
                <a:solidFill>
                  <a:prstClr val="black"/>
                </a:solidFill>
                <a:effectLst/>
                <a:uLnTx/>
                <a:uFillTx/>
                <a:latin typeface="Calibri" panose="020F0502020204030204"/>
              </a:rPr>
              <a:t> to address opposing counsel directly.”</a:t>
            </a:r>
          </a:p>
          <a:p>
            <a:pPr marL="914400" lvl="1" indent="-457200">
              <a:buFont typeface="Courier New" panose="02070309020205020404" pitchFamily="49" charset="0"/>
              <a:buChar char="o"/>
              <a:defRPr/>
            </a:pPr>
            <a:r>
              <a:rPr lang="en-US" sz="2300" dirty="0">
                <a:solidFill>
                  <a:prstClr val="black"/>
                </a:solidFill>
              </a:rPr>
              <a:t>Court reporters and interpreters cannot follow!</a:t>
            </a:r>
          </a:p>
          <a:p>
            <a:pPr marL="914400" lvl="1" indent="-457200">
              <a:buFont typeface="Courier New" panose="02070309020205020404" pitchFamily="49" charset="0"/>
              <a:buChar char="o"/>
              <a:defRPr/>
            </a:pPr>
            <a:r>
              <a:rPr lang="en-US" sz="2300" dirty="0">
                <a:solidFill>
                  <a:prstClr val="black"/>
                </a:solidFill>
              </a:rPr>
              <a:t>Doing so makes for a potentially messy record. </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dirty="0">
                <a:solidFill>
                  <a:prstClr val="black"/>
                </a:solidFill>
                <a:latin typeface="Calibri" panose="020F0502020204030204"/>
              </a:rPr>
              <a:t>“Well, if I can do it in state court, can’t I do it here?”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6" y="1027284"/>
            <a:ext cx="9530925" cy="818687"/>
          </a:xfrm>
        </p:spPr>
        <p:txBody>
          <a:bodyPr>
            <a:normAutofit/>
          </a:bodyPr>
          <a:lstStyle/>
          <a:p>
            <a:r>
              <a:rPr lang="en-US" sz="4000" u="sng" dirty="0"/>
              <a:t>Common Misconceptions in Court Ops</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COURT OPERATIONS</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97597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535129" y="1900160"/>
            <a:ext cx="9530925" cy="4493538"/>
          </a:xfrm>
          <a:prstGeom prst="rect">
            <a:avLst/>
          </a:prstGeom>
          <a:noFill/>
        </p:spPr>
        <p:txBody>
          <a:bodyPr wrap="square" rtlCol="0">
            <a:spAutoFit/>
          </a:bodyPr>
          <a:lstStyle/>
          <a:p>
            <a:pPr marL="457200" lvl="0" indent="-457200">
              <a:buFont typeface="Arial" panose="020B0604020202020204" pitchFamily="34" charset="0"/>
              <a:buChar char="•"/>
              <a:defRPr/>
            </a:pPr>
            <a:r>
              <a:rPr lang="en-US" sz="2600" dirty="0">
                <a:solidFill>
                  <a:prstClr val="black"/>
                </a:solidFill>
              </a:rPr>
              <a:t>Read pertinent orders issued on your case.</a:t>
            </a:r>
          </a:p>
          <a:p>
            <a:pPr lvl="0">
              <a:defRPr/>
            </a:pPr>
            <a:endParaRPr lang="en-US" sz="2600" dirty="0">
              <a:solidFill>
                <a:prstClr val="black"/>
              </a:solidFill>
            </a:endParaRPr>
          </a:p>
          <a:p>
            <a:pPr marL="457200" lvl="0" indent="-457200">
              <a:buFont typeface="Arial" panose="020B0604020202020204" pitchFamily="34" charset="0"/>
              <a:buChar char="•"/>
              <a:defRPr/>
            </a:pPr>
            <a:r>
              <a:rPr lang="en-US" sz="2600" dirty="0">
                <a:solidFill>
                  <a:prstClr val="black"/>
                </a:solidFill>
              </a:rPr>
              <a:t>Know local &amp; federal rules. </a:t>
            </a:r>
          </a:p>
          <a:p>
            <a:pPr lvl="0">
              <a:defRPr/>
            </a:pPr>
            <a:endParaRPr lang="en-US" sz="2600" dirty="0">
              <a:solidFill>
                <a:prstClr val="black"/>
              </a:solidFill>
            </a:endParaRPr>
          </a:p>
          <a:p>
            <a:pPr marL="457200" lvl="0" indent="-457200">
              <a:buFont typeface="Arial" panose="020B0604020202020204" pitchFamily="34" charset="0"/>
              <a:buChar char="•"/>
              <a:defRPr/>
            </a:pPr>
            <a:r>
              <a:rPr lang="en-US" sz="2600" dirty="0">
                <a:solidFill>
                  <a:prstClr val="black"/>
                </a:solidFill>
              </a:rPr>
              <a:t>Read judge’s practice standards.</a:t>
            </a:r>
          </a:p>
          <a:p>
            <a:pPr lvl="0">
              <a:defRPr/>
            </a:pPr>
            <a:endParaRPr lang="en-US" sz="2600" dirty="0">
              <a:solidFill>
                <a:prstClr val="black"/>
              </a:solidFill>
            </a:endParaRPr>
          </a:p>
          <a:p>
            <a:pPr marL="457200" lvl="0" indent="-457200">
              <a:buFont typeface="Arial" panose="020B0604020202020204" pitchFamily="34" charset="0"/>
              <a:buChar char="•"/>
              <a:defRPr/>
            </a:pPr>
            <a:r>
              <a:rPr lang="en-US" sz="2600" dirty="0">
                <a:solidFill>
                  <a:prstClr val="black"/>
                </a:solidFill>
              </a:rPr>
              <a:t>File a motion if you wish to appear remotely.</a:t>
            </a:r>
          </a:p>
          <a:p>
            <a:pPr lvl="0">
              <a:defRPr/>
            </a:pPr>
            <a:endParaRPr lang="en-US" sz="2600" dirty="0">
              <a:solidFill>
                <a:prstClr val="black"/>
              </a:solidFill>
            </a:endParaRPr>
          </a:p>
          <a:p>
            <a:pPr marL="457200" lvl="0" indent="-457200">
              <a:buFont typeface="Arial" panose="020B0604020202020204" pitchFamily="34" charset="0"/>
              <a:buChar char="•"/>
              <a:defRPr/>
            </a:pPr>
            <a:r>
              <a:rPr lang="en-US" sz="2600" dirty="0">
                <a:solidFill>
                  <a:prstClr val="black"/>
                </a:solidFill>
              </a:rPr>
              <a:t>Book a tech training in advance with CRD.</a:t>
            </a:r>
          </a:p>
          <a:p>
            <a:pPr lvl="0">
              <a:defRPr/>
            </a:pPr>
            <a:endParaRPr lang="en-US" sz="2600" dirty="0">
              <a:solidFill>
                <a:prstClr val="black"/>
              </a:solidFill>
            </a:endParaRPr>
          </a:p>
          <a:p>
            <a:pPr marL="457200" lvl="0" indent="-457200">
              <a:buFont typeface="Arial" panose="020B0604020202020204" pitchFamily="34" charset="0"/>
              <a:buChar char="•"/>
              <a:defRPr/>
            </a:pPr>
            <a:r>
              <a:rPr lang="en-US" sz="2600" dirty="0">
                <a:solidFill>
                  <a:prstClr val="black"/>
                </a:solidFill>
              </a:rPr>
              <a:t>Present professionally before the Court, even if a remote hearing.</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6" y="1027284"/>
            <a:ext cx="9530925" cy="818687"/>
          </a:xfrm>
        </p:spPr>
        <p:txBody>
          <a:bodyPr>
            <a:normAutofit/>
          </a:bodyPr>
          <a:lstStyle/>
          <a:p>
            <a:r>
              <a:rPr lang="en-US" sz="4000" u="sng" dirty="0"/>
              <a:t>Suggestions for Success in the Courtroom</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COURT OPERATIONS</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07305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535129" y="1900160"/>
            <a:ext cx="9530925" cy="4924425"/>
          </a:xfrm>
          <a:prstGeom prst="rect">
            <a:avLst/>
          </a:prstGeom>
          <a:noFill/>
        </p:spPr>
        <p:txBody>
          <a:bodyPr wrap="square" rtlCol="0">
            <a:spAutoFit/>
          </a:bodyPr>
          <a:lstStyle/>
          <a:p>
            <a:pPr marL="457200" lvl="0" indent="-457200">
              <a:buFont typeface="Arial" panose="020B0604020202020204" pitchFamily="34" charset="0"/>
              <a:buChar char="•"/>
              <a:defRPr/>
            </a:pPr>
            <a:r>
              <a:rPr lang="en-US" sz="2600" dirty="0">
                <a:solidFill>
                  <a:prstClr val="black"/>
                </a:solidFill>
              </a:rPr>
              <a:t>Court is not required to provide interpreters for civil matters</a:t>
            </a:r>
          </a:p>
          <a:p>
            <a:pPr marL="914400" lvl="1" indent="-457200">
              <a:buFont typeface="Courier New" panose="02070309020205020404" pitchFamily="49" charset="0"/>
              <a:buChar char="o"/>
              <a:defRPr/>
            </a:pPr>
            <a:r>
              <a:rPr lang="en-US" sz="2600" dirty="0">
                <a:solidFill>
                  <a:prstClr val="black"/>
                </a:solidFill>
              </a:rPr>
              <a:t>EXCEPTION #1:  cases instituted by the government</a:t>
            </a:r>
          </a:p>
          <a:p>
            <a:pPr marL="914400" lvl="1" indent="-457200">
              <a:buFont typeface="Courier New" panose="02070309020205020404" pitchFamily="49" charset="0"/>
              <a:buChar char="o"/>
              <a:defRPr/>
            </a:pPr>
            <a:r>
              <a:rPr lang="en-US" sz="2600" dirty="0">
                <a:solidFill>
                  <a:prstClr val="black"/>
                </a:solidFill>
              </a:rPr>
              <a:t>EXCEPTION #2:  cases involving hearing-impaired parties</a:t>
            </a:r>
          </a:p>
          <a:p>
            <a:pPr lvl="0">
              <a:defRPr/>
            </a:pPr>
            <a:endParaRPr lang="en-US" sz="1400" dirty="0">
              <a:solidFill>
                <a:prstClr val="black"/>
              </a:solidFill>
            </a:endParaRPr>
          </a:p>
          <a:p>
            <a:pPr marL="457200" lvl="0" indent="-457200">
              <a:buFont typeface="Arial" panose="020B0604020202020204" pitchFamily="34" charset="0"/>
              <a:buChar char="•"/>
              <a:defRPr/>
            </a:pPr>
            <a:r>
              <a:rPr lang="en-US" sz="2600" dirty="0">
                <a:solidFill>
                  <a:prstClr val="black"/>
                </a:solidFill>
              </a:rPr>
              <a:t>Slow down and speak clearly for court reporters and interpreters.</a:t>
            </a:r>
          </a:p>
          <a:p>
            <a:pPr lvl="0">
              <a:defRPr/>
            </a:pPr>
            <a:r>
              <a:rPr lang="en-US" sz="2600" dirty="0">
                <a:solidFill>
                  <a:prstClr val="black"/>
                </a:solidFill>
              </a:rPr>
              <a:t> </a:t>
            </a:r>
          </a:p>
          <a:p>
            <a:pPr marL="457200" lvl="0" indent="-457200">
              <a:buFont typeface="Arial" panose="020B0604020202020204" pitchFamily="34" charset="0"/>
              <a:buChar char="•"/>
              <a:defRPr/>
            </a:pPr>
            <a:r>
              <a:rPr lang="en-US" sz="2600" dirty="0">
                <a:solidFill>
                  <a:prstClr val="black"/>
                </a:solidFill>
              </a:rPr>
              <a:t>Upon appeal, transcript requests should be immediately filed in both district and circuit (appellate) court.</a:t>
            </a:r>
          </a:p>
          <a:p>
            <a:pPr marL="914400" lvl="1" indent="-457200">
              <a:buFont typeface="Courier New" panose="02070309020205020404" pitchFamily="49" charset="0"/>
              <a:buChar char="o"/>
              <a:defRPr/>
            </a:pPr>
            <a:r>
              <a:rPr lang="en-US" sz="2600" dirty="0">
                <a:solidFill>
                  <a:prstClr val="black"/>
                </a:solidFill>
              </a:rPr>
              <a:t>Complete Transcript Order Form (TOF) accurately.</a:t>
            </a:r>
          </a:p>
          <a:p>
            <a:pPr marL="914400" lvl="1" indent="-457200">
              <a:buFont typeface="Courier New" panose="02070309020205020404" pitchFamily="49" charset="0"/>
              <a:buChar char="o"/>
              <a:defRPr/>
            </a:pPr>
            <a:r>
              <a:rPr lang="en-US" sz="2600" dirty="0">
                <a:solidFill>
                  <a:prstClr val="black"/>
                </a:solidFill>
              </a:rPr>
              <a:t>CJA Panel attorneys should file TOF </a:t>
            </a:r>
            <a:r>
              <a:rPr lang="en-US" sz="2600" u="sng" dirty="0">
                <a:solidFill>
                  <a:prstClr val="black"/>
                </a:solidFill>
              </a:rPr>
              <a:t>and</a:t>
            </a:r>
            <a:r>
              <a:rPr lang="en-US" sz="2600" dirty="0">
                <a:solidFill>
                  <a:prstClr val="black"/>
                </a:solidFill>
              </a:rPr>
              <a:t> </a:t>
            </a:r>
            <a:r>
              <a:rPr lang="en-US" sz="2600" dirty="0" err="1">
                <a:solidFill>
                  <a:prstClr val="black"/>
                </a:solidFill>
              </a:rPr>
              <a:t>eVoucher</a:t>
            </a:r>
            <a:r>
              <a:rPr lang="en-US" sz="2600" dirty="0">
                <a:solidFill>
                  <a:prstClr val="black"/>
                </a:solidFill>
              </a:rPr>
              <a:t> documentation.</a:t>
            </a:r>
          </a:p>
          <a:p>
            <a:pPr lvl="0">
              <a:defRPr/>
            </a:pPr>
            <a:endParaRPr lang="en-US" sz="1400" dirty="0">
              <a:solidFill>
                <a:prstClr val="black"/>
              </a:solidFill>
            </a:endParaRPr>
          </a:p>
          <a:p>
            <a:pPr marL="457200" lvl="0" indent="-457200">
              <a:buFont typeface="Arial" panose="020B0604020202020204" pitchFamily="34" charset="0"/>
              <a:buChar char="•"/>
              <a:defRPr/>
            </a:pPr>
            <a:r>
              <a:rPr lang="en-US" sz="2600" dirty="0">
                <a:solidFill>
                  <a:prstClr val="black"/>
                </a:solidFill>
              </a:rPr>
              <a:t>Be kind to court staff!</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6" y="1027284"/>
            <a:ext cx="9530925" cy="818687"/>
          </a:xfrm>
        </p:spPr>
        <p:txBody>
          <a:bodyPr>
            <a:normAutofit fontScale="90000"/>
          </a:bodyPr>
          <a:lstStyle/>
          <a:p>
            <a:r>
              <a:rPr lang="en-US" sz="4000" u="sng" dirty="0"/>
              <a:t>Suggestions for Success in the Courtroom (cont’d)</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COURT OPERATIONS</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2140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412818" y="990674"/>
            <a:ext cx="7539695" cy="523220"/>
          </a:xfrm>
        </p:spPr>
        <p:txBody>
          <a:bodyPr>
            <a:normAutofit fontScale="90000"/>
          </a:bodyPr>
          <a:lstStyle/>
          <a:p>
            <a:r>
              <a:rPr lang="en-US" sz="4400" b="1" dirty="0"/>
              <a:t>ATTORNEY SERVICES</a:t>
            </a:r>
            <a:endParaRPr lang="en-US" sz="8000" b="1" dirty="0">
              <a:solidFill>
                <a:schemeClr val="tx2"/>
              </a:solidFill>
            </a:endParaRPr>
          </a:p>
        </p:txBody>
      </p:sp>
      <p:sp>
        <p:nvSpPr>
          <p:cNvPr id="3" name="Content Placeholder 2">
            <a:extLst>
              <a:ext uri="{FF2B5EF4-FFF2-40B4-BE49-F238E27FC236}">
                <a16:creationId xmlns:a16="http://schemas.microsoft.com/office/drawing/2014/main" id="{B5BAE823-E9DC-6E6C-1D5C-8098BE30B1FC}"/>
              </a:ext>
            </a:extLst>
          </p:cNvPr>
          <p:cNvSpPr txBox="1">
            <a:spLocks/>
          </p:cNvSpPr>
          <p:nvPr/>
        </p:nvSpPr>
        <p:spPr>
          <a:xfrm>
            <a:off x="3315694" y="1068660"/>
            <a:ext cx="7824065" cy="4860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endParaRPr lang="en-US" sz="1100" dirty="0"/>
          </a:p>
        </p:txBody>
      </p:sp>
      <p:pic>
        <p:nvPicPr>
          <p:cNvPr id="7" name="Picture 6" descr="A picture containing indoor, furniture, seat, chair&#10;&#10;Description automatically generated">
            <a:extLst>
              <a:ext uri="{FF2B5EF4-FFF2-40B4-BE49-F238E27FC236}">
                <a16:creationId xmlns:a16="http://schemas.microsoft.com/office/drawing/2014/main" id="{699FBA89-5561-6735-E239-474CACF22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156" y="1800331"/>
            <a:ext cx="5967382" cy="4186074"/>
          </a:xfrm>
          <a:prstGeom prst="rect">
            <a:avLst/>
          </a:prstGeom>
        </p:spPr>
      </p:pic>
    </p:spTree>
    <p:extLst>
      <p:ext uri="{BB962C8B-B14F-4D97-AF65-F5344CB8AC3E}">
        <p14:creationId xmlns:p14="http://schemas.microsoft.com/office/powerpoint/2010/main" val="29084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Box 3">
            <a:extLst>
              <a:ext uri="{FF2B5EF4-FFF2-40B4-BE49-F238E27FC236}">
                <a16:creationId xmlns:a16="http://schemas.microsoft.com/office/drawing/2014/main" id="{5D2D963B-8005-E50D-2574-00FCBC1C4A2D}"/>
              </a:ext>
            </a:extLst>
          </p:cNvPr>
          <p:cNvSpPr txBox="1"/>
          <p:nvPr/>
        </p:nvSpPr>
        <p:spPr>
          <a:xfrm>
            <a:off x="476712" y="1367624"/>
            <a:ext cx="11238270" cy="5262979"/>
          </a:xfrm>
          <a:prstGeom prst="rect">
            <a:avLst/>
          </a:prstGeom>
          <a:noFill/>
        </p:spPr>
        <p:txBody>
          <a:bodyPr wrap="square" rtlCol="0">
            <a:spAutoFit/>
          </a:bodyPr>
          <a:lstStyle/>
          <a:p>
            <a:endParaRPr lang="en-US" sz="2400" b="1" dirty="0"/>
          </a:p>
          <a:p>
            <a:pPr marL="171450" indent="-171450">
              <a:buFont typeface="Arial" panose="020B0604020202020204" pitchFamily="34" charset="0"/>
              <a:buChar char="•"/>
            </a:pPr>
            <a:r>
              <a:rPr lang="en-US" sz="2400" dirty="0"/>
              <a:t>Mark Fredrickson, Legal Specialist - 2006</a:t>
            </a:r>
          </a:p>
          <a:p>
            <a:pPr marL="914400" lvl="1" indent="-457200">
              <a:buFont typeface="Courier New" panose="02070309020205020404" pitchFamily="49" charset="0"/>
              <a:buChar char="o"/>
            </a:pPr>
            <a:r>
              <a:rPr lang="en-US" sz="2400" dirty="0"/>
              <a:t>Attorney (inactive), former law clerk in TX federal court</a:t>
            </a:r>
          </a:p>
          <a:p>
            <a:pPr marL="914400" lvl="1" indent="-457200">
              <a:buFont typeface="Courier New" panose="02070309020205020404" pitchFamily="49" charset="0"/>
              <a:buChar char="o"/>
            </a:pPr>
            <a:r>
              <a:rPr lang="en-US" sz="2400" dirty="0"/>
              <a:t>Attorney Admissions &amp; Discipline guru</a:t>
            </a:r>
          </a:p>
          <a:p>
            <a:endParaRPr lang="en-US" sz="2400" dirty="0"/>
          </a:p>
          <a:p>
            <a:pPr marL="171450" indent="-171450">
              <a:buFont typeface="Arial" panose="020B0604020202020204" pitchFamily="34" charset="0"/>
              <a:buChar char="•"/>
            </a:pPr>
            <a:r>
              <a:rPr lang="en-US" sz="2400" dirty="0"/>
              <a:t>Ashley Sheehan, Paralegal - 2021</a:t>
            </a:r>
          </a:p>
          <a:p>
            <a:pPr marL="914400" lvl="1" indent="-457200">
              <a:buFont typeface="Courier New" panose="02070309020205020404" pitchFamily="49" charset="0"/>
              <a:buChar char="o"/>
            </a:pPr>
            <a:r>
              <a:rPr lang="en-US" sz="2400" dirty="0"/>
              <a:t>Paralegal at insurance defense law firm</a:t>
            </a:r>
          </a:p>
          <a:p>
            <a:pPr marL="914400" lvl="1" indent="-457200">
              <a:buFont typeface="Courier New" panose="02070309020205020404" pitchFamily="49" charset="0"/>
              <a:buChar char="o"/>
            </a:pPr>
            <a:r>
              <a:rPr lang="en-US" sz="2400" dirty="0"/>
              <a:t>Pro Bono Panel &amp; PACER Exemptions</a:t>
            </a:r>
          </a:p>
          <a:p>
            <a:pPr marL="171450" indent="-171450">
              <a:buFont typeface="Arial" panose="020B0604020202020204" pitchFamily="34" charset="0"/>
              <a:buChar char="•"/>
            </a:pPr>
            <a:endParaRPr lang="en-US" sz="2400" b="1" dirty="0"/>
          </a:p>
          <a:p>
            <a:pPr marL="171450" indent="-171450">
              <a:buFont typeface="Arial" panose="020B0604020202020204" pitchFamily="34" charset="0"/>
              <a:buChar char="•"/>
            </a:pPr>
            <a:r>
              <a:rPr lang="en-US" sz="2400" dirty="0"/>
              <a:t>High profile functionalities</a:t>
            </a:r>
          </a:p>
          <a:p>
            <a:pPr marL="914400" lvl="1" indent="-457200">
              <a:buFont typeface="Courier New" panose="02070309020205020404" pitchFamily="49" charset="0"/>
              <a:buChar char="o"/>
            </a:pPr>
            <a:r>
              <a:rPr lang="en-US" sz="2400" dirty="0"/>
              <a:t>New Bar admissions or reinstatement from admin removal</a:t>
            </a:r>
          </a:p>
          <a:p>
            <a:pPr marL="914400" lvl="1" indent="-457200">
              <a:buFont typeface="Courier New" panose="02070309020205020404" pitchFamily="49" charset="0"/>
              <a:buChar char="o"/>
            </a:pPr>
            <a:r>
              <a:rPr lang="en-US" sz="2400" dirty="0"/>
              <a:t>CM/ECF troubleshooting</a:t>
            </a:r>
          </a:p>
          <a:p>
            <a:pPr marL="1371600" lvl="2" indent="-457200">
              <a:buFont typeface="Wingdings" panose="05000000000000000000" pitchFamily="2" charset="2"/>
              <a:buChar char="§"/>
            </a:pPr>
            <a:r>
              <a:rPr lang="en-US" sz="2400" dirty="0"/>
              <a:t>Inability to access docketing events</a:t>
            </a:r>
          </a:p>
          <a:p>
            <a:pPr marL="914400" lvl="1" indent="-457200">
              <a:buFont typeface="Courier New" panose="02070309020205020404" pitchFamily="49" charset="0"/>
              <a:buChar char="o"/>
            </a:pPr>
            <a:r>
              <a:rPr lang="en-US" sz="2400" dirty="0"/>
              <a:t>Bill of Costs hearings</a:t>
            </a:r>
          </a:p>
        </p:txBody>
      </p:sp>
      <p:sp>
        <p:nvSpPr>
          <p:cNvPr id="9" name="Title 5">
            <a:extLst>
              <a:ext uri="{FF2B5EF4-FFF2-40B4-BE49-F238E27FC236}">
                <a16:creationId xmlns:a16="http://schemas.microsoft.com/office/drawing/2014/main" id="{856D9B24-64EC-C67D-7E98-70E9709CCB44}"/>
              </a:ext>
            </a:extLst>
          </p:cNvPr>
          <p:cNvSpPr>
            <a:spLocks noGrp="1"/>
          </p:cNvSpPr>
          <p:nvPr>
            <p:ph type="ctrTitle"/>
          </p:nvPr>
        </p:nvSpPr>
        <p:spPr>
          <a:xfrm>
            <a:off x="1523847" y="690101"/>
            <a:ext cx="9144000" cy="677523"/>
          </a:xfrm>
        </p:spPr>
        <p:txBody>
          <a:bodyPr>
            <a:normAutofit/>
          </a:bodyPr>
          <a:lstStyle/>
          <a:p>
            <a:r>
              <a:rPr lang="en-US" sz="4000" u="sng" dirty="0"/>
              <a:t>Edward P. Butler, Legal Officer</a:t>
            </a:r>
          </a:p>
        </p:txBody>
      </p:sp>
      <p:sp>
        <p:nvSpPr>
          <p:cNvPr id="11" name="Title 1">
            <a:extLst>
              <a:ext uri="{FF2B5EF4-FFF2-40B4-BE49-F238E27FC236}">
                <a16:creationId xmlns:a16="http://schemas.microsoft.com/office/drawing/2014/main" id="{08A8094B-483F-C009-38A2-F94DB046BB57}"/>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9612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aphicFrame>
        <p:nvGraphicFramePr>
          <p:cNvPr id="3" name="Table 4">
            <a:extLst>
              <a:ext uri="{FF2B5EF4-FFF2-40B4-BE49-F238E27FC236}">
                <a16:creationId xmlns:a16="http://schemas.microsoft.com/office/drawing/2014/main" id="{C61ED508-3A08-B17E-06D0-461062EE3871}"/>
              </a:ext>
            </a:extLst>
          </p:cNvPr>
          <p:cNvGraphicFramePr>
            <a:graphicFrameLocks noGrp="1"/>
          </p:cNvGraphicFramePr>
          <p:nvPr>
            <p:extLst>
              <p:ext uri="{D42A27DB-BD31-4B8C-83A1-F6EECF244321}">
                <p14:modId xmlns:p14="http://schemas.microsoft.com/office/powerpoint/2010/main" val="165576664"/>
              </p:ext>
            </p:extLst>
          </p:nvPr>
        </p:nvGraphicFramePr>
        <p:xfrm>
          <a:off x="1279351" y="1065475"/>
          <a:ext cx="9875416" cy="4707171"/>
        </p:xfrm>
        <a:graphic>
          <a:graphicData uri="http://schemas.openxmlformats.org/drawingml/2006/table">
            <a:tbl>
              <a:tblPr firstRow="1" bandRow="1">
                <a:tableStyleId>{5C22544A-7EE6-4342-B048-85BDC9FD1C3A}</a:tableStyleId>
              </a:tblPr>
              <a:tblGrid>
                <a:gridCol w="4937708">
                  <a:extLst>
                    <a:ext uri="{9D8B030D-6E8A-4147-A177-3AD203B41FA5}">
                      <a16:colId xmlns:a16="http://schemas.microsoft.com/office/drawing/2014/main" val="705525884"/>
                    </a:ext>
                  </a:extLst>
                </a:gridCol>
                <a:gridCol w="4937708">
                  <a:extLst>
                    <a:ext uri="{9D8B030D-6E8A-4147-A177-3AD203B41FA5}">
                      <a16:colId xmlns:a16="http://schemas.microsoft.com/office/drawing/2014/main" val="2574647025"/>
                    </a:ext>
                  </a:extLst>
                </a:gridCol>
              </a:tblGrid>
              <a:tr h="7823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Duties Supporting Court Operations Include: </a:t>
                      </a:r>
                    </a:p>
                  </a:txBody>
                  <a:tcPr/>
                </a:tc>
                <a:tc hMerge="1">
                  <a:txBody>
                    <a:bodyPr/>
                    <a:lstStyle/>
                    <a:p>
                      <a:endParaRPr lang="en-US" dirty="0"/>
                    </a:p>
                  </a:txBody>
                  <a:tcPr/>
                </a:tc>
                <a:extLst>
                  <a:ext uri="{0D108BD9-81ED-4DB2-BD59-A6C34878D82A}">
                    <a16:rowId xmlns:a16="http://schemas.microsoft.com/office/drawing/2014/main" val="2448135671"/>
                  </a:ext>
                </a:extLst>
              </a:tr>
              <a:tr h="78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Attorney Admissions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Attorney Discipline</a:t>
                      </a:r>
                    </a:p>
                  </a:txBody>
                  <a:tcPr/>
                </a:tc>
                <a:extLst>
                  <a:ext uri="{0D108BD9-81ED-4DB2-BD59-A6C34878D82A}">
                    <a16:rowId xmlns:a16="http://schemas.microsoft.com/office/drawing/2014/main" val="1370098898"/>
                  </a:ext>
                </a:extLst>
              </a:tr>
              <a:tr h="795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Certificates of Good Standing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Letters of Disciplinary History</a:t>
                      </a:r>
                    </a:p>
                  </a:txBody>
                  <a:tcPr/>
                </a:tc>
                <a:tc>
                  <a:txBody>
                    <a:bodyPr/>
                    <a:lstStyle/>
                    <a:p>
                      <a:r>
                        <a:rPr lang="en-US" sz="1800" dirty="0"/>
                        <a:t>- Biennial / Renewal Fee process</a:t>
                      </a:r>
                    </a:p>
                  </a:txBody>
                  <a:tcPr/>
                </a:tc>
                <a:extLst>
                  <a:ext uri="{0D108BD9-81ED-4DB2-BD59-A6C34878D82A}">
                    <a16:rowId xmlns:a16="http://schemas.microsoft.com/office/drawing/2014/main" val="3840822105"/>
                  </a:ext>
                </a:extLst>
              </a:tr>
              <a:tr h="78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CM/ECF problem solving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Pro Se E-filing registration</a:t>
                      </a:r>
                    </a:p>
                  </a:txBody>
                  <a:tcPr/>
                </a:tc>
                <a:extLst>
                  <a:ext uri="{0D108BD9-81ED-4DB2-BD59-A6C34878D82A}">
                    <a16:rowId xmlns:a16="http://schemas.microsoft.com/office/drawing/2014/main" val="599473202"/>
                  </a:ext>
                </a:extLst>
              </a:tr>
              <a:tr h="78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Civil Pro Bono Panel program</a:t>
                      </a:r>
                    </a:p>
                  </a:txBody>
                  <a:tcPr/>
                </a:tc>
                <a:tc>
                  <a:txBody>
                    <a:bodyPr/>
                    <a:lstStyle/>
                    <a:p>
                      <a:r>
                        <a:rPr lang="en-US" sz="1800" dirty="0"/>
                        <a:t>- Bills of Costs hearings </a:t>
                      </a:r>
                    </a:p>
                  </a:txBody>
                  <a:tcPr/>
                </a:tc>
                <a:extLst>
                  <a:ext uri="{0D108BD9-81ED-4DB2-BD59-A6C34878D82A}">
                    <a16:rowId xmlns:a16="http://schemas.microsoft.com/office/drawing/2014/main" val="575937870"/>
                  </a:ext>
                </a:extLst>
              </a:tr>
              <a:tr h="782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General attorney troubleshooting</a:t>
                      </a:r>
                    </a:p>
                  </a:txBody>
                  <a:tcPr/>
                </a:tc>
                <a:tc>
                  <a:txBody>
                    <a:bodyPr/>
                    <a:lstStyle/>
                    <a:p>
                      <a:r>
                        <a:rPr lang="en-US" sz="1800" dirty="0"/>
                        <a:t>- Naturalization ceremonies</a:t>
                      </a:r>
                    </a:p>
                  </a:txBody>
                  <a:tcPr/>
                </a:tc>
                <a:extLst>
                  <a:ext uri="{0D108BD9-81ED-4DB2-BD59-A6C34878D82A}">
                    <a16:rowId xmlns:a16="http://schemas.microsoft.com/office/drawing/2014/main" val="2130559062"/>
                  </a:ext>
                </a:extLst>
              </a:tr>
            </a:tbl>
          </a:graphicData>
        </a:graphic>
      </p:graphicFrame>
      <p:sp>
        <p:nvSpPr>
          <p:cNvPr id="2" name="Title 1">
            <a:extLst>
              <a:ext uri="{FF2B5EF4-FFF2-40B4-BE49-F238E27FC236}">
                <a16:creationId xmlns:a16="http://schemas.microsoft.com/office/drawing/2014/main" id="{2F27CA39-E394-029F-BC90-B593E61ACC7B}"/>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1011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476712" y="1367624"/>
            <a:ext cx="11238270" cy="5262979"/>
          </a:xfrm>
          <a:prstGeom prst="rect">
            <a:avLst/>
          </a:prstGeom>
          <a:noFill/>
        </p:spPr>
        <p:txBody>
          <a:bodyPr wrap="square" rtlCol="0">
            <a:spAutoFit/>
          </a:bodyPr>
          <a:lstStyle/>
          <a:p>
            <a:pPr marL="457200" indent="-457200">
              <a:buFont typeface="Arial" panose="020B0604020202020204" pitchFamily="34" charset="0"/>
              <a:buChar char="•"/>
            </a:pPr>
            <a:r>
              <a:rPr lang="en-US" sz="1600" b="1" dirty="0">
                <a:solidFill>
                  <a:srgbClr val="0070C0"/>
                </a:solidFill>
              </a:rPr>
              <a:t>My ECF problem is easily solved by calling the Clerk’s Office.</a:t>
            </a:r>
          </a:p>
          <a:p>
            <a:pPr lvl="1"/>
            <a:r>
              <a:rPr lang="en-US" sz="1600" b="1" dirty="0"/>
              <a:t>	</a:t>
            </a:r>
            <a:r>
              <a:rPr lang="en-US" sz="1600" b="1" u="sng" dirty="0"/>
              <a:t>NO</a:t>
            </a:r>
            <a:r>
              <a:rPr lang="en-US" sz="1600" dirty="0"/>
              <a:t>.</a:t>
            </a:r>
            <a:r>
              <a:rPr lang="en-US" sz="1600" b="1" dirty="0"/>
              <a:t>  </a:t>
            </a:r>
            <a:r>
              <a:rPr lang="en-US" sz="1600" dirty="0"/>
              <a:t>PACER is now the Overlord – call the “Mother Ship” </a:t>
            </a:r>
            <a:r>
              <a:rPr lang="en-US" sz="1600" u="sng" dirty="0"/>
              <a:t>first</a:t>
            </a:r>
            <a:r>
              <a:rPr lang="en-US" sz="1600" dirty="0"/>
              <a:t>.</a:t>
            </a:r>
          </a:p>
          <a:p>
            <a:pPr lvl="1"/>
            <a:endParaRPr lang="en-US" sz="1600" dirty="0"/>
          </a:p>
          <a:p>
            <a:pPr lvl="1"/>
            <a:r>
              <a:rPr lang="en-US" sz="1600" dirty="0"/>
              <a:t>	CM/ECF is now a part of PACER (“NextGen”).  If you have a CM/ECF problem, call (800) 676-6856. </a:t>
            </a:r>
          </a:p>
          <a:p>
            <a:pPr lvl="1"/>
            <a:r>
              <a:rPr lang="en-US" sz="1600" dirty="0"/>
              <a:t>              -  Forgotten Username/Password</a:t>
            </a:r>
          </a:p>
          <a:p>
            <a:pPr lvl="1"/>
            <a:r>
              <a:rPr lang="en-US" sz="1600" dirty="0"/>
              <a:t>	    -  Account Management &amp; Billing</a:t>
            </a:r>
          </a:p>
          <a:p>
            <a:pPr lvl="1"/>
            <a:r>
              <a:rPr lang="en-US" sz="1600" dirty="0"/>
              <a:t>              -  Record viewing is not the same as E-Filing </a:t>
            </a:r>
          </a:p>
          <a:p>
            <a:pPr lvl="1"/>
            <a:endParaRPr lang="en-US" sz="1600" dirty="0"/>
          </a:p>
          <a:p>
            <a:pPr marL="457200" indent="-457200">
              <a:buFont typeface="Arial" panose="020B0604020202020204" pitchFamily="34" charset="0"/>
              <a:buChar char="•"/>
            </a:pPr>
            <a:r>
              <a:rPr lang="en-US" sz="1600" b="1" dirty="0">
                <a:solidFill>
                  <a:srgbClr val="0070C0"/>
                </a:solidFill>
              </a:rPr>
              <a:t>I paid the Biennial Fee in 2020.  I’m still good, right?</a:t>
            </a:r>
          </a:p>
          <a:p>
            <a:pPr lvl="1"/>
            <a:r>
              <a:rPr lang="en-US" sz="1600" dirty="0"/>
              <a:t>	</a:t>
            </a:r>
            <a:r>
              <a:rPr lang="en-US" sz="1600" b="1" u="sng" dirty="0"/>
              <a:t>Wrong</a:t>
            </a:r>
            <a:r>
              <a:rPr lang="en-US" sz="1600" dirty="0"/>
              <a:t>.</a:t>
            </a:r>
            <a:r>
              <a:rPr lang="en-US" sz="1600" b="1" dirty="0"/>
              <a:t>  </a:t>
            </a:r>
            <a:r>
              <a:rPr lang="en-US" sz="1600" dirty="0"/>
              <a:t>You must pay the Biennial </a:t>
            </a:r>
            <a:r>
              <a:rPr lang="en-US" sz="1600" u="sng" dirty="0"/>
              <a:t>Renewal</a:t>
            </a:r>
            <a:r>
              <a:rPr lang="en-US" sz="1600" dirty="0"/>
              <a:t> Fee every two years, in the Fall.  The next Renewal Fee will be collected</a:t>
            </a:r>
          </a:p>
          <a:p>
            <a:pPr lvl="1"/>
            <a:r>
              <a:rPr lang="en-US" sz="1600" dirty="0"/>
              <a:t>	in the fall of 2024.</a:t>
            </a:r>
          </a:p>
          <a:p>
            <a:pPr lvl="1"/>
            <a:endParaRPr lang="en-US" sz="1600" b="1" dirty="0"/>
          </a:p>
          <a:p>
            <a:pPr marL="1257300" lvl="2" indent="-342900">
              <a:buFont typeface="Arial" panose="020B0604020202020204" pitchFamily="34" charset="0"/>
              <a:buChar char="•"/>
            </a:pPr>
            <a:r>
              <a:rPr lang="en-US" sz="1600" b="1" dirty="0">
                <a:solidFill>
                  <a:srgbClr val="0070C0"/>
                </a:solidFill>
              </a:rPr>
              <a:t>Related myth:  I was admitted in September of 2022.  I’m too new to have to pay the Renewal Fee.  </a:t>
            </a:r>
          </a:p>
          <a:p>
            <a:pPr lvl="1"/>
            <a:r>
              <a:rPr lang="en-US" sz="1600" b="1" dirty="0"/>
              <a:t>	    	</a:t>
            </a:r>
            <a:r>
              <a:rPr lang="en-US" sz="1600" b="1" u="sng" dirty="0"/>
              <a:t>Wrong</a:t>
            </a:r>
            <a:r>
              <a:rPr lang="en-US" sz="1600" dirty="0"/>
              <a:t>.  Anyone admitted prior to Oct. 1 of the Biennial Renewal Fee year must pay the fee starting Oct. 1.</a:t>
            </a:r>
          </a:p>
          <a:p>
            <a:endParaRPr lang="en-US" sz="1600" b="1" u="sng" dirty="0"/>
          </a:p>
          <a:p>
            <a:pPr marL="285750" indent="-285750">
              <a:buFont typeface="Arial" panose="020B0604020202020204" pitchFamily="34" charset="0"/>
              <a:buChar char="•"/>
            </a:pPr>
            <a:r>
              <a:rPr lang="en-US" sz="1600" b="1" dirty="0">
                <a:solidFill>
                  <a:srgbClr val="0070C0"/>
                </a:solidFill>
              </a:rPr>
              <a:t>A Bill of Costs is just a formality.  I won my case, so I’ll file a Motion for Costs.</a:t>
            </a:r>
          </a:p>
          <a:p>
            <a:pPr lvl="1"/>
            <a:r>
              <a:rPr lang="en-US" sz="1600" b="1" dirty="0"/>
              <a:t>	</a:t>
            </a:r>
            <a:r>
              <a:rPr lang="en-US" sz="1600" b="1" u="sng" dirty="0"/>
              <a:t>Wrong</a:t>
            </a:r>
            <a:r>
              <a:rPr lang="en-US" sz="1600" dirty="0"/>
              <a:t>.  See the USDC website page “Bills of Costs - Guide and FAQs” (under Court Operations </a:t>
            </a:r>
            <a:r>
              <a:rPr lang="en-US" sz="1600" dirty="0">
                <a:sym typeface="WP IconicSymbolsA" panose="05010101010101010101" pitchFamily="2" charset="2"/>
              </a:rPr>
              <a:t> Rules &amp; Procedures)</a:t>
            </a:r>
          </a:p>
          <a:p>
            <a:pPr lvl="1"/>
            <a:endParaRPr lang="en-US" sz="1600" dirty="0">
              <a:sym typeface="WP IconicSymbolsA" panose="05010101010101010101" pitchFamily="2" charset="2"/>
            </a:endParaRPr>
          </a:p>
          <a:p>
            <a:pPr marL="285750" indent="-285750">
              <a:buFont typeface="Arial" panose="020B0604020202020204" pitchFamily="34" charset="0"/>
              <a:buChar char="•"/>
            </a:pPr>
            <a:r>
              <a:rPr lang="en-US" sz="1600" b="1" dirty="0">
                <a:solidFill>
                  <a:srgbClr val="0070C0"/>
                </a:solidFill>
                <a:sym typeface="WP IconicSymbolsA" panose="05010101010101010101" pitchFamily="2" charset="2"/>
              </a:rPr>
              <a:t>The Court’s website only has court announcements and other things that don’t affect me. </a:t>
            </a:r>
          </a:p>
          <a:p>
            <a:pPr lvl="1"/>
            <a:r>
              <a:rPr lang="en-US" sz="1600" b="1" dirty="0">
                <a:sym typeface="WP IconicSymbolsA" panose="05010101010101010101" pitchFamily="2" charset="2"/>
              </a:rPr>
              <a:t>	</a:t>
            </a:r>
            <a:r>
              <a:rPr lang="en-US" sz="1600" b="1" u="sng" dirty="0">
                <a:sym typeface="WP IconicSymbolsA" panose="05010101010101010101" pitchFamily="2" charset="2"/>
              </a:rPr>
              <a:t>Wrong</a:t>
            </a:r>
            <a:r>
              <a:rPr lang="en-US" sz="1600" dirty="0">
                <a:sym typeface="WP IconicSymbolsA" panose="05010101010101010101" pitchFamily="2" charset="2"/>
              </a:rPr>
              <a:t>.</a:t>
            </a:r>
            <a:r>
              <a:rPr lang="en-US" sz="1600" b="1" dirty="0">
                <a:sym typeface="WP IconicSymbolsA" panose="05010101010101010101" pitchFamily="2" charset="2"/>
              </a:rPr>
              <a:t>   </a:t>
            </a:r>
            <a:r>
              <a:rPr lang="en-US" sz="1600" dirty="0">
                <a:sym typeface="WP IconicSymbolsA" panose="05010101010101010101" pitchFamily="2" charset="2"/>
              </a:rPr>
              <a:t>Use the website’s top menu bar for info. on numerous categories, including </a:t>
            </a:r>
            <a:r>
              <a:rPr lang="en-US" sz="1600" u="sng" dirty="0">
                <a:sym typeface="WP IconicSymbolsA" panose="05010101010101010101" pitchFamily="2" charset="2"/>
              </a:rPr>
              <a:t>Information for Attorneys</a:t>
            </a:r>
            <a:r>
              <a:rPr lang="en-US" sz="1600" dirty="0">
                <a:sym typeface="WP IconicSymbolsA" panose="05010101010101010101" pitchFamily="2" charset="2"/>
              </a:rPr>
              <a:t>.  Also use 	the “Search” tool in the upper right corner.  The court’s website has EVERYTHING and is current.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5">
            <a:extLst>
              <a:ext uri="{FF2B5EF4-FFF2-40B4-BE49-F238E27FC236}">
                <a16:creationId xmlns:a16="http://schemas.microsoft.com/office/drawing/2014/main" id="{856D9B24-64EC-C67D-7E98-70E9709CCB44}"/>
              </a:ext>
            </a:extLst>
          </p:cNvPr>
          <p:cNvSpPr>
            <a:spLocks noGrp="1"/>
          </p:cNvSpPr>
          <p:nvPr>
            <p:ph type="ctrTitle"/>
          </p:nvPr>
        </p:nvSpPr>
        <p:spPr>
          <a:xfrm>
            <a:off x="1523847" y="690101"/>
            <a:ext cx="9144000" cy="677523"/>
          </a:xfrm>
        </p:spPr>
        <p:txBody>
          <a:bodyPr>
            <a:normAutofit/>
          </a:bodyPr>
          <a:lstStyle/>
          <a:p>
            <a:r>
              <a:rPr lang="en-US" sz="4000" u="sng" dirty="0"/>
              <a:t>Common Misconceptions</a:t>
            </a:r>
          </a:p>
        </p:txBody>
      </p:sp>
      <p:sp>
        <p:nvSpPr>
          <p:cNvPr id="11" name="Title 1">
            <a:extLst>
              <a:ext uri="{FF2B5EF4-FFF2-40B4-BE49-F238E27FC236}">
                <a16:creationId xmlns:a16="http://schemas.microsoft.com/office/drawing/2014/main" id="{08A8094B-483F-C009-38A2-F94DB046BB57}"/>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9608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476712" y="1367624"/>
            <a:ext cx="11238270" cy="501675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sym typeface="WP IconicSymbolsA" panose="05010101010101010101" pitchFamily="2" charset="2"/>
              </a:rPr>
              <a:t>The Colorado Supreme Court imposed discipline against me.  Since they sent a notice to all courts, I don’t have to do anything else, correct?  </a:t>
            </a:r>
          </a:p>
          <a:p>
            <a:r>
              <a:rPr lang="en-US" sz="1600" b="1" dirty="0">
                <a:solidFill>
                  <a:srgbClr val="0070C0"/>
                </a:solidFill>
                <a:sym typeface="WP IconicSymbolsA" panose="05010101010101010101" pitchFamily="2" charset="2"/>
              </a:rPr>
              <a:t>	</a:t>
            </a:r>
            <a:r>
              <a:rPr lang="en-US" sz="1600" b="1" u="sng" dirty="0">
                <a:sym typeface="WP IconicSymbolsA" panose="05010101010101010101" pitchFamily="2" charset="2"/>
              </a:rPr>
              <a:t>Wrong</a:t>
            </a:r>
            <a:r>
              <a:rPr lang="en-US" sz="1600" dirty="0">
                <a:sym typeface="WP IconicSymbolsA" panose="05010101010101010101" pitchFamily="2" charset="2"/>
              </a:rPr>
              <a:t>.</a:t>
            </a:r>
            <a:r>
              <a:rPr lang="en-US" sz="1600" b="1" dirty="0">
                <a:sym typeface="WP IconicSymbolsA" panose="05010101010101010101" pitchFamily="2" charset="2"/>
              </a:rPr>
              <a:t>  </a:t>
            </a:r>
            <a:r>
              <a:rPr lang="en-US" sz="1600" dirty="0">
                <a:sym typeface="WP IconicSymbolsA" panose="05010101010101010101" pitchFamily="2" charset="2"/>
              </a:rPr>
              <a:t>You must self-report to this court, under local rule </a:t>
            </a:r>
            <a:r>
              <a:rPr lang="en-US" sz="1600" dirty="0" err="1">
                <a:sym typeface="WP IconicSymbolsA" panose="05010101010101010101" pitchFamily="2" charset="2"/>
              </a:rPr>
              <a:t>LAttyR</a:t>
            </a:r>
            <a:r>
              <a:rPr lang="en-US" sz="1600" dirty="0">
                <a:sym typeface="WP IconicSymbolsA" panose="05010101010101010101" pitchFamily="2" charset="2"/>
              </a:rPr>
              <a:t> 4, when you have been suspended or disbarred </a:t>
            </a:r>
          </a:p>
          <a:p>
            <a:r>
              <a:rPr lang="en-US" sz="1600" dirty="0">
                <a:sym typeface="WP IconicSymbolsA" panose="05010101010101010101" pitchFamily="2" charset="2"/>
              </a:rPr>
              <a:t>	</a:t>
            </a:r>
            <a:r>
              <a:rPr lang="en-US" sz="1600" u="sng" dirty="0">
                <a:sym typeface="WP IconicSymbolsA" panose="05010101010101010101" pitchFamily="2" charset="2"/>
              </a:rPr>
              <a:t>for any reason</a:t>
            </a:r>
            <a:r>
              <a:rPr lang="en-US" sz="1600" dirty="0">
                <a:sym typeface="WP IconicSymbolsA" panose="05010101010101010101" pitchFamily="2" charset="2"/>
              </a:rPr>
              <a:t>.</a:t>
            </a:r>
          </a:p>
          <a:p>
            <a:pPr lvl="1"/>
            <a:endParaRPr lang="en-US" sz="1600" dirty="0">
              <a:sym typeface="WP IconicSymbolsA" panose="05010101010101010101" pitchFamily="2" charset="2"/>
            </a:endParaRPr>
          </a:p>
          <a:p>
            <a:pPr marL="285750" marR="0" indent="-285750">
              <a:spcBef>
                <a:spcPts val="0"/>
              </a:spcBef>
              <a:spcAft>
                <a:spcPts val="0"/>
              </a:spcAft>
              <a:buFont typeface="Arial" panose="020B0604020202020204" pitchFamily="34" charset="0"/>
              <a:buChar char="•"/>
            </a:pPr>
            <a:r>
              <a:rPr lang="en-US" sz="1600" b="1" dirty="0">
                <a:solidFill>
                  <a:srgbClr val="0070C0"/>
                </a:solidFill>
                <a:effectLst/>
                <a:latin typeface="Calibri" panose="020F0502020204030204" pitchFamily="34" charset="0"/>
                <a:ea typeface="Calibri" panose="020F0502020204030204" pitchFamily="34" charset="0"/>
              </a:rPr>
              <a:t>I only practice in bankruptcy court, so I am not subject to biennial fees or other local district court rules?</a:t>
            </a:r>
          </a:p>
          <a:p>
            <a:pPr marL="0" marR="0">
              <a:spcBef>
                <a:spcPts val="0"/>
              </a:spcBef>
              <a:spcAft>
                <a:spcPts val="0"/>
              </a:spcAft>
            </a:pPr>
            <a:r>
              <a:rPr lang="en-US" sz="1600" b="1" u="none" strike="noStrike" dirty="0">
                <a:effectLst/>
                <a:latin typeface="Calibri" panose="020F0502020204030204" pitchFamily="34" charset="0"/>
                <a:ea typeface="Calibri" panose="020F0502020204030204" pitchFamily="34" charset="0"/>
              </a:rPr>
              <a:t> 	</a:t>
            </a:r>
            <a:r>
              <a:rPr lang="en-US" sz="1600" b="1" u="sng" dirty="0">
                <a:effectLst/>
                <a:latin typeface="Calibri" panose="020F0502020204030204" pitchFamily="34" charset="0"/>
                <a:ea typeface="Calibri" panose="020F0502020204030204" pitchFamily="34" charset="0"/>
              </a:rPr>
              <a:t>Wrong</a:t>
            </a:r>
            <a:r>
              <a:rPr lang="en-US" sz="1600" dirty="0">
                <a:effectLst/>
                <a:latin typeface="Calibri" panose="020F0502020204030204" pitchFamily="34" charset="0"/>
                <a:ea typeface="Calibri" panose="020F0502020204030204" pitchFamily="34" charset="0"/>
              </a:rPr>
              <a:t>.  You must comply with all District Court local rules, including paying biennial fees and remaining active in at least </a:t>
            </a:r>
          </a:p>
          <a:p>
            <a:pPr marL="0" marR="0">
              <a:spcBef>
                <a:spcPts val="0"/>
              </a:spcBef>
              <a:spcAft>
                <a:spcPts val="0"/>
              </a:spcAft>
            </a:pPr>
            <a:r>
              <a:rPr lang="en-US" sz="1600" dirty="0">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one jurisdiction to practice in bankruptcy court (an inactive attorney caught practicing in </a:t>
            </a:r>
            <a:r>
              <a:rPr lang="en-US" sz="1600" dirty="0">
                <a:latin typeface="Calibri" panose="020F0502020204030204" pitchFamily="34" charset="0"/>
                <a:ea typeface="Calibri" panose="020F0502020204030204" pitchFamily="34" charset="0"/>
              </a:rPr>
              <a:t>the bankruptcy</a:t>
            </a:r>
            <a:r>
              <a:rPr lang="en-US" sz="1600" dirty="0">
                <a:effectLst/>
                <a:latin typeface="Calibri" panose="020F0502020204030204" pitchFamily="34" charset="0"/>
                <a:ea typeface="Calibri" panose="020F0502020204030204" pitchFamily="34" charset="0"/>
              </a:rPr>
              <a:t> court was ordered </a:t>
            </a:r>
          </a:p>
          <a:p>
            <a:pPr marL="0" marR="0">
              <a:spcBef>
                <a:spcPts val="0"/>
              </a:spcBef>
              <a:spcAft>
                <a:spcPts val="0"/>
              </a:spcAft>
            </a:pPr>
            <a:r>
              <a:rPr lang="en-US" sz="1600" dirty="0">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 return over $20,000 in fees).</a:t>
            </a:r>
          </a:p>
          <a:p>
            <a:pPr lvl="1"/>
            <a:r>
              <a:rPr lang="en-US" sz="1600" dirty="0">
                <a:sym typeface="WP IconicSymbolsA" panose="05010101010101010101" pitchFamily="2" charset="2"/>
              </a:rPr>
              <a:t> </a:t>
            </a:r>
          </a:p>
          <a:p>
            <a:pPr marL="285750" indent="-285750">
              <a:buFont typeface="Arial" panose="020B0604020202020204" pitchFamily="34" charset="0"/>
              <a:buChar char="•"/>
            </a:pPr>
            <a:r>
              <a:rPr lang="en-US" sz="1600" b="1" dirty="0">
                <a:solidFill>
                  <a:srgbClr val="0070C0"/>
                </a:solidFill>
              </a:rPr>
              <a:t>The Colorado Supreme Court reinstated me, so can I now immediately practice in the district or bankruptcy court?</a:t>
            </a:r>
          </a:p>
          <a:p>
            <a:r>
              <a:rPr lang="en-US" sz="1600" dirty="0">
                <a:solidFill>
                  <a:srgbClr val="0070C0"/>
                </a:solidFill>
              </a:rPr>
              <a:t>	</a:t>
            </a:r>
            <a:r>
              <a:rPr lang="en-US" sz="1600" b="1" u="sng" dirty="0"/>
              <a:t>Wrong</a:t>
            </a:r>
            <a:r>
              <a:rPr lang="en-US" sz="1600" dirty="0"/>
              <a:t>.</a:t>
            </a:r>
            <a:r>
              <a:rPr lang="en-US" sz="1600" b="1" dirty="0"/>
              <a:t>  </a:t>
            </a:r>
            <a:r>
              <a:rPr lang="en-US" sz="1600" dirty="0"/>
              <a:t>You must seek reinstatement with the district court under </a:t>
            </a:r>
            <a:r>
              <a:rPr lang="en-US" sz="1600" dirty="0" err="1"/>
              <a:t>LAttyR</a:t>
            </a:r>
            <a:r>
              <a:rPr lang="en-US" sz="1600" dirty="0"/>
              <a:t> 11 or you are practicing law without a license. </a:t>
            </a:r>
          </a:p>
          <a:p>
            <a:pPr lvl="1"/>
            <a:endParaRPr lang="en-US" sz="1600" dirty="0"/>
          </a:p>
          <a:p>
            <a:pPr marL="285750" indent="-285750">
              <a:buFont typeface="Arial" panose="020B0604020202020204" pitchFamily="34" charset="0"/>
              <a:buChar char="•"/>
            </a:pPr>
            <a:r>
              <a:rPr lang="en-US" sz="1600" b="1" dirty="0">
                <a:solidFill>
                  <a:srgbClr val="0070C0"/>
                </a:solidFill>
              </a:rPr>
              <a:t>If I am disciplined by the U.S. District Court, it will be confidential and no one will ever know about it, correct?</a:t>
            </a:r>
          </a:p>
          <a:p>
            <a:r>
              <a:rPr lang="en-US" sz="1600" b="1" dirty="0">
                <a:solidFill>
                  <a:srgbClr val="0070C0"/>
                </a:solidFill>
              </a:rPr>
              <a:t>	</a:t>
            </a:r>
            <a:r>
              <a:rPr lang="en-US" sz="1600" b="1" u="sng" dirty="0"/>
              <a:t>Wrong</a:t>
            </a:r>
            <a:r>
              <a:rPr lang="en-US" sz="1600" dirty="0"/>
              <a:t>.  Per local rule </a:t>
            </a:r>
            <a:r>
              <a:rPr lang="en-US" sz="1600" dirty="0" err="1"/>
              <a:t>LAttyR</a:t>
            </a:r>
            <a:r>
              <a:rPr lang="en-US" sz="1600" dirty="0"/>
              <a:t> 12(b) - </a:t>
            </a:r>
            <a:r>
              <a:rPr lang="en-US" sz="1600" u="sng" dirty="0"/>
              <a:t>Public Matters</a:t>
            </a:r>
            <a:r>
              <a:rPr lang="en-US" sz="1600" dirty="0"/>
              <a:t>, orders entered by the court’s Disciplinary Panel concerning attorney </a:t>
            </a:r>
          </a:p>
          <a:p>
            <a:r>
              <a:rPr lang="en-US" sz="1600" dirty="0"/>
              <a:t>	admission, reinstatement, readmission, relief from the rule of good standing, disability inactive status, censure, 	suspension, disbarment, and dismissal after a response has been filed by the respondent </a:t>
            </a:r>
            <a:r>
              <a:rPr lang="en-US" sz="1600" b="1" u="sng" dirty="0"/>
              <a:t>shall be accessible to the public</a:t>
            </a:r>
            <a:r>
              <a:rPr lang="en-US" sz="1600" dirty="0"/>
              <a:t> 	and, accordingly, </a:t>
            </a:r>
            <a:r>
              <a:rPr lang="en-US" sz="1600" b="1" u="sng" dirty="0"/>
              <a:t>are published on the court’s website</a:t>
            </a:r>
            <a:r>
              <a:rPr lang="en-US" sz="1600" dirty="0"/>
              <a:t> on the Attorney Discipline page here:</a:t>
            </a:r>
          </a:p>
          <a:p>
            <a:endParaRPr lang="en-US" sz="1600" dirty="0"/>
          </a:p>
          <a:p>
            <a:pPr lvl="1" algn="ctr"/>
            <a:r>
              <a:rPr lang="en-US" sz="1600" dirty="0">
                <a:solidFill>
                  <a:schemeClr val="tx1">
                    <a:lumMod val="95000"/>
                    <a:lumOff val="5000"/>
                  </a:schemeClr>
                </a:solidFill>
                <a:hlinkClick r:id="rId2"/>
              </a:rPr>
              <a:t>http://www.cod.uscourts.gov/AttorneyInformation/AttorneyDiscipline.aspx</a:t>
            </a:r>
            <a:r>
              <a:rPr lang="en-US" sz="1600" dirty="0">
                <a:solidFill>
                  <a:schemeClr val="tx1">
                    <a:lumMod val="95000"/>
                    <a:lumOff val="5000"/>
                  </a:schemeClr>
                </a:solidFill>
              </a:rPr>
              <a:t>.</a:t>
            </a:r>
          </a:p>
        </p:txBody>
      </p:sp>
      <p:sp>
        <p:nvSpPr>
          <p:cNvPr id="9" name="Title 5">
            <a:extLst>
              <a:ext uri="{FF2B5EF4-FFF2-40B4-BE49-F238E27FC236}">
                <a16:creationId xmlns:a16="http://schemas.microsoft.com/office/drawing/2014/main" id="{856D9B24-64EC-C67D-7E98-70E9709CCB44}"/>
              </a:ext>
            </a:extLst>
          </p:cNvPr>
          <p:cNvSpPr>
            <a:spLocks noGrp="1"/>
          </p:cNvSpPr>
          <p:nvPr>
            <p:ph type="ctrTitle"/>
          </p:nvPr>
        </p:nvSpPr>
        <p:spPr>
          <a:xfrm>
            <a:off x="1523847" y="690101"/>
            <a:ext cx="9144000" cy="677523"/>
          </a:xfrm>
        </p:spPr>
        <p:txBody>
          <a:bodyPr>
            <a:normAutofit/>
          </a:bodyPr>
          <a:lstStyle/>
          <a:p>
            <a:r>
              <a:rPr lang="en-US" sz="4000" u="sng" dirty="0"/>
              <a:t>Common Misconceptions</a:t>
            </a:r>
          </a:p>
        </p:txBody>
      </p:sp>
      <p:sp>
        <p:nvSpPr>
          <p:cNvPr id="11" name="Title 1">
            <a:extLst>
              <a:ext uri="{FF2B5EF4-FFF2-40B4-BE49-F238E27FC236}">
                <a16:creationId xmlns:a16="http://schemas.microsoft.com/office/drawing/2014/main" id="{08A8094B-483F-C009-38A2-F94DB046BB57}"/>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5234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itle 1">
            <a:extLst>
              <a:ext uri="{FF2B5EF4-FFF2-40B4-BE49-F238E27FC236}">
                <a16:creationId xmlns:a16="http://schemas.microsoft.com/office/drawing/2014/main" id="{08A8094B-483F-C009-38A2-F94DB046BB57}"/>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5" name="TextBox 4">
            <a:extLst>
              <a:ext uri="{FF2B5EF4-FFF2-40B4-BE49-F238E27FC236}">
                <a16:creationId xmlns:a16="http://schemas.microsoft.com/office/drawing/2014/main" id="{419FA43C-0A08-D75F-351B-5D3A4DD4AE1F}"/>
              </a:ext>
            </a:extLst>
          </p:cNvPr>
          <p:cNvSpPr txBox="1"/>
          <p:nvPr/>
        </p:nvSpPr>
        <p:spPr>
          <a:xfrm>
            <a:off x="532384" y="1102578"/>
            <a:ext cx="5719869" cy="5232202"/>
          </a:xfrm>
          <a:prstGeom prst="rect">
            <a:avLst/>
          </a:prstGeom>
          <a:noFill/>
          <a:ln>
            <a:solidFill>
              <a:schemeClr val="accent1"/>
            </a:solidFill>
          </a:ln>
        </p:spPr>
        <p:txBody>
          <a:bodyPr wrap="square" rtlCol="0">
            <a:spAutoFit/>
          </a:bodyPr>
          <a:lstStyle/>
          <a:p>
            <a:pPr algn="ctr"/>
            <a:r>
              <a:rPr lang="en-US" sz="2800" u="sng" dirty="0"/>
              <a:t>Do’s</a:t>
            </a:r>
          </a:p>
          <a:p>
            <a:pPr marL="285750" indent="-285750">
              <a:buFont typeface="Arial" panose="020B0604020202020204" pitchFamily="34" charset="0"/>
              <a:buChar char="•"/>
            </a:pPr>
            <a:r>
              <a:rPr lang="en-US" dirty="0"/>
              <a:t>Visit the </a:t>
            </a:r>
            <a:r>
              <a:rPr lang="en-US" b="1" dirty="0"/>
              <a:t>Attorney Information</a:t>
            </a:r>
            <a:r>
              <a:rPr lang="en-US" dirty="0"/>
              <a:t> tab on the U.S. District Court website for all Attorney topics:  </a:t>
            </a:r>
            <a:r>
              <a:rPr lang="en-US" dirty="0">
                <a:hlinkClick r:id="rId2"/>
              </a:rPr>
              <a:t>http://www.cod.uscourts.gov/AttorneyInformation.aspx</a:t>
            </a:r>
            <a:r>
              <a:rPr lang="en-US" dirty="0"/>
              <a:t> </a:t>
            </a:r>
          </a:p>
          <a:p>
            <a:pPr marL="285750" indent="-285750">
              <a:buFont typeface="Arial" panose="020B0604020202020204" pitchFamily="34" charset="0"/>
              <a:buChar char="•"/>
            </a:pPr>
            <a:r>
              <a:rPr lang="en-US" dirty="0"/>
              <a:t>Most services are routed to the </a:t>
            </a:r>
            <a:r>
              <a:rPr lang="en-US" b="1" dirty="0"/>
              <a:t>PACER</a:t>
            </a:r>
            <a:r>
              <a:rPr lang="en-US" dirty="0"/>
              <a:t> system, so go there FIRST for maintenance of your account. </a:t>
            </a:r>
          </a:p>
          <a:p>
            <a:pPr marL="285750" indent="-285750">
              <a:buFont typeface="Arial" panose="020B0604020202020204" pitchFamily="34" charset="0"/>
              <a:buChar char="•"/>
            </a:pPr>
            <a:r>
              <a:rPr lang="en-US" dirty="0"/>
              <a:t>Go to the District of Colorado’s </a:t>
            </a:r>
            <a:r>
              <a:rPr lang="en-US" b="1" dirty="0"/>
              <a:t>CM/ECF </a:t>
            </a:r>
            <a:r>
              <a:rPr lang="en-US" dirty="0"/>
              <a:t>e-filing system to do such things as ordering certificates of good standing, making the biennial $50 fee payments, etc.  </a:t>
            </a:r>
          </a:p>
          <a:p>
            <a:pPr marL="285750" indent="-285750">
              <a:buFont typeface="Arial" panose="020B0604020202020204" pitchFamily="34" charset="0"/>
              <a:buChar char="•"/>
            </a:pPr>
            <a:r>
              <a:rPr lang="en-US" u="sng" dirty="0"/>
              <a:t>Certificates of Good Standing</a:t>
            </a:r>
            <a:r>
              <a:rPr lang="en-US" dirty="0"/>
              <a:t>: Submit your </a:t>
            </a:r>
            <a:r>
              <a:rPr lang="en-US" b="1" u="sng" dirty="0"/>
              <a:t>online</a:t>
            </a:r>
            <a:r>
              <a:rPr lang="en-US" dirty="0"/>
              <a:t> request through your NextGen CM/ECF PACER account.</a:t>
            </a:r>
          </a:p>
          <a:p>
            <a:pPr marL="285750" indent="-285750">
              <a:buFont typeface="Arial" panose="020B0604020202020204" pitchFamily="34" charset="0"/>
              <a:buChar char="•"/>
            </a:pPr>
            <a:r>
              <a:rPr lang="en-US" u="sng" dirty="0"/>
              <a:t>Change of Contact Requests</a:t>
            </a:r>
            <a:r>
              <a:rPr lang="en-US" dirty="0"/>
              <a:t>: Submit these to PACER, not the U.S. District Court, but do file a Notice in any existing open cases.</a:t>
            </a:r>
          </a:p>
          <a:p>
            <a:pPr marL="285750" indent="-285750">
              <a:buFont typeface="Arial" panose="020B0604020202020204" pitchFamily="34" charset="0"/>
              <a:buChar char="•"/>
            </a:pPr>
            <a:r>
              <a:rPr lang="en-US" dirty="0"/>
              <a:t>Read all the </a:t>
            </a:r>
            <a:r>
              <a:rPr lang="en-US" b="1" i="1" u="sng" dirty="0"/>
              <a:t>comprehensive</a:t>
            </a:r>
            <a:r>
              <a:rPr lang="en-US" dirty="0"/>
              <a:t> instruction booklets of the Attorney Services Division on the various topics the Division handles (see </a:t>
            </a:r>
            <a:r>
              <a:rPr lang="en-US" b="1" dirty="0"/>
              <a:t>Attorney Information</a:t>
            </a:r>
            <a:r>
              <a:rPr lang="en-US" dirty="0"/>
              <a:t> tab on the U.S. District Court website referenced above). </a:t>
            </a:r>
            <a:endParaRPr lang="en-US" sz="1600" dirty="0"/>
          </a:p>
        </p:txBody>
      </p:sp>
      <p:sp>
        <p:nvSpPr>
          <p:cNvPr id="6" name="TextBox 5">
            <a:extLst>
              <a:ext uri="{FF2B5EF4-FFF2-40B4-BE49-F238E27FC236}">
                <a16:creationId xmlns:a16="http://schemas.microsoft.com/office/drawing/2014/main" id="{EE7C22DB-62D2-7A96-B5BC-9654890267FC}"/>
              </a:ext>
            </a:extLst>
          </p:cNvPr>
          <p:cNvSpPr txBox="1"/>
          <p:nvPr/>
        </p:nvSpPr>
        <p:spPr>
          <a:xfrm>
            <a:off x="6320763" y="1102578"/>
            <a:ext cx="5077568" cy="5232202"/>
          </a:xfrm>
          <a:prstGeom prst="rect">
            <a:avLst/>
          </a:prstGeom>
          <a:noFill/>
          <a:ln>
            <a:solidFill>
              <a:schemeClr val="accent1"/>
            </a:solidFill>
          </a:ln>
        </p:spPr>
        <p:txBody>
          <a:bodyPr wrap="square" rtlCol="0">
            <a:spAutoFit/>
          </a:bodyPr>
          <a:lstStyle/>
          <a:p>
            <a:pPr algn="ctr"/>
            <a:r>
              <a:rPr lang="en-US" sz="2800" u="sng" dirty="0"/>
              <a:t>Don’ts</a:t>
            </a:r>
          </a:p>
          <a:p>
            <a:pPr marL="457200" indent="-457200">
              <a:buFont typeface="Arial" panose="020B0604020202020204" pitchFamily="34" charset="0"/>
              <a:buChar char="•"/>
            </a:pPr>
            <a:r>
              <a:rPr lang="en-US" dirty="0"/>
              <a:t>Submit a Certificate of Good Standing request by e-mail, phone call, or in person.</a:t>
            </a:r>
          </a:p>
          <a:p>
            <a:pPr marL="457200" indent="-457200">
              <a:buFont typeface="Arial" panose="020B0604020202020204" pitchFamily="34" charset="0"/>
              <a:buChar char="•"/>
            </a:pPr>
            <a:r>
              <a:rPr lang="en-US" dirty="0"/>
              <a:t>Forget to pay the next Biennial Renewal Fee - The next payment period will be Oct. 1, 2024, and December 31, 2024. </a:t>
            </a:r>
          </a:p>
          <a:p>
            <a:pPr marL="457200" indent="-457200">
              <a:buFont typeface="Arial" panose="020B0604020202020204" pitchFamily="34" charset="0"/>
              <a:buChar char="•"/>
            </a:pPr>
            <a:r>
              <a:rPr lang="en-US" dirty="0"/>
              <a:t>Submit an “Application for Readmission or Reinstatement to the Bar of the Court Pursuant to D.C.COLO.LAttyR 11” for readmission after you have been Administratively Removed.  The Readmission/Reinstatement Application is for </a:t>
            </a:r>
            <a:r>
              <a:rPr lang="en-US" b="1" dirty="0"/>
              <a:t>Not in Good Standing/Suspended/Disbarred </a:t>
            </a:r>
            <a:r>
              <a:rPr lang="en-US" dirty="0"/>
              <a:t>attorneys.</a:t>
            </a:r>
          </a:p>
          <a:p>
            <a:pPr marL="457200" indent="-457200">
              <a:buFont typeface="Arial" panose="020B0604020202020204" pitchFamily="34" charset="0"/>
              <a:buChar char="•"/>
            </a:pPr>
            <a:r>
              <a:rPr lang="en-US" dirty="0"/>
              <a:t>Call or write the Clerk’s Office when you need to update your contact info.</a:t>
            </a:r>
          </a:p>
          <a:p>
            <a:pPr marL="457200" indent="-457200">
              <a:buFont typeface="Arial" panose="020B0604020202020204" pitchFamily="34" charset="0"/>
              <a:buChar char="•"/>
            </a:pPr>
            <a:r>
              <a:rPr lang="en-US" dirty="0"/>
              <a:t>Call or write the Attorney Services Division before reading the instruction booklet available online.  There are no short-cuts!  </a:t>
            </a:r>
          </a:p>
        </p:txBody>
      </p:sp>
    </p:spTree>
    <p:extLst>
      <p:ext uri="{BB962C8B-B14F-4D97-AF65-F5344CB8AC3E}">
        <p14:creationId xmlns:p14="http://schemas.microsoft.com/office/powerpoint/2010/main" val="29293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412818" y="1272210"/>
            <a:ext cx="7539695" cy="3925900"/>
          </a:xfrm>
        </p:spPr>
        <p:txBody>
          <a:bodyPr>
            <a:normAutofit fontScale="90000"/>
          </a:bodyPr>
          <a:lstStyle/>
          <a:p>
            <a:pPr algn="ctr"/>
            <a:r>
              <a:rPr lang="en-US" sz="4900" b="1" u="sng" dirty="0"/>
              <a:t>Operational Divisions</a:t>
            </a:r>
            <a:br>
              <a:rPr lang="en-US" sz="4000" u="sng" dirty="0"/>
            </a:br>
            <a:br>
              <a:rPr lang="en-US" sz="4000" u="sng" dirty="0"/>
            </a:br>
            <a:r>
              <a:rPr lang="en-US" sz="4000" dirty="0"/>
              <a:t>Attorney Services</a:t>
            </a:r>
            <a:br>
              <a:rPr lang="en-US" sz="4000" dirty="0"/>
            </a:br>
            <a:r>
              <a:rPr lang="en-US" sz="4000" dirty="0"/>
              <a:t>Case Administration</a:t>
            </a:r>
            <a:br>
              <a:rPr lang="en-US" sz="4000" dirty="0"/>
            </a:br>
            <a:r>
              <a:rPr lang="en-US" sz="4000" dirty="0"/>
              <a:t>Court Operations</a:t>
            </a:r>
            <a:br>
              <a:rPr lang="en-US" sz="4000" dirty="0"/>
            </a:br>
            <a:r>
              <a:rPr lang="en-US" sz="4000" dirty="0"/>
              <a:t>Jury Services</a:t>
            </a:r>
            <a:br>
              <a:rPr lang="en-US" sz="5400" dirty="0"/>
            </a:br>
            <a:r>
              <a:rPr lang="en-US" sz="5200" dirty="0">
                <a:solidFill>
                  <a:schemeClr val="tx2"/>
                </a:solidFill>
              </a:rPr>
              <a:t> </a:t>
            </a:r>
          </a:p>
        </p:txBody>
      </p:sp>
    </p:spTree>
    <p:extLst>
      <p:ext uri="{BB962C8B-B14F-4D97-AF65-F5344CB8AC3E}">
        <p14:creationId xmlns:p14="http://schemas.microsoft.com/office/powerpoint/2010/main" val="378038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Box 3">
            <a:extLst>
              <a:ext uri="{FF2B5EF4-FFF2-40B4-BE49-F238E27FC236}">
                <a16:creationId xmlns:a16="http://schemas.microsoft.com/office/drawing/2014/main" id="{5D2D963B-8005-E50D-2574-00FCBC1C4A2D}"/>
              </a:ext>
            </a:extLst>
          </p:cNvPr>
          <p:cNvSpPr txBox="1"/>
          <p:nvPr/>
        </p:nvSpPr>
        <p:spPr>
          <a:xfrm>
            <a:off x="476712" y="1367624"/>
            <a:ext cx="11238270" cy="5386090"/>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Bar Admission procedures are now processed through PACER Central Sign-On (NextGen) – no more Attorney Services Portal.</a:t>
            </a:r>
          </a:p>
          <a:p>
            <a:pPr marL="342900" indent="-342900" algn="l">
              <a:buFont typeface="Arial" panose="020B0604020202020204" pitchFamily="34" charset="0"/>
              <a:buChar char="•"/>
            </a:pPr>
            <a:r>
              <a:rPr lang="en-US" sz="2000" dirty="0"/>
              <a:t>New method to order Certificates of Good Standing – through CM/ECF</a:t>
            </a:r>
          </a:p>
          <a:p>
            <a:pPr marL="342900" indent="-342900" algn="l">
              <a:buFont typeface="Arial" panose="020B0604020202020204" pitchFamily="34" charset="0"/>
              <a:buChar char="•"/>
            </a:pPr>
            <a:r>
              <a:rPr lang="en-US" sz="2000" dirty="0"/>
              <a:t>New procedures for the Biennial Fee Collection and Administrative Removal processes </a:t>
            </a:r>
          </a:p>
          <a:p>
            <a:pPr marL="342900" indent="-342900" algn="l">
              <a:buFont typeface="Arial" panose="020B0604020202020204" pitchFamily="34" charset="0"/>
              <a:buChar char="•"/>
            </a:pPr>
            <a:r>
              <a:rPr lang="en-US" sz="2000" dirty="0"/>
              <a:t>New method to submit your change of contact requests to PACER, not the U.S. District Court (but do file a notice in any existing open cases)</a:t>
            </a:r>
          </a:p>
          <a:p>
            <a:pPr algn="ctr"/>
            <a:endParaRPr lang="en-US" sz="1600" dirty="0"/>
          </a:p>
          <a:p>
            <a:pPr algn="ctr"/>
            <a:r>
              <a:rPr lang="en-US" sz="1600" dirty="0"/>
              <a:t>Attorney Services/Admissions</a:t>
            </a:r>
          </a:p>
          <a:p>
            <a:pPr algn="ctr"/>
            <a:r>
              <a:rPr lang="en-US" sz="1600" dirty="0"/>
              <a:t>(303) 335-2466</a:t>
            </a:r>
          </a:p>
          <a:p>
            <a:pPr algn="ctr"/>
            <a:r>
              <a:rPr lang="en-US" sz="1600" dirty="0">
                <a:hlinkClick r:id="rId2"/>
              </a:rPr>
              <a:t>COD_attorneyservices@cod.uscourts.gov</a:t>
            </a:r>
            <a:r>
              <a:rPr lang="en-US" sz="1600" dirty="0"/>
              <a:t> </a:t>
            </a:r>
          </a:p>
          <a:p>
            <a:pPr algn="ctr"/>
            <a:endParaRPr lang="en-US" sz="1600" dirty="0"/>
          </a:p>
          <a:p>
            <a:pPr algn="ctr"/>
            <a:r>
              <a:rPr lang="en-US" sz="1600" dirty="0"/>
              <a:t>PACER Service Center</a:t>
            </a:r>
          </a:p>
          <a:p>
            <a:pPr algn="ctr"/>
            <a:r>
              <a:rPr lang="en-US" sz="1600" dirty="0"/>
              <a:t>for questions about your NextGen CM/ECF Login &amp; Password </a:t>
            </a:r>
          </a:p>
          <a:p>
            <a:pPr algn="ctr"/>
            <a:r>
              <a:rPr lang="en-US" sz="1600" dirty="0"/>
              <a:t>(800) 676-6856</a:t>
            </a:r>
          </a:p>
          <a:p>
            <a:pPr algn="ctr"/>
            <a:r>
              <a:rPr lang="en-US" sz="1600" dirty="0">
                <a:hlinkClick r:id="rId3"/>
              </a:rPr>
              <a:t>pacer@psc.uscourts.gov</a:t>
            </a:r>
            <a:endParaRPr lang="en-US" sz="1600" dirty="0"/>
          </a:p>
          <a:p>
            <a:pPr algn="ctr"/>
            <a:endParaRPr lang="en-US" sz="1600" dirty="0"/>
          </a:p>
          <a:p>
            <a:pPr algn="ctr"/>
            <a:r>
              <a:rPr lang="en-US" sz="1600" dirty="0"/>
              <a:t>Case Administrative Specialists</a:t>
            </a:r>
          </a:p>
          <a:p>
            <a:pPr algn="ctr"/>
            <a:r>
              <a:rPr lang="en-US" sz="1600" dirty="0"/>
              <a:t>for expertise on docketing and filings </a:t>
            </a:r>
          </a:p>
          <a:p>
            <a:pPr marL="400050" lvl="1" algn="ctr"/>
            <a:r>
              <a:rPr lang="en-US" sz="1600" dirty="0"/>
              <a:t>District judges (303) 335-2026 </a:t>
            </a:r>
          </a:p>
          <a:p>
            <a:pPr marL="400050" lvl="1" algn="ctr"/>
            <a:r>
              <a:rPr lang="en-US" sz="1600" dirty="0"/>
              <a:t>Magistrate judges (303) 335- 2390</a:t>
            </a:r>
            <a:endParaRPr lang="en-US" sz="2400" dirty="0"/>
          </a:p>
        </p:txBody>
      </p:sp>
      <p:sp>
        <p:nvSpPr>
          <p:cNvPr id="9" name="Title 5">
            <a:extLst>
              <a:ext uri="{FF2B5EF4-FFF2-40B4-BE49-F238E27FC236}">
                <a16:creationId xmlns:a16="http://schemas.microsoft.com/office/drawing/2014/main" id="{856D9B24-64EC-C67D-7E98-70E9709CCB44}"/>
              </a:ext>
            </a:extLst>
          </p:cNvPr>
          <p:cNvSpPr>
            <a:spLocks noGrp="1"/>
          </p:cNvSpPr>
          <p:nvPr>
            <p:ph type="ctrTitle"/>
          </p:nvPr>
        </p:nvSpPr>
        <p:spPr>
          <a:xfrm>
            <a:off x="1523847" y="690101"/>
            <a:ext cx="9144000" cy="677523"/>
          </a:xfrm>
        </p:spPr>
        <p:txBody>
          <a:bodyPr>
            <a:normAutofit/>
          </a:bodyPr>
          <a:lstStyle/>
          <a:p>
            <a:r>
              <a:rPr lang="en-US" sz="4000" u="sng" dirty="0"/>
              <a:t>Practice Reminders</a:t>
            </a:r>
          </a:p>
        </p:txBody>
      </p:sp>
      <p:sp>
        <p:nvSpPr>
          <p:cNvPr id="11" name="Title 1">
            <a:extLst>
              <a:ext uri="{FF2B5EF4-FFF2-40B4-BE49-F238E27FC236}">
                <a16:creationId xmlns:a16="http://schemas.microsoft.com/office/drawing/2014/main" id="{08A8094B-483F-C009-38A2-F94DB046BB57}"/>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4275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B5BAE823-E9DC-6E6C-1D5C-8098BE30B1FC}"/>
              </a:ext>
            </a:extLst>
          </p:cNvPr>
          <p:cNvSpPr txBox="1">
            <a:spLocks/>
          </p:cNvSpPr>
          <p:nvPr/>
        </p:nvSpPr>
        <p:spPr>
          <a:xfrm>
            <a:off x="3315694" y="1068660"/>
            <a:ext cx="7824065" cy="4860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endParaRPr lang="en-US" sz="1100" dirty="0"/>
          </a:p>
        </p:txBody>
      </p:sp>
      <p:pic>
        <p:nvPicPr>
          <p:cNvPr id="4" name="Picture 4" descr="Richard Nixon: “You don't have Nixon to kick around anymore' on Vimeo">
            <a:extLst>
              <a:ext uri="{FF2B5EF4-FFF2-40B4-BE49-F238E27FC236}">
                <a16:creationId xmlns:a16="http://schemas.microsoft.com/office/drawing/2014/main" id="{58BD1F89-0110-07DF-7113-5A332E3DE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278" y="1414137"/>
            <a:ext cx="6307138" cy="41694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DC1BFF5-4AE8-C896-A516-9CD82356F8FF}"/>
              </a:ext>
            </a:extLst>
          </p:cNvPr>
          <p:cNvCxnSpPr/>
          <p:nvPr/>
        </p:nvCxnSpPr>
        <p:spPr>
          <a:xfrm>
            <a:off x="6792686" y="4273420"/>
            <a:ext cx="10543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5C046CA3-08B7-AEFC-8A6F-A6277C2117DD}"/>
              </a:ext>
            </a:extLst>
          </p:cNvPr>
          <p:cNvSpPr txBox="1"/>
          <p:nvPr/>
        </p:nvSpPr>
        <p:spPr>
          <a:xfrm>
            <a:off x="7020232" y="3687101"/>
            <a:ext cx="1068930" cy="461665"/>
          </a:xfrm>
          <a:prstGeom prst="rect">
            <a:avLst/>
          </a:prstGeom>
          <a:noFill/>
        </p:spPr>
        <p:txBody>
          <a:bodyPr wrap="square" rtlCol="0">
            <a:spAutoFit/>
          </a:bodyPr>
          <a:lstStyle/>
          <a:p>
            <a:r>
              <a:rPr lang="en-US" sz="2400" dirty="0">
                <a:solidFill>
                  <a:srgbClr val="FF0000"/>
                </a:solidFill>
              </a:rPr>
              <a:t>Butler</a:t>
            </a:r>
          </a:p>
        </p:txBody>
      </p:sp>
      <p:sp>
        <p:nvSpPr>
          <p:cNvPr id="11" name="Title 1">
            <a:extLst>
              <a:ext uri="{FF2B5EF4-FFF2-40B4-BE49-F238E27FC236}">
                <a16:creationId xmlns:a16="http://schemas.microsoft.com/office/drawing/2014/main" id="{06D9F34D-E1F5-94A6-41BE-102C0A2CF76A}"/>
              </a:ext>
            </a:extLst>
          </p:cNvPr>
          <p:cNvSpPr txBox="1">
            <a:spLocks/>
          </p:cNvSpPr>
          <p:nvPr/>
        </p:nvSpPr>
        <p:spPr>
          <a:xfrm>
            <a:off x="10063450" y="512619"/>
            <a:ext cx="1717963" cy="36492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ATTORNEY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2528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A0F3F7FF-E282-AEFF-F869-5D7774B0FA2A}"/>
              </a:ext>
            </a:extLst>
          </p:cNvPr>
          <p:cNvPicPr>
            <a:picLocks noChangeAspect="1"/>
          </p:cNvPicPr>
          <p:nvPr/>
        </p:nvPicPr>
        <p:blipFill>
          <a:blip r:embed="rId3"/>
          <a:stretch>
            <a:fillRect/>
          </a:stretch>
        </p:blipFill>
        <p:spPr>
          <a:xfrm>
            <a:off x="1125946" y="2422538"/>
            <a:ext cx="10230467" cy="3097114"/>
          </a:xfrm>
          <a:prstGeom prst="rect">
            <a:avLst/>
          </a:prstGeom>
          <a:ln w="88900" cap="sq" cmpd="thickThin">
            <a:solidFill>
              <a:srgbClr val="000000"/>
            </a:solidFill>
            <a:prstDash val="solid"/>
            <a:miter lim="800000"/>
          </a:ln>
          <a:effectLst>
            <a:innerShdw blurRad="76200">
              <a:srgbClr val="000000"/>
            </a:innerShdw>
          </a:effectLst>
        </p:spPr>
      </p:pic>
      <p:sp>
        <p:nvSpPr>
          <p:cNvPr id="3" name="Title 1">
            <a:extLst>
              <a:ext uri="{FF2B5EF4-FFF2-40B4-BE49-F238E27FC236}">
                <a16:creationId xmlns:a16="http://schemas.microsoft.com/office/drawing/2014/main" id="{1F10311F-C786-0803-2099-C9197B6C6478}"/>
              </a:ext>
            </a:extLst>
          </p:cNvPr>
          <p:cNvSpPr txBox="1">
            <a:spLocks/>
          </p:cNvSpPr>
          <p:nvPr/>
        </p:nvSpPr>
        <p:spPr>
          <a:xfrm>
            <a:off x="3151601" y="646482"/>
            <a:ext cx="5888491" cy="87541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5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8452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368064" y="2275060"/>
            <a:ext cx="8958469"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Graduate of Missouri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Legislative, campaign, and intellectual property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Began with court in 1998: USPO, Courtroom Deputy, Operations Analyst, Jury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petit (trial) and grand jurors for the district</a:t>
            </a: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23847" y="690101"/>
            <a:ext cx="9144000" cy="1255077"/>
          </a:xfrm>
        </p:spPr>
        <p:txBody>
          <a:bodyPr>
            <a:normAutofit/>
          </a:bodyPr>
          <a:lstStyle/>
          <a:p>
            <a:r>
              <a:rPr lang="en-US" sz="4000" u="sng" dirty="0"/>
              <a:t>Shelley L. Moore, Jury Administrator</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22276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152074" y="542681"/>
            <a:ext cx="7800440" cy="1081377"/>
          </a:xfrm>
        </p:spPr>
        <p:txBody>
          <a:bodyPr>
            <a:normAutofit/>
          </a:bodyPr>
          <a:lstStyle/>
          <a:p>
            <a:r>
              <a:rPr lang="en-US" sz="4400" u="sng" dirty="0"/>
              <a:t>What We Do</a:t>
            </a:r>
            <a:endParaRPr lang="en-US" sz="8000" dirty="0">
              <a:solidFill>
                <a:schemeClr val="tx2"/>
              </a:solidFill>
            </a:endParaRPr>
          </a:p>
        </p:txBody>
      </p:sp>
      <p:sp>
        <p:nvSpPr>
          <p:cNvPr id="4" name="TextBox 3">
            <a:extLst>
              <a:ext uri="{FF2B5EF4-FFF2-40B4-BE49-F238E27FC236}">
                <a16:creationId xmlns:a16="http://schemas.microsoft.com/office/drawing/2014/main" id="{5D2D963B-8005-E50D-2574-00FCBC1C4A2D}"/>
              </a:ext>
            </a:extLst>
          </p:cNvPr>
          <p:cNvSpPr txBox="1"/>
          <p:nvPr/>
        </p:nvSpPr>
        <p:spPr>
          <a:xfrm>
            <a:off x="867267" y="1779344"/>
            <a:ext cx="11097910"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Team of 3: Two Jury Assistants + Jury Administrator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Build master jury wheel every two years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county’s number of registered voters is proportionally represented in the jury wheel.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petit and grand jury pools, determine eligibility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Summon, explain process, pay juror fees/expenses, handle juror requests, employment issues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Travel to Durango, Grand Junction, and Colorado Springs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Facilitate statistical reporting to AO</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CDC6B06-6B26-CFFF-7F34-A3CA963ED9BD}"/>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7592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712761" y="1995055"/>
            <a:ext cx="11097910"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are disgruntled, apathetic government workers doing the bare minimum.</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“Why hasn’t anyone responded to my email sent at 1AM on the weekend?!” [Monday @ 8:00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USDC only summons from a single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have access to all other courts’ records, including criminal history.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Juries are routinely sequestered overnight for the length of the trial.</a:t>
            </a:r>
          </a:p>
        </p:txBody>
      </p:sp>
      <p:pic>
        <p:nvPicPr>
          <p:cNvPr id="5" name="Picture 4" descr="A person wearing a mask&#10;&#10;Description automatically generated with low confidence">
            <a:extLst>
              <a:ext uri="{FF2B5EF4-FFF2-40B4-BE49-F238E27FC236}">
                <a16:creationId xmlns:a16="http://schemas.microsoft.com/office/drawing/2014/main" id="{F1381BFE-2A5E-3C52-FD2B-F59E8CD712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245" y="112162"/>
            <a:ext cx="2044056" cy="2020402"/>
          </a:xfrm>
          <a:prstGeom prst="rect">
            <a:avLst/>
          </a:prstGeom>
        </p:spPr>
      </p:pic>
      <p:sp>
        <p:nvSpPr>
          <p:cNvPr id="3" name="Title 1">
            <a:extLst>
              <a:ext uri="{FF2B5EF4-FFF2-40B4-BE49-F238E27FC236}">
                <a16:creationId xmlns:a16="http://schemas.microsoft.com/office/drawing/2014/main" id="{65B55142-8C28-CD48-31A5-8A95523050EF}"/>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7" name="Title 6">
            <a:extLst>
              <a:ext uri="{FF2B5EF4-FFF2-40B4-BE49-F238E27FC236}">
                <a16:creationId xmlns:a16="http://schemas.microsoft.com/office/drawing/2014/main" id="{D5E1600D-60AC-CBD0-0770-F55581616ADE}"/>
              </a:ext>
            </a:extLst>
          </p:cNvPr>
          <p:cNvSpPr>
            <a:spLocks noGrp="1"/>
          </p:cNvSpPr>
          <p:nvPr>
            <p:ph type="ctrTitle"/>
          </p:nvPr>
        </p:nvSpPr>
        <p:spPr>
          <a:xfrm>
            <a:off x="1524000" y="1122363"/>
            <a:ext cx="9144000" cy="872692"/>
          </a:xfrm>
        </p:spPr>
        <p:txBody>
          <a:bodyPr>
            <a:normAutofit/>
          </a:bodyPr>
          <a:lstStyle/>
          <a:p>
            <a:r>
              <a:rPr lang="en-US" sz="4000" u="sng" dirty="0"/>
              <a:t>Common Misconceptions</a:t>
            </a:r>
          </a:p>
        </p:txBody>
      </p:sp>
    </p:spTree>
    <p:extLst>
      <p:ext uri="{BB962C8B-B14F-4D97-AF65-F5344CB8AC3E}">
        <p14:creationId xmlns:p14="http://schemas.microsoft.com/office/powerpoint/2010/main" val="273772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643286" y="1081378"/>
            <a:ext cx="11177411" cy="5293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rPr>
              <a:t>Did You Know?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Unlike state law, there is not a federal statute that requires employers to pay a given number of days’ wages while an employee is on jury duty.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petit jurors are on-call for a one month term, calling each Friday.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trials are about five days long.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Grand jury panels: Denver (2), Durango (1), Grand Junction (1)</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Denver panels meet 1-3 days per month for one year.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Durango &amp; Grand Junction panels meet 1 day per month for one year.</a:t>
            </a:r>
          </a:p>
        </p:txBody>
      </p:sp>
      <p:sp>
        <p:nvSpPr>
          <p:cNvPr id="3" name="Title 1">
            <a:extLst>
              <a:ext uri="{FF2B5EF4-FFF2-40B4-BE49-F238E27FC236}">
                <a16:creationId xmlns:a16="http://schemas.microsoft.com/office/drawing/2014/main" id="{0D7E5A60-FA77-2B44-3304-E2B98A689355}"/>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3798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6D74659C-634F-E995-91BC-46508BB7F285}"/>
              </a:ext>
            </a:extLst>
          </p:cNvPr>
          <p:cNvPicPr>
            <a:picLocks noChangeAspect="1"/>
          </p:cNvPicPr>
          <p:nvPr/>
        </p:nvPicPr>
        <p:blipFill>
          <a:blip r:embed="rId3"/>
          <a:stretch>
            <a:fillRect/>
          </a:stretch>
        </p:blipFill>
        <p:spPr>
          <a:xfrm>
            <a:off x="3542434" y="828962"/>
            <a:ext cx="5490730" cy="5517255"/>
          </a:xfrm>
          <a:prstGeom prst="rect">
            <a:avLst/>
          </a:prstGeom>
        </p:spPr>
      </p:pic>
      <p:sp>
        <p:nvSpPr>
          <p:cNvPr id="3" name="Title 1">
            <a:extLst>
              <a:ext uri="{FF2B5EF4-FFF2-40B4-BE49-F238E27FC236}">
                <a16:creationId xmlns:a16="http://schemas.microsoft.com/office/drawing/2014/main" id="{C6366DDB-ACEB-52DE-F2B1-D968410C2E6D}"/>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9977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095371" y="1228397"/>
            <a:ext cx="4800202" cy="415498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rPr>
              <a:t>Do’s</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Recognize we aren’t trying to ruin your life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 the summons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 the questionnaire timely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Beware of scams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your part, it’s a privilege!</a:t>
            </a:r>
          </a:p>
        </p:txBody>
      </p:sp>
      <p:sp>
        <p:nvSpPr>
          <p:cNvPr id="5" name="TextBox 4">
            <a:extLst>
              <a:ext uri="{FF2B5EF4-FFF2-40B4-BE49-F238E27FC236}">
                <a16:creationId xmlns:a16="http://schemas.microsoft.com/office/drawing/2014/main" id="{CFD22240-8825-315C-BB4E-B88D26A5DB57}"/>
              </a:ext>
            </a:extLst>
          </p:cNvPr>
          <p:cNvSpPr txBox="1"/>
          <p:nvPr/>
        </p:nvSpPr>
        <p:spPr>
          <a:xfrm>
            <a:off x="6182666" y="1228397"/>
            <a:ext cx="4680668" cy="473975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rPr>
              <a:t>Don’ts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Research potential jurors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Try to communicate with jurors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If you’re a potential juror, do not research or post about the case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Provide excruciating details of health issues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Clam up before the judge</a:t>
            </a:r>
          </a:p>
        </p:txBody>
      </p:sp>
      <p:sp>
        <p:nvSpPr>
          <p:cNvPr id="6" name="Title 1">
            <a:extLst>
              <a:ext uri="{FF2B5EF4-FFF2-40B4-BE49-F238E27FC236}">
                <a16:creationId xmlns:a16="http://schemas.microsoft.com/office/drawing/2014/main" id="{E79FC0CC-D43E-283C-8631-05EE5D0F38B5}"/>
              </a:ext>
            </a:extLst>
          </p:cNvPr>
          <p:cNvSpPr txBox="1">
            <a:spLocks/>
          </p:cNvSpPr>
          <p:nvPr/>
        </p:nvSpPr>
        <p:spPr>
          <a:xfrm>
            <a:off x="9911050" y="360219"/>
            <a:ext cx="1717963" cy="36492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JURY SERVICES</a:t>
            </a:r>
            <a:endParaRPr kumimoji="0" lang="en-US" sz="20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0845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9911050" y="360219"/>
            <a:ext cx="1717963" cy="364925"/>
          </a:xfrm>
        </p:spPr>
        <p:txBody>
          <a:bodyPr>
            <a:normAutofit fontScale="90000"/>
          </a:bodyPr>
          <a:lstStyle/>
          <a:p>
            <a:r>
              <a:rPr lang="en-US" sz="2000" b="1" dirty="0"/>
              <a:t>JURY SERVICES</a:t>
            </a:r>
            <a:endParaRPr lang="en-US" sz="2000" b="1" dirty="0">
              <a:solidFill>
                <a:schemeClr val="tx2"/>
              </a:solidFill>
            </a:endParaRPr>
          </a:p>
        </p:txBody>
      </p:sp>
      <p:sp>
        <p:nvSpPr>
          <p:cNvPr id="4" name="TextBox 3">
            <a:extLst>
              <a:ext uri="{FF2B5EF4-FFF2-40B4-BE49-F238E27FC236}">
                <a16:creationId xmlns:a16="http://schemas.microsoft.com/office/drawing/2014/main" id="{5D2D963B-8005-E50D-2574-00FCBC1C4A2D}"/>
              </a:ext>
            </a:extLst>
          </p:cNvPr>
          <p:cNvSpPr txBox="1"/>
          <p:nvPr/>
        </p:nvSpPr>
        <p:spPr>
          <a:xfrm>
            <a:off x="562987" y="725144"/>
            <a:ext cx="10701589"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black"/>
                </a:solidFill>
                <a:effectLst/>
                <a:uLnTx/>
                <a:uFillTx/>
                <a:latin typeface="Calibri" panose="020F0502020204030204"/>
                <a:ea typeface="+mn-ea"/>
                <a:cs typeface="+mn-cs"/>
              </a:rPr>
              <a:t>You Can’t Make This Stuff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actual excerpts from our peers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need to be excused. I am caring for a six-week old... ”</a:t>
            </a:r>
          </a:p>
          <a:p>
            <a:pPr marL="914400" lvl="1" indent="-457200">
              <a:buFont typeface="Courier New" panose="02070309020205020404" pitchFamily="49" charset="0"/>
              <a:buChar char="o"/>
              <a:defRPr/>
            </a:pPr>
            <a:r>
              <a:rPr lang="en-US" sz="2400" dirty="0">
                <a:solidFill>
                  <a:prstClr val="black"/>
                </a:solidFill>
                <a:latin typeface="Calibri" panose="020F0502020204030204"/>
              </a:rPr>
              <a:t>The “six week old” was later discovered to be a puppy.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hate people.”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 essential at my job and cannot miss work, and I have a two-week vacation during this time.”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“Why do I get summoned every two years? I moved out of Denver to prevent this type of 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Occupation: Listen to my wife, steering wheel holder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“My name is… I cook on a wood stove I do not want to be bothered or disrupted and cutting up terrorists right now and I want to stop stop this silly thing…” [auto transcription]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was a wonderful experience and, much to my surprise, I am going to miss it.” – Former grand juror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baby pig in a person's hand&#10;&#10;Description automatically generated with medium confidence">
            <a:extLst>
              <a:ext uri="{FF2B5EF4-FFF2-40B4-BE49-F238E27FC236}">
                <a16:creationId xmlns:a16="http://schemas.microsoft.com/office/drawing/2014/main" id="{1508799C-CF02-06CB-CF51-2A2E50475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3251" y="934982"/>
            <a:ext cx="2619375" cy="1743075"/>
          </a:xfrm>
          <a:prstGeom prst="rect">
            <a:avLst/>
          </a:prstGeom>
        </p:spPr>
      </p:pic>
    </p:spTree>
    <p:extLst>
      <p:ext uri="{BB962C8B-B14F-4D97-AF65-F5344CB8AC3E}">
        <p14:creationId xmlns:p14="http://schemas.microsoft.com/office/powerpoint/2010/main" val="120304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634241" y="995216"/>
            <a:ext cx="7539695" cy="523220"/>
          </a:xfrm>
        </p:spPr>
        <p:txBody>
          <a:bodyPr>
            <a:normAutofit fontScale="90000"/>
          </a:bodyPr>
          <a:lstStyle/>
          <a:p>
            <a:r>
              <a:rPr lang="en-US" sz="4400" b="1" dirty="0"/>
              <a:t>CASE ADMINISTRATION</a:t>
            </a:r>
            <a:endParaRPr lang="en-US" sz="8000" b="1" dirty="0">
              <a:solidFill>
                <a:schemeClr val="tx2"/>
              </a:solidFill>
            </a:endParaRPr>
          </a:p>
        </p:txBody>
      </p:sp>
      <p:sp>
        <p:nvSpPr>
          <p:cNvPr id="3" name="Content Placeholder 2">
            <a:extLst>
              <a:ext uri="{FF2B5EF4-FFF2-40B4-BE49-F238E27FC236}">
                <a16:creationId xmlns:a16="http://schemas.microsoft.com/office/drawing/2014/main" id="{B5BAE823-E9DC-6E6C-1D5C-8098BE30B1FC}"/>
              </a:ext>
            </a:extLst>
          </p:cNvPr>
          <p:cNvSpPr txBox="1">
            <a:spLocks/>
          </p:cNvSpPr>
          <p:nvPr/>
        </p:nvSpPr>
        <p:spPr>
          <a:xfrm>
            <a:off x="3315694" y="1068660"/>
            <a:ext cx="7824065" cy="4860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endParaRPr lang="en-US" sz="1100" dirty="0"/>
          </a:p>
        </p:txBody>
      </p:sp>
      <p:pic>
        <p:nvPicPr>
          <p:cNvPr id="9" name="Picture 8">
            <a:extLst>
              <a:ext uri="{FF2B5EF4-FFF2-40B4-BE49-F238E27FC236}">
                <a16:creationId xmlns:a16="http://schemas.microsoft.com/office/drawing/2014/main" id="{3AAB6146-E6AE-21AB-E189-B76ACB2B5748}"/>
              </a:ext>
            </a:extLst>
          </p:cNvPr>
          <p:cNvPicPr>
            <a:picLocks noChangeAspect="1"/>
          </p:cNvPicPr>
          <p:nvPr/>
        </p:nvPicPr>
        <p:blipFill>
          <a:blip r:embed="rId2"/>
          <a:stretch>
            <a:fillRect/>
          </a:stretch>
        </p:blipFill>
        <p:spPr>
          <a:xfrm>
            <a:off x="3315389" y="1824037"/>
            <a:ext cx="6177401" cy="3965303"/>
          </a:xfrm>
          <a:prstGeom prst="rect">
            <a:avLst/>
          </a:prstGeom>
        </p:spPr>
      </p:pic>
    </p:spTree>
    <p:extLst>
      <p:ext uri="{BB962C8B-B14F-4D97-AF65-F5344CB8AC3E}">
        <p14:creationId xmlns:p14="http://schemas.microsoft.com/office/powerpoint/2010/main" val="334263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541700" y="881788"/>
            <a:ext cx="7539695" cy="1041708"/>
          </a:xfrm>
        </p:spPr>
        <p:txBody>
          <a:bodyPr>
            <a:normAutofit/>
          </a:bodyPr>
          <a:lstStyle/>
          <a:p>
            <a:r>
              <a:rPr lang="en-US" sz="5200" dirty="0">
                <a:solidFill>
                  <a:schemeClr val="tx2"/>
                </a:solidFill>
              </a:rPr>
              <a:t>Who’s Behind the Curtain?</a:t>
            </a:r>
          </a:p>
        </p:txBody>
      </p:sp>
      <p:sp>
        <p:nvSpPr>
          <p:cNvPr id="3" name="Subtitle 2">
            <a:extLst>
              <a:ext uri="{FF2B5EF4-FFF2-40B4-BE49-F238E27FC236}">
                <a16:creationId xmlns:a16="http://schemas.microsoft.com/office/drawing/2014/main" id="{05E2FEE0-C6C5-98AC-C60F-9C1AE6331BB1}"/>
              </a:ext>
            </a:extLst>
          </p:cNvPr>
          <p:cNvSpPr>
            <a:spLocks noGrp="1"/>
          </p:cNvSpPr>
          <p:nvPr>
            <p:ph type="subTitle" idx="1"/>
          </p:nvPr>
        </p:nvSpPr>
        <p:spPr>
          <a:xfrm>
            <a:off x="2712946" y="1923496"/>
            <a:ext cx="7197202" cy="682079"/>
          </a:xfrm>
        </p:spPr>
        <p:txBody>
          <a:bodyPr>
            <a:normAutofit fontScale="92500"/>
          </a:bodyPr>
          <a:lstStyle/>
          <a:p>
            <a:r>
              <a:rPr lang="en-US" dirty="0">
                <a:solidFill>
                  <a:schemeClr val="tx2"/>
                </a:solidFill>
              </a:rPr>
              <a:t>Insights from the Clerks Who Keep the District Court Running</a:t>
            </a:r>
          </a:p>
        </p:txBody>
      </p:sp>
      <p:sp>
        <p:nvSpPr>
          <p:cNvPr id="4" name="TextBox 3">
            <a:extLst>
              <a:ext uri="{FF2B5EF4-FFF2-40B4-BE49-F238E27FC236}">
                <a16:creationId xmlns:a16="http://schemas.microsoft.com/office/drawing/2014/main" id="{CA5FC278-4C29-7F1A-AB47-FC47E82B438B}"/>
              </a:ext>
            </a:extLst>
          </p:cNvPr>
          <p:cNvSpPr txBox="1"/>
          <p:nvPr/>
        </p:nvSpPr>
        <p:spPr>
          <a:xfrm>
            <a:off x="2776223" y="3088701"/>
            <a:ext cx="7305172"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55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436574" y="2442038"/>
            <a:ext cx="8958469" cy="3539430"/>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Began with court in 1998: </a:t>
            </a:r>
            <a:r>
              <a:rPr lang="en-US" sz="2800" dirty="0">
                <a:solidFill>
                  <a:prstClr val="black"/>
                </a:solidFill>
              </a:rPr>
              <a:t>Civil division generalist, </a:t>
            </a:r>
          </a:p>
          <a:p>
            <a:pPr>
              <a:defRPr/>
            </a:pPr>
            <a:r>
              <a:rPr lang="en-US" sz="2800" dirty="0">
                <a:solidFill>
                  <a:prstClr val="black"/>
                </a:solidFill>
              </a:rPr>
              <a:t>      Pro Se Writ clerk, Lead Operations Support clerk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Manage Case Administration Specialists (CAS) &amp; </a:t>
            </a: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      Operations Support Clerks (OSC) in Intake Dept.</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Initial case </a:t>
            </a:r>
            <a:r>
              <a:rPr lang="en-US" sz="2800" dirty="0">
                <a:solidFill>
                  <a:prstClr val="black"/>
                </a:solidFill>
                <a:latin typeface="Calibri" panose="020F0502020204030204"/>
              </a:rPr>
              <a:t>opening &amp; processing, pro se assistance, docketing assistance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5" y="948422"/>
            <a:ext cx="9530925" cy="1255077"/>
          </a:xfrm>
        </p:spPr>
        <p:txBody>
          <a:bodyPr>
            <a:normAutofit/>
          </a:bodyPr>
          <a:lstStyle/>
          <a:p>
            <a:r>
              <a:rPr lang="en-US" sz="3200" u="sng" dirty="0"/>
              <a:t>Andrea García Gallegos, Case Administration Supervisor</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CASE ADMINISTRATION</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2744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712761" y="1995055"/>
            <a:ext cx="11097910" cy="38472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Rules &amp; policies regarding restricted events</a:t>
            </a:r>
            <a:endParaRPr kumimoji="0" lang="en-US" sz="2400" b="0" i="0" u="none" strike="noStrike" kern="1200" cap="none" spc="0" normalizeH="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noProof="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prstClr val="black"/>
                </a:solidFill>
                <a:latin typeface="Calibri" panose="020F0502020204030204"/>
              </a:rPr>
              <a:t>Deletion of errant filings from docket</a:t>
            </a:r>
            <a:endParaRPr lang="en-US"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Asking the Clerk’s Office for the</a:t>
            </a:r>
            <a:r>
              <a:rPr kumimoji="0" lang="en-US" sz="2400" b="0" i="0" u="none" strike="noStrike" kern="1200" cap="none" spc="0" normalizeH="0" noProof="0" dirty="0">
                <a:ln>
                  <a:noFill/>
                </a:ln>
                <a:solidFill>
                  <a:prstClr val="black"/>
                </a:solidFill>
                <a:effectLst/>
                <a:uLnTx/>
                <a:uFillTx/>
                <a:latin typeface="Calibri" panose="020F0502020204030204"/>
              </a:rPr>
              <a:t> judge’s ruling on a motion</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457200" indent="-457200">
              <a:buFont typeface="Arial" panose="020B0604020202020204" pitchFamily="34" charset="0"/>
              <a:buChar char="•"/>
              <a:defRPr/>
            </a:pPr>
            <a:r>
              <a:rPr lang="en-US" sz="2400" dirty="0">
                <a:solidFill>
                  <a:prstClr val="black"/>
                </a:solidFill>
              </a:rPr>
              <a:t>Asking the Clerk’s Office for legal advice</a:t>
            </a:r>
          </a:p>
          <a:p>
            <a:pPr>
              <a:defRPr/>
            </a:pPr>
            <a:endParaRPr lang="en-US" sz="2400" dirty="0">
              <a:solidFill>
                <a:prstClr val="black"/>
              </a:solidFill>
            </a:endParaRPr>
          </a:p>
          <a:p>
            <a:pPr marL="457200" indent="-457200">
              <a:buFont typeface="Arial" panose="020B0604020202020204" pitchFamily="34" charset="0"/>
              <a:buChar char="•"/>
              <a:defRPr/>
            </a:pPr>
            <a:r>
              <a:rPr lang="en-US" sz="2400" dirty="0">
                <a:solidFill>
                  <a:prstClr val="black"/>
                </a:solidFill>
              </a:rPr>
              <a:t>Waiting until the last minute to file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5E1600D-60AC-CBD0-0770-F55581616ADE}"/>
              </a:ext>
            </a:extLst>
          </p:cNvPr>
          <p:cNvSpPr>
            <a:spLocks noGrp="1"/>
          </p:cNvSpPr>
          <p:nvPr>
            <p:ph type="ctrTitle"/>
          </p:nvPr>
        </p:nvSpPr>
        <p:spPr>
          <a:xfrm>
            <a:off x="1524000" y="1122363"/>
            <a:ext cx="9144000" cy="872692"/>
          </a:xfrm>
        </p:spPr>
        <p:txBody>
          <a:bodyPr>
            <a:normAutofit/>
          </a:bodyPr>
          <a:lstStyle/>
          <a:p>
            <a:r>
              <a:rPr lang="en-US" sz="4000" u="sng" dirty="0"/>
              <a:t>Common Misconceptions in Case Admin</a:t>
            </a:r>
          </a:p>
        </p:txBody>
      </p:sp>
      <p:sp>
        <p:nvSpPr>
          <p:cNvPr id="2" name="Title 1">
            <a:extLst>
              <a:ext uri="{FF2B5EF4-FFF2-40B4-BE49-F238E27FC236}">
                <a16:creationId xmlns:a16="http://schemas.microsoft.com/office/drawing/2014/main" id="{6249BB94-ED9B-B069-9C03-7E603D66C3E9}"/>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CASE ADMINISTRATION</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8501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712761" y="1995055"/>
            <a:ext cx="11097910" cy="38472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Deletion/correction/replacement</a:t>
            </a:r>
            <a:r>
              <a:rPr kumimoji="0" lang="en-US" sz="2400" b="0" i="0" u="none" strike="noStrike" kern="1200" cap="none" spc="0" normalizeH="0" noProof="0" dirty="0">
                <a:ln>
                  <a:noFill/>
                </a:ln>
                <a:solidFill>
                  <a:prstClr val="black"/>
                </a:solidFill>
                <a:effectLst/>
                <a:uLnTx/>
                <a:uFillTx/>
                <a:latin typeface="Calibri" panose="020F0502020204030204"/>
              </a:rPr>
              <a:t> of errant initial filings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noProof="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prstClr val="black"/>
                </a:solidFill>
                <a:latin typeface="Calibri" panose="020F0502020204030204"/>
              </a:rPr>
              <a:t>Text-Only entry vs. Docket</a:t>
            </a:r>
            <a:r>
              <a:rPr lang="en-US" sz="2400" dirty="0">
                <a:solidFill>
                  <a:prstClr val="black"/>
                </a:solidFill>
                <a:latin typeface="Calibri" panose="020F0502020204030204"/>
              </a:rPr>
              <a:t> entry w/.pdf attachment</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Asking</a:t>
            </a:r>
            <a:r>
              <a:rPr kumimoji="0" lang="en-US" sz="2400" b="0" i="0" u="none" strike="noStrike" kern="1200" cap="none" spc="0" normalizeH="0" noProof="0" dirty="0">
                <a:ln>
                  <a:noFill/>
                </a:ln>
                <a:solidFill>
                  <a:prstClr val="black"/>
                </a:solidFill>
                <a:effectLst/>
                <a:uLnTx/>
                <a:uFillTx/>
                <a:latin typeface="Calibri" panose="020F0502020204030204"/>
              </a:rPr>
              <a:t> Clerk’s Office for legal advice</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457200" indent="-457200">
              <a:buFont typeface="Arial" panose="020B0604020202020204" pitchFamily="34" charset="0"/>
              <a:buChar char="•"/>
              <a:defRPr/>
            </a:pPr>
            <a:r>
              <a:rPr lang="en-US" sz="2400" dirty="0">
                <a:solidFill>
                  <a:prstClr val="black"/>
                </a:solidFill>
              </a:rPr>
              <a:t>Administrative notices</a:t>
            </a:r>
          </a:p>
          <a:p>
            <a:pPr>
              <a:defRPr/>
            </a:pPr>
            <a:endParaRPr lang="en-US" sz="2400" dirty="0">
              <a:solidFill>
                <a:prstClr val="black"/>
              </a:solidFill>
            </a:endParaRPr>
          </a:p>
          <a:p>
            <a:pPr marL="457200" indent="-457200">
              <a:buFont typeface="Arial" panose="020B0604020202020204" pitchFamily="34" charset="0"/>
              <a:buChar char="•"/>
              <a:defRPr/>
            </a:pPr>
            <a:r>
              <a:rPr lang="en-US" sz="2400" dirty="0">
                <a:solidFill>
                  <a:prstClr val="black"/>
                </a:solidFill>
              </a:rPr>
              <a:t>Providing services of your office staff</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5E1600D-60AC-CBD0-0770-F55581616ADE}"/>
              </a:ext>
            </a:extLst>
          </p:cNvPr>
          <p:cNvSpPr>
            <a:spLocks noGrp="1"/>
          </p:cNvSpPr>
          <p:nvPr>
            <p:ph type="ctrTitle"/>
          </p:nvPr>
        </p:nvSpPr>
        <p:spPr>
          <a:xfrm>
            <a:off x="1524000" y="1122363"/>
            <a:ext cx="9144000" cy="872692"/>
          </a:xfrm>
        </p:spPr>
        <p:txBody>
          <a:bodyPr>
            <a:normAutofit/>
          </a:bodyPr>
          <a:lstStyle/>
          <a:p>
            <a:r>
              <a:rPr lang="en-US" sz="4000" u="sng" dirty="0"/>
              <a:t>Common Misconceptions in Intake</a:t>
            </a:r>
          </a:p>
        </p:txBody>
      </p:sp>
      <p:sp>
        <p:nvSpPr>
          <p:cNvPr id="2" name="Title 1">
            <a:extLst>
              <a:ext uri="{FF2B5EF4-FFF2-40B4-BE49-F238E27FC236}">
                <a16:creationId xmlns:a16="http://schemas.microsoft.com/office/drawing/2014/main" id="{6249BB94-ED9B-B069-9C03-7E603D66C3E9}"/>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CASE ADMINISTRATION</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2345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712761" y="1995055"/>
            <a:ext cx="11097910" cy="458587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Learn how to personally</a:t>
            </a:r>
            <a:r>
              <a:rPr kumimoji="0" lang="en-US" sz="2400" b="0" i="0" u="none" strike="noStrike" kern="1200" cap="none" spc="0" normalizeH="0" noProof="0" dirty="0">
                <a:ln>
                  <a:noFill/>
                </a:ln>
                <a:solidFill>
                  <a:prstClr val="black"/>
                </a:solidFill>
                <a:effectLst/>
                <a:uLnTx/>
                <a:uFillTx/>
                <a:latin typeface="Calibri" panose="020F0502020204030204"/>
              </a:rPr>
              <a:t> file in</a:t>
            </a:r>
            <a:r>
              <a:rPr kumimoji="0" lang="en-US" sz="2400" b="0" i="0" u="none" strike="noStrike" kern="1200" cap="none" spc="0" normalizeH="0" baseline="0" noProof="0" dirty="0">
                <a:ln>
                  <a:noFill/>
                </a:ln>
                <a:solidFill>
                  <a:prstClr val="black"/>
                </a:solidFill>
                <a:effectLst/>
                <a:uLnTx/>
                <a:uFillTx/>
                <a:latin typeface="Calibri" panose="020F0502020204030204"/>
              </a:rPr>
              <a:t> CM/ECF.</a:t>
            </a:r>
            <a:endParaRPr kumimoji="0" lang="en-US" sz="2400" b="0" i="0" u="none" strike="noStrike" kern="1200" cap="none" spc="0" normalizeH="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noProof="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prstClr val="black"/>
                </a:solidFill>
                <a:latin typeface="Calibri" panose="020F0502020204030204"/>
              </a:rPr>
              <a:t>Use “Search” option </a:t>
            </a:r>
            <a:r>
              <a:rPr lang="en-US" sz="2400" dirty="0">
                <a:solidFill>
                  <a:prstClr val="black"/>
                </a:solidFill>
                <a:latin typeface="Calibri" panose="020F0502020204030204"/>
              </a:rPr>
              <a:t>available in CM/ECF.</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Mistakes</a:t>
            </a:r>
            <a:r>
              <a:rPr kumimoji="0" lang="en-US" sz="2400" b="0" i="0" u="none" strike="noStrike" kern="1200" cap="none" spc="0" normalizeH="0" noProof="0" dirty="0">
                <a:ln>
                  <a:noFill/>
                </a:ln>
                <a:solidFill>
                  <a:prstClr val="black"/>
                </a:solidFill>
                <a:effectLst/>
                <a:uLnTx/>
                <a:uFillTx/>
                <a:latin typeface="Calibri" panose="020F0502020204030204"/>
              </a:rPr>
              <a:t> happen.  </a:t>
            </a:r>
            <a:r>
              <a:rPr kumimoji="0" lang="en-US" sz="2400" b="0" i="0" u="none" strike="noStrike" kern="1200" cap="none" spc="0" normalizeH="0" baseline="0" noProof="0" dirty="0">
                <a:ln>
                  <a:noFill/>
                </a:ln>
                <a:solidFill>
                  <a:prstClr val="black"/>
                </a:solidFill>
                <a:effectLst/>
                <a:uLnTx/>
                <a:uFillTx/>
                <a:latin typeface="Calibri" panose="020F0502020204030204"/>
              </a:rPr>
              <a:t>Call Clerk’s Office for guidance</a:t>
            </a:r>
            <a:r>
              <a:rPr kumimoji="0" lang="en-US" sz="2400" b="0" i="0" u="none" strike="noStrike" kern="1200" cap="none" spc="0" normalizeH="0" noProof="0" dirty="0">
                <a:ln>
                  <a:noFill/>
                </a:ln>
                <a:solidFill>
                  <a:prstClr val="black"/>
                </a:solidFill>
                <a:effectLst/>
                <a:uLnTx/>
                <a:uFillTx/>
                <a:latin typeface="Calibri" panose="020F0502020204030204"/>
              </a:rPr>
              <a:t> before attempting to correct.</a:t>
            </a: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a:p>
            <a:pPr marL="457200" indent="-457200">
              <a:buFont typeface="Arial" panose="020B0604020202020204" pitchFamily="34" charset="0"/>
              <a:buChar char="•"/>
              <a:defRPr/>
            </a:pPr>
            <a:r>
              <a:rPr lang="en-US" sz="2400" dirty="0">
                <a:solidFill>
                  <a:prstClr val="black"/>
                </a:solidFill>
              </a:rPr>
              <a:t>Visit “Electronic Filing” section on court’s website.</a:t>
            </a:r>
          </a:p>
          <a:p>
            <a:pPr marL="914400" lvl="1" indent="-457200">
              <a:buFont typeface="Courier New" panose="02070309020205020404" pitchFamily="49" charset="0"/>
              <a:buChar char="o"/>
              <a:defRPr/>
            </a:pPr>
            <a:r>
              <a:rPr lang="en-US" sz="2400" dirty="0">
                <a:solidFill>
                  <a:prstClr val="black"/>
                </a:solidFill>
              </a:rPr>
              <a:t>Policies and practice standards</a:t>
            </a:r>
          </a:p>
          <a:p>
            <a:pPr marL="914400" lvl="1" indent="-457200">
              <a:buFont typeface="Courier New" panose="02070309020205020404" pitchFamily="49" charset="0"/>
              <a:buChar char="o"/>
              <a:defRPr/>
            </a:pPr>
            <a:r>
              <a:rPr lang="en-US" sz="2400" dirty="0">
                <a:solidFill>
                  <a:prstClr val="black"/>
                </a:solidFill>
              </a:rPr>
              <a:t>Training material</a:t>
            </a:r>
          </a:p>
          <a:p>
            <a:pPr>
              <a:defRPr/>
            </a:pPr>
            <a:endParaRPr lang="en-US" sz="2400" dirty="0">
              <a:solidFill>
                <a:prstClr val="black"/>
              </a:solidFill>
            </a:endParaRPr>
          </a:p>
          <a:p>
            <a:pPr marL="457200" indent="-457200">
              <a:buFont typeface="Arial" panose="020B0604020202020204" pitchFamily="34" charset="0"/>
              <a:buChar char="•"/>
              <a:defRPr/>
            </a:pPr>
            <a:r>
              <a:rPr lang="en-US" sz="2400" dirty="0">
                <a:solidFill>
                  <a:prstClr val="black"/>
                </a:solidFill>
              </a:rPr>
              <a:t>Have patience with the court’s staff.</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5E1600D-60AC-CBD0-0770-F55581616ADE}"/>
              </a:ext>
            </a:extLst>
          </p:cNvPr>
          <p:cNvSpPr>
            <a:spLocks noGrp="1"/>
          </p:cNvSpPr>
          <p:nvPr>
            <p:ph type="ctrTitle"/>
          </p:nvPr>
        </p:nvSpPr>
        <p:spPr>
          <a:xfrm>
            <a:off x="1524000" y="1122363"/>
            <a:ext cx="9144000" cy="872692"/>
          </a:xfrm>
        </p:spPr>
        <p:txBody>
          <a:bodyPr>
            <a:normAutofit/>
          </a:bodyPr>
          <a:lstStyle/>
          <a:p>
            <a:r>
              <a:rPr lang="en-US" sz="4000" u="sng" dirty="0"/>
              <a:t>Tips for Success</a:t>
            </a:r>
          </a:p>
        </p:txBody>
      </p:sp>
      <p:sp>
        <p:nvSpPr>
          <p:cNvPr id="2" name="Title 1">
            <a:extLst>
              <a:ext uri="{FF2B5EF4-FFF2-40B4-BE49-F238E27FC236}">
                <a16:creationId xmlns:a16="http://schemas.microsoft.com/office/drawing/2014/main" id="{6249BB94-ED9B-B069-9C03-7E603D66C3E9}"/>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CASE ADMINISTRATION</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8488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FC59BB7-680E-A58D-61EF-322F74872D0E}"/>
              </a:ext>
            </a:extLst>
          </p:cNvPr>
          <p:cNvSpPr>
            <a:spLocks noGrp="1"/>
          </p:cNvSpPr>
          <p:nvPr>
            <p:ph type="ctrTitle"/>
          </p:nvPr>
        </p:nvSpPr>
        <p:spPr>
          <a:xfrm>
            <a:off x="2705049" y="999980"/>
            <a:ext cx="7539695" cy="523220"/>
          </a:xfrm>
        </p:spPr>
        <p:txBody>
          <a:bodyPr>
            <a:normAutofit fontScale="90000"/>
          </a:bodyPr>
          <a:lstStyle/>
          <a:p>
            <a:r>
              <a:rPr lang="en-US" sz="4400" b="1" dirty="0"/>
              <a:t>COURT OPERATIONS</a:t>
            </a:r>
            <a:endParaRPr lang="en-US" sz="8000" b="1" dirty="0">
              <a:solidFill>
                <a:schemeClr val="tx2"/>
              </a:solidFill>
            </a:endParaRPr>
          </a:p>
        </p:txBody>
      </p:sp>
      <p:sp>
        <p:nvSpPr>
          <p:cNvPr id="3" name="Content Placeholder 2">
            <a:extLst>
              <a:ext uri="{FF2B5EF4-FFF2-40B4-BE49-F238E27FC236}">
                <a16:creationId xmlns:a16="http://schemas.microsoft.com/office/drawing/2014/main" id="{B5BAE823-E9DC-6E6C-1D5C-8098BE30B1FC}"/>
              </a:ext>
            </a:extLst>
          </p:cNvPr>
          <p:cNvSpPr txBox="1">
            <a:spLocks/>
          </p:cNvSpPr>
          <p:nvPr/>
        </p:nvSpPr>
        <p:spPr>
          <a:xfrm>
            <a:off x="3315694" y="1068660"/>
            <a:ext cx="7824065" cy="48603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endParaRPr lang="en-US" sz="1100" dirty="0"/>
          </a:p>
        </p:txBody>
      </p:sp>
      <p:pic>
        <p:nvPicPr>
          <p:cNvPr id="5" name="Picture 4" descr="A picture containing text&#10;&#10;Description automatically generated">
            <a:extLst>
              <a:ext uri="{FF2B5EF4-FFF2-40B4-BE49-F238E27FC236}">
                <a16:creationId xmlns:a16="http://schemas.microsoft.com/office/drawing/2014/main" id="{831C21E6-8790-83EF-702C-F48D8D4D6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99" y="1819374"/>
            <a:ext cx="6177401" cy="3969966"/>
          </a:xfrm>
          <a:prstGeom prst="rect">
            <a:avLst/>
          </a:prstGeom>
        </p:spPr>
      </p:pic>
    </p:spTree>
    <p:extLst>
      <p:ext uri="{BB962C8B-B14F-4D97-AF65-F5344CB8AC3E}">
        <p14:creationId xmlns:p14="http://schemas.microsoft.com/office/powerpoint/2010/main" val="236745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D2D963B-8005-E50D-2574-00FCBC1C4A2D}"/>
              </a:ext>
            </a:extLst>
          </p:cNvPr>
          <p:cNvSpPr txBox="1"/>
          <p:nvPr/>
        </p:nvSpPr>
        <p:spPr>
          <a:xfrm>
            <a:off x="1436574" y="2442038"/>
            <a:ext cx="8958469" cy="3970318"/>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Began with court in 2010 as Courtroom Deputy</a:t>
            </a:r>
            <a:endParaRPr lang="en-US" sz="280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Manage Courtroom Deputies (CRDs), Court Reporters, Interpreter Administrator</a:t>
            </a:r>
            <a:endParaRPr lang="en-US" sz="2800" dirty="0">
              <a:solidFill>
                <a:prstClr val="black"/>
              </a:solidFill>
              <a:latin typeface="Calibri" panose="020F0502020204030204"/>
            </a:endParaRPr>
          </a:p>
          <a:p>
            <a:pPr marL="914400" lvl="1" indent="-457200">
              <a:buFont typeface="Courier New" panose="02070309020205020404" pitchFamily="49" charset="0"/>
              <a:buChar char="o"/>
              <a:defRPr/>
            </a:pPr>
            <a:r>
              <a:rPr lang="en-US" sz="2800" dirty="0">
                <a:solidFill>
                  <a:prstClr val="black"/>
                </a:solidFill>
                <a:latin typeface="Calibri" panose="020F0502020204030204"/>
              </a:rPr>
              <a:t>CRDs:  staff hearings, produce minutes, handle exhibits, run courtroom technology</a:t>
            </a:r>
          </a:p>
          <a:p>
            <a:pPr marL="914400" lvl="1" indent="-457200">
              <a:buFont typeface="Courier New" panose="02070309020205020404" pitchFamily="49" charset="0"/>
              <a:buChar char="o"/>
              <a:defRPr/>
            </a:pPr>
            <a:r>
              <a:rPr lang="en-US" sz="2800" dirty="0">
                <a:solidFill>
                  <a:prstClr val="black"/>
                </a:solidFill>
                <a:latin typeface="Calibri" panose="020F0502020204030204"/>
              </a:rPr>
              <a:t>Reporters:  maintain record for Article III judges and occasionally MJ matters</a:t>
            </a:r>
          </a:p>
          <a:p>
            <a:pPr marL="914400" lvl="1" indent="-457200">
              <a:buFont typeface="Courier New" panose="02070309020205020404" pitchFamily="49" charset="0"/>
              <a:buChar char="o"/>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Interpreters:  assist parties who require </a:t>
            </a:r>
            <a:r>
              <a:rPr lang="en-US" sz="2800" dirty="0">
                <a:solidFill>
                  <a:prstClr val="black"/>
                </a:solidFill>
                <a:latin typeface="Calibri" panose="020F0502020204030204"/>
              </a:rPr>
              <a:t>interpretation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C5CE98F-D963-C009-0589-F36D8CE5B721}"/>
              </a:ext>
            </a:extLst>
          </p:cNvPr>
          <p:cNvSpPr>
            <a:spLocks noGrp="1"/>
          </p:cNvSpPr>
          <p:nvPr>
            <p:ph type="ctrTitle"/>
          </p:nvPr>
        </p:nvSpPr>
        <p:spPr>
          <a:xfrm>
            <a:off x="1555356" y="1177707"/>
            <a:ext cx="9530925" cy="818687"/>
          </a:xfrm>
        </p:spPr>
        <p:txBody>
          <a:bodyPr>
            <a:normAutofit/>
          </a:bodyPr>
          <a:lstStyle/>
          <a:p>
            <a:r>
              <a:rPr lang="en-US" sz="4000" u="sng" dirty="0"/>
              <a:t>Nick Richards, Court Operations Supervisor</a:t>
            </a:r>
          </a:p>
        </p:txBody>
      </p:sp>
      <p:sp>
        <p:nvSpPr>
          <p:cNvPr id="7" name="Title 1">
            <a:extLst>
              <a:ext uri="{FF2B5EF4-FFF2-40B4-BE49-F238E27FC236}">
                <a16:creationId xmlns:a16="http://schemas.microsoft.com/office/drawing/2014/main" id="{9E3A8AD7-7F8C-4EF0-68BB-32FEEFEBD1E7}"/>
              </a:ext>
            </a:extLst>
          </p:cNvPr>
          <p:cNvSpPr txBox="1">
            <a:spLocks/>
          </p:cNvSpPr>
          <p:nvPr/>
        </p:nvSpPr>
        <p:spPr>
          <a:xfrm>
            <a:off x="9688727" y="511936"/>
            <a:ext cx="2182863" cy="3649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j-ea"/>
                <a:cs typeface="+mj-cs"/>
              </a:rPr>
              <a:t>COURT OPERATIONS</a:t>
            </a:r>
            <a:endParaRPr kumimoji="0" lang="en-US" sz="15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4447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7816</TotalTime>
  <Words>2915</Words>
  <Application>Microsoft Macintosh PowerPoint</Application>
  <PresentationFormat>Widescreen</PresentationFormat>
  <Paragraphs>346</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Wingdings</vt:lpstr>
      <vt:lpstr>Office Theme</vt:lpstr>
      <vt:lpstr>Who’s Behind the Curtain?</vt:lpstr>
      <vt:lpstr>Operational Divisions  Attorney Services Case Administration Court Operations Jury Services  </vt:lpstr>
      <vt:lpstr>CASE ADMINISTRATION</vt:lpstr>
      <vt:lpstr>Andrea García Gallegos, Case Administration Supervisor</vt:lpstr>
      <vt:lpstr>Common Misconceptions in Case Admin</vt:lpstr>
      <vt:lpstr>Common Misconceptions in Intake</vt:lpstr>
      <vt:lpstr>Tips for Success</vt:lpstr>
      <vt:lpstr>COURT OPERATIONS</vt:lpstr>
      <vt:lpstr>Nick Richards, Court Operations Supervisor</vt:lpstr>
      <vt:lpstr>Common Misconceptions in Court Operations</vt:lpstr>
      <vt:lpstr>Common Misconceptions in Court Ops</vt:lpstr>
      <vt:lpstr>Suggestions for Success in the Courtroom</vt:lpstr>
      <vt:lpstr>Suggestions for Success in the Courtroom (cont’d)</vt:lpstr>
      <vt:lpstr>ATTORNEY SERVICES</vt:lpstr>
      <vt:lpstr>Edward P. Butler, Legal Officer</vt:lpstr>
      <vt:lpstr>PowerPoint Presentation</vt:lpstr>
      <vt:lpstr>Common Misconceptions</vt:lpstr>
      <vt:lpstr>Common Misconceptions</vt:lpstr>
      <vt:lpstr>PowerPoint Presentation</vt:lpstr>
      <vt:lpstr>Practice Reminders</vt:lpstr>
      <vt:lpstr>PowerPoint Presentation</vt:lpstr>
      <vt:lpstr>PowerPoint Presentation</vt:lpstr>
      <vt:lpstr>Shelley L. Moore, Jury Administrator</vt:lpstr>
      <vt:lpstr>What We Do</vt:lpstr>
      <vt:lpstr>Common Misconceptions</vt:lpstr>
      <vt:lpstr>PowerPoint Presentation</vt:lpstr>
      <vt:lpstr>PowerPoint Presentation</vt:lpstr>
      <vt:lpstr>PowerPoint Presentation</vt:lpstr>
      <vt:lpstr>JURY SERVICES</vt:lpstr>
      <vt:lpstr>Who’s Behind the Curtain?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Behind the Curtain?</dc:title>
  <dc:creator>Nichole C. MIlton</dc:creator>
  <cp:lastModifiedBy>Dana Collier Smith</cp:lastModifiedBy>
  <cp:revision>25</cp:revision>
  <dcterms:created xsi:type="dcterms:W3CDTF">2023-03-16T18:39:01Z</dcterms:created>
  <dcterms:modified xsi:type="dcterms:W3CDTF">2023-03-30T18:12:22Z</dcterms:modified>
</cp:coreProperties>
</file>